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06" r:id="rId2"/>
    <p:sldId id="277" r:id="rId3"/>
    <p:sldId id="278" r:id="rId4"/>
    <p:sldId id="279" r:id="rId5"/>
    <p:sldId id="280" r:id="rId6"/>
    <p:sldId id="282" r:id="rId7"/>
    <p:sldId id="307" r:id="rId8"/>
    <p:sldId id="283" r:id="rId9"/>
    <p:sldId id="284" r:id="rId10"/>
    <p:sldId id="285" r:id="rId11"/>
    <p:sldId id="286" r:id="rId12"/>
    <p:sldId id="287" r:id="rId13"/>
    <p:sldId id="288" r:id="rId14"/>
    <p:sldId id="308" r:id="rId15"/>
    <p:sldId id="289" r:id="rId16"/>
    <p:sldId id="290" r:id="rId17"/>
    <p:sldId id="291" r:id="rId18"/>
    <p:sldId id="292" r:id="rId19"/>
    <p:sldId id="293" r:id="rId20"/>
    <p:sldId id="294" r:id="rId21"/>
    <p:sldId id="295" r:id="rId22"/>
    <p:sldId id="296" r:id="rId23"/>
    <p:sldId id="297" r:id="rId24"/>
    <p:sldId id="298" r:id="rId25"/>
    <p:sldId id="301" r:id="rId26"/>
    <p:sldId id="300" r:id="rId27"/>
    <p:sldId id="299" r:id="rId28"/>
    <p:sldId id="302" r:id="rId29"/>
    <p:sldId id="303" r:id="rId30"/>
    <p:sldId id="309" r:id="rId31"/>
    <p:sldId id="304" r:id="rId32"/>
    <p:sldId id="30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17" autoAdjust="0"/>
    <p:restoredTop sz="94660"/>
  </p:normalViewPr>
  <p:slideViewPr>
    <p:cSldViewPr>
      <p:cViewPr varScale="1">
        <p:scale>
          <a:sx n="94" d="100"/>
          <a:sy n="94" d="100"/>
        </p:scale>
        <p:origin x="-276"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5" d="100"/>
          <a:sy n="55" d="100"/>
        </p:scale>
        <p:origin x="-263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image" Target="../media/image93.wmf"/><Relationship Id="rId7" Type="http://schemas.openxmlformats.org/officeDocument/2006/relationships/image" Target="../media/image97.wmf"/><Relationship Id="rId2" Type="http://schemas.openxmlformats.org/officeDocument/2006/relationships/image" Target="../media/image92.wmf"/><Relationship Id="rId1" Type="http://schemas.openxmlformats.org/officeDocument/2006/relationships/image" Target="../media/image91.wmf"/><Relationship Id="rId6" Type="http://schemas.openxmlformats.org/officeDocument/2006/relationships/image" Target="../media/image96.wmf"/><Relationship Id="rId11" Type="http://schemas.openxmlformats.org/officeDocument/2006/relationships/image" Target="../media/image101.wmf"/><Relationship Id="rId5" Type="http://schemas.openxmlformats.org/officeDocument/2006/relationships/image" Target="../media/image95.wmf"/><Relationship Id="rId10" Type="http://schemas.openxmlformats.org/officeDocument/2006/relationships/image" Target="../media/image100.wmf"/><Relationship Id="rId4" Type="http://schemas.openxmlformats.org/officeDocument/2006/relationships/image" Target="../media/image94.wmf"/><Relationship Id="rId9" Type="http://schemas.openxmlformats.org/officeDocument/2006/relationships/image" Target="../media/image9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14.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EA7E33-58AB-42A5-81FF-9F9422235054}" type="datetimeFigureOut">
              <a:rPr lang="es-ES" smtClean="0"/>
              <a:pPr/>
              <a:t>20/12/2014</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CA3858-4DFC-4580-B656-EEB015611163}" type="slidenum">
              <a:rPr lang="es-ES" smtClean="0"/>
              <a:pPr/>
              <a:t>‹#›</a:t>
            </a:fld>
            <a:endParaRPr lang="es-ES"/>
          </a:p>
        </p:txBody>
      </p:sp>
    </p:spTree>
    <p:extLst>
      <p:ext uri="{BB962C8B-B14F-4D97-AF65-F5344CB8AC3E}">
        <p14:creationId xmlns:p14="http://schemas.microsoft.com/office/powerpoint/2010/main" val="3279731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6886C-EFF1-4CA2-8312-E7094A603E57}" type="datetimeFigureOut">
              <a:rPr lang="en-US" smtClean="0"/>
              <a:pPr/>
              <a:t>12/20/2014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88536-DBA0-40BB-8995-12671ADD070D}" type="slidenum">
              <a:rPr lang="en-US" smtClean="0"/>
              <a:pPr/>
              <a:t>‹#›</a:t>
            </a:fld>
            <a:endParaRPr lang="en-US"/>
          </a:p>
        </p:txBody>
      </p:sp>
    </p:spTree>
    <p:extLst>
      <p:ext uri="{BB962C8B-B14F-4D97-AF65-F5344CB8AC3E}">
        <p14:creationId xmlns:p14="http://schemas.microsoft.com/office/powerpoint/2010/main" val="74311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68AC4-BE36-4D20-AF4C-3D10AD117F3E}" type="datetime1">
              <a:rPr lang="en-US" smtClean="0"/>
              <a:pPr/>
              <a:t>12/20/2014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177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8E21-8891-4F3C-B8F0-913B51A702A7}" type="datetime1">
              <a:rPr lang="en-US" smtClean="0"/>
              <a:pPr/>
              <a:t>12/20/2014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7285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82884-36B9-41E3-BC02-823BBC94C1B5}" type="datetime1">
              <a:rPr lang="en-US" smtClean="0"/>
              <a:pPr/>
              <a:t>12/20/2014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309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8A0DE-478B-4350-8A14-D1B542FBC67D}" type="datetime1">
              <a:rPr lang="en-US" smtClean="0"/>
              <a:pPr/>
              <a:t>12/20/2014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0885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E96817-6CFF-46DF-A69A-0909EC81A8E3}" type="datetime1">
              <a:rPr lang="en-US" smtClean="0"/>
              <a:pPr/>
              <a:t>12/20/2014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924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211A-4FED-45ED-A321-36E13BC617CA}" type="datetime1">
              <a:rPr lang="en-US" smtClean="0"/>
              <a:pPr/>
              <a:t>12/20/2014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18928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7E6AF-8C73-4920-AB13-DCCCF99E838E}" type="datetime1">
              <a:rPr lang="en-US" smtClean="0"/>
              <a:pPr/>
              <a:t>12/20/2014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904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5E69B-BA85-495A-B13C-F2A9D497A830}" type="datetime1">
              <a:rPr lang="en-US" smtClean="0"/>
              <a:pPr/>
              <a:t>12/20/2014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87284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2951-BA16-4363-85A6-09F330C1A950}" type="datetime1">
              <a:rPr lang="en-US" smtClean="0"/>
              <a:pPr/>
              <a:t>12/20/2014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5143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B93C3-409A-40CF-A7D9-D5187BD894E7}" type="datetime1">
              <a:rPr lang="en-US" smtClean="0"/>
              <a:pPr/>
              <a:t>12/20/2014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109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8BDE-A08A-4A60-BC47-BA32167F0DF9}" type="datetime1">
              <a:rPr lang="en-US" smtClean="0"/>
              <a:pPr/>
              <a:t>12/20/2014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57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725AE-F1AC-4980-B1CD-7DBD5380D563}" type="datetime1">
              <a:rPr lang="en-US" smtClean="0"/>
              <a:pPr/>
              <a:t>12/20/2014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14D3E-DFA2-41DA-9E70-573401C2683A}" type="slidenum">
              <a:rPr lang="en-US" smtClean="0"/>
              <a:pPr/>
              <a:t>‹#›</a:t>
            </a:fld>
            <a:endParaRPr lang="en-US"/>
          </a:p>
        </p:txBody>
      </p:sp>
    </p:spTree>
    <p:extLst>
      <p:ext uri="{BB962C8B-B14F-4D97-AF65-F5344CB8AC3E}">
        <p14:creationId xmlns:p14="http://schemas.microsoft.com/office/powerpoint/2010/main" val="211654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journals.aps.org/prl/abstract/10.1103/PhysRevLett.47.1480" TargetMode="External"/><Relationship Id="rId7" Type="http://schemas.openxmlformats.org/officeDocument/2006/relationships/image" Target="../media/image48.ti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6.wmf"/><Relationship Id="rId5" Type="http://schemas.openxmlformats.org/officeDocument/2006/relationships/oleObject" Target="../embeddings/oleObject35.bin"/><Relationship Id="rId4" Type="http://schemas.openxmlformats.org/officeDocument/2006/relationships/image" Target="../media/image47.tiff"/></Relationships>
</file>

<file path=ppt/slides/_rels/slide1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hyperlink" Target="http://scitation.aip.org/content/aip/journal/apl/12/3/10.1063/1.1651913" TargetMode="External"/><Relationship Id="rId1" Type="http://schemas.openxmlformats.org/officeDocument/2006/relationships/slideLayout" Target="../slideLayouts/slideLayout2.xml"/><Relationship Id="rId5" Type="http://schemas.openxmlformats.org/officeDocument/2006/relationships/hyperlink" Target="http://scitation.aip.org/content/aip/journal/jap/64/9/10.1063/1.341258" TargetMode="External"/><Relationship Id="rId4" Type="http://schemas.openxmlformats.org/officeDocument/2006/relationships/image" Target="../media/image50.tiff"/></Relationships>
</file>

<file path=ppt/slides/_rels/slide12.xml.rels><?xml version="1.0" encoding="UTF-8" standalone="yes"?>
<Relationships xmlns="http://schemas.openxmlformats.org/package/2006/relationships"><Relationship Id="rId3" Type="http://schemas.openxmlformats.org/officeDocument/2006/relationships/hyperlink" Target="http://scitation.aip.org/content/aip/journal/apl/41/10/10.1063/1.93353" TargetMode="External"/><Relationship Id="rId2" Type="http://schemas.openxmlformats.org/officeDocument/2006/relationships/hyperlink" Target="http://scitation.aip.org/content/aip/journal/apl/40/7/10.1063/1.93168" TargetMode="Externa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oleObject" Target="../embeddings/oleObject36.bin"/><Relationship Id="rId7" Type="http://schemas.openxmlformats.org/officeDocument/2006/relationships/oleObject" Target="../embeddings/oleObject38.bin"/><Relationship Id="rId12" Type="http://schemas.openxmlformats.org/officeDocument/2006/relationships/image" Target="../media/image57.ti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4.wmf"/><Relationship Id="rId11" Type="http://schemas.openxmlformats.org/officeDocument/2006/relationships/image" Target="../media/image56.tiff"/><Relationship Id="rId5" Type="http://schemas.openxmlformats.org/officeDocument/2006/relationships/oleObject" Target="../embeddings/oleObject37.bin"/><Relationship Id="rId10" Type="http://schemas.openxmlformats.org/officeDocument/2006/relationships/oleObject" Target="../embeddings/oleObject40.bin"/><Relationship Id="rId4" Type="http://schemas.openxmlformats.org/officeDocument/2006/relationships/image" Target="../media/image53.wmf"/><Relationship Id="rId9" Type="http://schemas.openxmlformats.org/officeDocument/2006/relationships/image" Target="../media/image5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9.tif"/><Relationship Id="rId4" Type="http://schemas.openxmlformats.org/officeDocument/2006/relationships/image" Target="../media/image58.wmf"/></Relationships>
</file>

<file path=ppt/slides/_rels/slide15.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46.bin"/><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48.tif"/><Relationship Id="rId2" Type="http://schemas.openxmlformats.org/officeDocument/2006/relationships/slideLayout" Target="../slideLayouts/slideLayout2.xml"/><Relationship Id="rId16" Type="http://schemas.openxmlformats.org/officeDocument/2006/relationships/image" Target="../media/image65.wmf"/><Relationship Id="rId1" Type="http://schemas.openxmlformats.org/officeDocument/2006/relationships/vmlDrawing" Target="../drawings/vmlDrawing9.vml"/><Relationship Id="rId6" Type="http://schemas.openxmlformats.org/officeDocument/2006/relationships/image" Target="../media/image61.wmf"/><Relationship Id="rId11" Type="http://schemas.openxmlformats.org/officeDocument/2006/relationships/image" Target="../media/image66.tiff"/><Relationship Id="rId5" Type="http://schemas.openxmlformats.org/officeDocument/2006/relationships/oleObject" Target="../embeddings/oleObject43.bin"/><Relationship Id="rId15" Type="http://schemas.openxmlformats.org/officeDocument/2006/relationships/oleObject" Target="../embeddings/oleObject47.bin"/><Relationship Id="rId10" Type="http://schemas.openxmlformats.org/officeDocument/2006/relationships/image" Target="../media/image63.wmf"/><Relationship Id="rId4" Type="http://schemas.openxmlformats.org/officeDocument/2006/relationships/image" Target="../media/image60.wmf"/><Relationship Id="rId9" Type="http://schemas.openxmlformats.org/officeDocument/2006/relationships/oleObject" Target="../embeddings/oleObject45.bin"/><Relationship Id="rId14" Type="http://schemas.openxmlformats.org/officeDocument/2006/relationships/image" Target="../media/image64.wmf"/></Relationships>
</file>

<file path=ppt/slides/_rels/slide1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hyperlink" Target="http://pubs.rsc.org/en/Content/ArticleLanding/2011/CP/c0cp02249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ubs.acs.org/doi/abs/10.1021/jp071438p" TargetMode="External"/><Relationship Id="rId7" Type="http://schemas.openxmlformats.org/officeDocument/2006/relationships/image" Target="../media/image71.tiff"/><Relationship Id="rId2" Type="http://schemas.openxmlformats.org/officeDocument/2006/relationships/hyperlink" Target="http://www.sciencedirect.com/science/article/pii/002207289503976N" TargetMode="External"/><Relationship Id="rId1" Type="http://schemas.openxmlformats.org/officeDocument/2006/relationships/slideLayout" Target="../slideLayouts/slideLayout2.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tiff"/></Relationships>
</file>

<file path=ppt/slides/_rels/slide1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hyperlink" Target="http://pubs.rsc.org/en/content/articlelanding/2009/ee/b812468j"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75.tiff"/><Relationship Id="rId4" Type="http://schemas.openxmlformats.org/officeDocument/2006/relationships/image" Target="../media/image74.wmf"/></Relationships>
</file>

<file path=ppt/slides/_rels/slide21.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hyperlink" Target="http://onlinelibrary.wiley.com/doi/10.1002/(SICI)1521-4095(199906)11:8%3c605::AID-ADMA605%3e3.0.CO;2-Q/abstrac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hyperlink" Target="http://pubs.acs.org/doi/abs/10.1021/cr050156n?journalCode=chrea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oleObject" Target="../embeddings/oleObject49.bin"/><Relationship Id="rId7" Type="http://schemas.openxmlformats.org/officeDocument/2006/relationships/image" Target="../media/image85.tif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3.wmf"/><Relationship Id="rId5" Type="http://schemas.openxmlformats.org/officeDocument/2006/relationships/oleObject" Target="../embeddings/oleObject50.bin"/><Relationship Id="rId4" Type="http://schemas.openxmlformats.org/officeDocument/2006/relationships/image" Target="../media/image82.wmf"/><Relationship Id="rId9" Type="http://schemas.openxmlformats.org/officeDocument/2006/relationships/image" Target="../media/image84.wmf"/></Relationships>
</file>

<file path=ppt/slides/_rels/slide28.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52.bin"/><Relationship Id="rId7"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87.wmf"/><Relationship Id="rId11" Type="http://schemas.openxmlformats.org/officeDocument/2006/relationships/image" Target="../media/image90.tiff"/><Relationship Id="rId5" Type="http://schemas.openxmlformats.org/officeDocument/2006/relationships/oleObject" Target="../embeddings/oleObject53.bin"/><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55.bin"/></Relationships>
</file>

<file path=ppt/slides/_rels/slide29.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image" Target="../media/image95.wmf"/><Relationship Id="rId18" Type="http://schemas.openxmlformats.org/officeDocument/2006/relationships/oleObject" Target="../embeddings/oleObject63.bin"/><Relationship Id="rId26" Type="http://schemas.openxmlformats.org/officeDocument/2006/relationships/image" Target="../media/image103.tiff"/><Relationship Id="rId3" Type="http://schemas.openxmlformats.org/officeDocument/2006/relationships/oleObject" Target="../embeddings/oleObject56.bin"/><Relationship Id="rId21" Type="http://schemas.openxmlformats.org/officeDocument/2006/relationships/image" Target="../media/image99.wmf"/><Relationship Id="rId7" Type="http://schemas.openxmlformats.org/officeDocument/2006/relationships/oleObject" Target="../embeddings/oleObject58.bin"/><Relationship Id="rId12" Type="http://schemas.openxmlformats.org/officeDocument/2006/relationships/oleObject" Target="../embeddings/oleObject60.bin"/><Relationship Id="rId17" Type="http://schemas.openxmlformats.org/officeDocument/2006/relationships/image" Target="../media/image97.wmf"/><Relationship Id="rId25" Type="http://schemas.openxmlformats.org/officeDocument/2006/relationships/image" Target="../media/image101.wmf"/><Relationship Id="rId2" Type="http://schemas.openxmlformats.org/officeDocument/2006/relationships/slideLayout" Target="../slideLayouts/slideLayout2.xml"/><Relationship Id="rId16" Type="http://schemas.openxmlformats.org/officeDocument/2006/relationships/oleObject" Target="../embeddings/oleObject62.bin"/><Relationship Id="rId20" Type="http://schemas.openxmlformats.org/officeDocument/2006/relationships/oleObject" Target="../embeddings/oleObject64.bin"/><Relationship Id="rId1" Type="http://schemas.openxmlformats.org/officeDocument/2006/relationships/vmlDrawing" Target="../drawings/vmlDrawing13.vml"/><Relationship Id="rId6" Type="http://schemas.openxmlformats.org/officeDocument/2006/relationships/image" Target="../media/image92.wmf"/><Relationship Id="rId11" Type="http://schemas.openxmlformats.org/officeDocument/2006/relationships/image" Target="../media/image102.tiff"/><Relationship Id="rId24" Type="http://schemas.openxmlformats.org/officeDocument/2006/relationships/oleObject" Target="../embeddings/oleObject66.bin"/><Relationship Id="rId5" Type="http://schemas.openxmlformats.org/officeDocument/2006/relationships/oleObject" Target="../embeddings/oleObject57.bin"/><Relationship Id="rId15" Type="http://schemas.openxmlformats.org/officeDocument/2006/relationships/image" Target="../media/image96.wmf"/><Relationship Id="rId23" Type="http://schemas.openxmlformats.org/officeDocument/2006/relationships/image" Target="../media/image100.wmf"/><Relationship Id="rId10" Type="http://schemas.openxmlformats.org/officeDocument/2006/relationships/image" Target="../media/image94.wmf"/><Relationship Id="rId19" Type="http://schemas.openxmlformats.org/officeDocument/2006/relationships/image" Target="../media/image98.wmf"/><Relationship Id="rId4" Type="http://schemas.openxmlformats.org/officeDocument/2006/relationships/image" Target="../media/image91.wmf"/><Relationship Id="rId9" Type="http://schemas.openxmlformats.org/officeDocument/2006/relationships/oleObject" Target="../embeddings/oleObject59.bin"/><Relationship Id="rId14" Type="http://schemas.openxmlformats.org/officeDocument/2006/relationships/oleObject" Target="../embeddings/oleObject61.bin"/><Relationship Id="rId22" Type="http://schemas.openxmlformats.org/officeDocument/2006/relationships/oleObject" Target="../embeddings/oleObject65.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wmf"/><Relationship Id="rId18" Type="http://schemas.openxmlformats.org/officeDocument/2006/relationships/oleObject" Target="../embeddings/oleObject8.bin"/><Relationship Id="rId3" Type="http://schemas.openxmlformats.org/officeDocument/2006/relationships/oleObject" Target="../embeddings/oleObject1.bin"/><Relationship Id="rId21" Type="http://schemas.openxmlformats.org/officeDocument/2006/relationships/image" Target="../media/image12.wmf"/><Relationship Id="rId7" Type="http://schemas.openxmlformats.org/officeDocument/2006/relationships/image" Target="../media/image15.tiff"/><Relationship Id="rId12" Type="http://schemas.openxmlformats.org/officeDocument/2006/relationships/oleObject" Target="../embeddings/oleObject5.bin"/><Relationship Id="rId17" Type="http://schemas.openxmlformats.org/officeDocument/2006/relationships/image" Target="../media/image10.wmf"/><Relationship Id="rId25" Type="http://schemas.openxmlformats.org/officeDocument/2006/relationships/image" Target="../media/image14.wmf"/><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image" Target="../media/image7.wmf"/><Relationship Id="rId24" Type="http://schemas.openxmlformats.org/officeDocument/2006/relationships/oleObject" Target="../embeddings/oleObject11.bin"/><Relationship Id="rId5" Type="http://schemas.openxmlformats.org/officeDocument/2006/relationships/oleObject" Target="../embeddings/oleObject2.bin"/><Relationship Id="rId15" Type="http://schemas.openxmlformats.org/officeDocument/2006/relationships/image" Target="../media/image9.wmf"/><Relationship Id="rId23" Type="http://schemas.openxmlformats.org/officeDocument/2006/relationships/image" Target="../media/image13.wmf"/><Relationship Id="rId10" Type="http://schemas.openxmlformats.org/officeDocument/2006/relationships/oleObject" Target="../embeddings/oleObject4.bin"/><Relationship Id="rId19" Type="http://schemas.openxmlformats.org/officeDocument/2006/relationships/image" Target="../media/image11.wmf"/><Relationship Id="rId4" Type="http://schemas.openxmlformats.org/officeDocument/2006/relationships/image" Target="../media/image4.wmf"/><Relationship Id="rId9" Type="http://schemas.openxmlformats.org/officeDocument/2006/relationships/image" Target="../media/image6.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7.bin"/><Relationship Id="rId7" Type="http://schemas.openxmlformats.org/officeDocument/2006/relationships/image" Target="../media/image90.tif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01.wmf"/><Relationship Id="rId5" Type="http://schemas.openxmlformats.org/officeDocument/2006/relationships/oleObject" Target="../embeddings/oleObject68.bin"/><Relationship Id="rId4" Type="http://schemas.openxmlformats.org/officeDocument/2006/relationships/image" Target="../media/image100.wmf"/></Relationships>
</file>

<file path=ppt/slides/_rels/slide31.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hyperlink" Target="http://www.sciencedirect.com/science/article/pii/S037967790600144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hyperlink" Target="http://journals.aps.org/prl/abstract/10.1103/PhysRevLett.93.16660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20.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wmf"/><Relationship Id="rId11" Type="http://schemas.openxmlformats.org/officeDocument/2006/relationships/image" Target="../media/image19.wmf"/><Relationship Id="rId5" Type="http://schemas.openxmlformats.org/officeDocument/2006/relationships/oleObject" Target="../embeddings/oleObject13.bin"/><Relationship Id="rId15" Type="http://schemas.openxmlformats.org/officeDocument/2006/relationships/image" Target="../media/image14.wmf"/><Relationship Id="rId10" Type="http://schemas.openxmlformats.org/officeDocument/2006/relationships/oleObject" Target="../embeddings/oleObject15.bin"/><Relationship Id="rId4" Type="http://schemas.openxmlformats.org/officeDocument/2006/relationships/image" Target="../media/image16.wmf"/><Relationship Id="rId9" Type="http://schemas.openxmlformats.org/officeDocument/2006/relationships/image" Target="../media/image21.tiff"/><Relationship Id="rId14" Type="http://schemas.openxmlformats.org/officeDocument/2006/relationships/oleObject" Target="../embeddings/oleObject17.bin"/></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link.springer.com/article/10.1007/s10008-003-0395-7" TargetMode="External"/><Relationship Id="rId1" Type="http://schemas.openxmlformats.org/officeDocument/2006/relationships/slideLayout" Target="../slideLayouts/slideLayout2.xml"/><Relationship Id="rId5" Type="http://schemas.openxmlformats.org/officeDocument/2006/relationships/hyperlink" Target="http://www.sciencedirect.com/science/article/pii/S0022072805003682" TargetMode="External"/><Relationship Id="rId4" Type="http://schemas.openxmlformats.org/officeDocument/2006/relationships/image" Target="../media/image23.tiff"/></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pubs.acs.org/doi/abs/10.1021/ja00162a00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9.wmf"/><Relationship Id="rId18" Type="http://schemas.openxmlformats.org/officeDocument/2006/relationships/image" Target="../media/image33.tiff"/><Relationship Id="rId3" Type="http://schemas.openxmlformats.org/officeDocument/2006/relationships/image" Target="../media/image32.tiff"/><Relationship Id="rId7" Type="http://schemas.openxmlformats.org/officeDocument/2006/relationships/image" Target="../media/image26.wmf"/><Relationship Id="rId12" Type="http://schemas.openxmlformats.org/officeDocument/2006/relationships/oleObject" Target="../embeddings/oleObject22.bin"/><Relationship Id="rId17"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oleObject" Target="../embeddings/oleObject24.bin"/><Relationship Id="rId1" Type="http://schemas.openxmlformats.org/officeDocument/2006/relationships/vmlDrawing" Target="../drawings/vmlDrawing3.vml"/><Relationship Id="rId6" Type="http://schemas.openxmlformats.org/officeDocument/2006/relationships/oleObject" Target="../embeddings/oleObject19.bin"/><Relationship Id="rId11" Type="http://schemas.openxmlformats.org/officeDocument/2006/relationships/image" Target="../media/image28.wmf"/><Relationship Id="rId5" Type="http://schemas.openxmlformats.org/officeDocument/2006/relationships/image" Target="../media/image25.wmf"/><Relationship Id="rId15" Type="http://schemas.openxmlformats.org/officeDocument/2006/relationships/image" Target="../media/image30.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27.wmf"/><Relationship Id="rId14" Type="http://schemas.openxmlformats.org/officeDocument/2006/relationships/oleObject" Target="../embeddings/oleObject23.bin"/></Relationships>
</file>

<file path=ppt/slides/_rels/slide8.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30.bin"/><Relationship Id="rId18" Type="http://schemas.openxmlformats.org/officeDocument/2006/relationships/oleObject" Target="../embeddings/oleObject32.bin"/><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38.wmf"/><Relationship Id="rId17" Type="http://schemas.openxmlformats.org/officeDocument/2006/relationships/image" Target="../media/image40.wmf"/><Relationship Id="rId2" Type="http://schemas.openxmlformats.org/officeDocument/2006/relationships/slideLayout" Target="../slideLayouts/slideLayout2.xml"/><Relationship Id="rId16" Type="http://schemas.openxmlformats.org/officeDocument/2006/relationships/oleObject" Target="../embeddings/oleObject31.bin"/><Relationship Id="rId1" Type="http://schemas.openxmlformats.org/officeDocument/2006/relationships/vmlDrawing" Target="../drawings/vmlDrawing4.vml"/><Relationship Id="rId6" Type="http://schemas.openxmlformats.org/officeDocument/2006/relationships/image" Target="../media/image35.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image" Target="../media/image42.tiff"/><Relationship Id="rId10" Type="http://schemas.openxmlformats.org/officeDocument/2006/relationships/image" Target="../media/image37.wmf"/><Relationship Id="rId19" Type="http://schemas.openxmlformats.org/officeDocument/2006/relationships/image" Target="../media/image41.wmf"/><Relationship Id="rId4" Type="http://schemas.openxmlformats.org/officeDocument/2006/relationships/image" Target="../media/image34.wmf"/><Relationship Id="rId9" Type="http://schemas.openxmlformats.org/officeDocument/2006/relationships/oleObject" Target="../embeddings/oleObject28.bin"/><Relationship Id="rId14" Type="http://schemas.openxmlformats.org/officeDocument/2006/relationships/image" Target="../media/image39.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hyperlink" Target="http://www.sciencedirect.com/science/article/pii/S0378775309009604" TargetMode="External"/><Relationship Id="rId7"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3.wmf"/><Relationship Id="rId5" Type="http://schemas.openxmlformats.org/officeDocument/2006/relationships/oleObject" Target="../embeddings/oleObject33.bin"/><Relationship Id="rId4" Type="http://schemas.openxmlformats.org/officeDocument/2006/relationships/image" Target="../media/image45.tiff"/><Relationship Id="rId9" Type="http://schemas.openxmlformats.org/officeDocument/2006/relationships/image" Target="../media/image4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l"/>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a:bodyPr>
          <a:lstStyle/>
          <a:p>
            <a:pPr marL="0" indent="0">
              <a:buNone/>
            </a:pPr>
            <a:r>
              <a:rPr lang="en-US" sz="2000" b="1" dirty="0"/>
              <a:t>Chapter </a:t>
            </a:r>
            <a:r>
              <a:rPr lang="en-US" sz="2000" b="1" dirty="0"/>
              <a:t>8</a:t>
            </a:r>
            <a:endParaRPr lang="en-US" sz="2000" b="1" dirty="0"/>
          </a:p>
          <a:p>
            <a:pPr marL="0" indent="0">
              <a:buNone/>
            </a:pPr>
            <a:r>
              <a:rPr lang="en-US" sz="2000" b="1" dirty="0"/>
              <a:t>The density of states in disordered inorganic and organic conductors</a:t>
            </a:r>
          </a:p>
          <a:p>
            <a:pPr marL="0" indent="0">
              <a:buNone/>
            </a:pPr>
            <a:r>
              <a:rPr lang="en-US" sz="1800" dirty="0" smtClean="0"/>
              <a:t>1</a:t>
            </a:r>
            <a:r>
              <a:rPr lang="en-US" sz="1800" dirty="0"/>
              <a:t>.	Capacitive and reactive current in cyclic voltammetry	</a:t>
            </a:r>
          </a:p>
          <a:p>
            <a:pPr marL="0" indent="0">
              <a:buNone/>
            </a:pPr>
            <a:r>
              <a:rPr lang="en-US" sz="1800" dirty="0"/>
              <a:t>2.	Kinetic effects in CV response	</a:t>
            </a:r>
          </a:p>
          <a:p>
            <a:pPr marL="0" indent="0">
              <a:buNone/>
            </a:pPr>
            <a:r>
              <a:rPr lang="en-US" sz="1800" dirty="0"/>
              <a:t>3.	The exponential DOS in amorphous semiconductors	</a:t>
            </a:r>
          </a:p>
          <a:p>
            <a:pPr marL="0" indent="0">
              <a:buNone/>
            </a:pPr>
            <a:r>
              <a:rPr lang="en-US" sz="1800" dirty="0"/>
              <a:t>4.	The exponential DOS in nanocrystalline metal oxides	</a:t>
            </a:r>
          </a:p>
          <a:p>
            <a:pPr marL="0" indent="0">
              <a:buNone/>
            </a:pPr>
            <a:r>
              <a:rPr lang="en-US" sz="1800" dirty="0"/>
              <a:t>5.	Basic properties of organic layers	</a:t>
            </a:r>
          </a:p>
          <a:p>
            <a:pPr marL="0" indent="0">
              <a:buNone/>
            </a:pPr>
            <a:r>
              <a:rPr lang="en-US" sz="1800" dirty="0"/>
              <a:t>6.	The Gaussian DOS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1</a:t>
            </a:fld>
            <a:endParaRPr lang="en-US"/>
          </a:p>
        </p:txBody>
      </p:sp>
    </p:spTree>
    <p:extLst>
      <p:ext uri="{BB962C8B-B14F-4D97-AF65-F5344CB8AC3E}">
        <p14:creationId xmlns:p14="http://schemas.microsoft.com/office/powerpoint/2010/main" val="2457495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257800" y="4419600"/>
            <a:ext cx="3554018" cy="1277273"/>
          </a:xfrm>
          <a:prstGeom prst="rect">
            <a:avLst/>
          </a:prstGeom>
        </p:spPr>
        <p:txBody>
          <a:bodyPr wrap="square">
            <a:spAutoFit/>
          </a:bodyPr>
          <a:lstStyle/>
          <a:p>
            <a:r>
              <a:rPr lang="en-US" sz="1100" b="1" dirty="0"/>
              <a:t>Figure </a:t>
            </a:r>
            <a:r>
              <a:rPr lang="en-US" sz="1100" b="1" dirty="0" smtClean="0"/>
              <a:t>8.9. </a:t>
            </a:r>
            <a:r>
              <a:rPr lang="en-US" sz="1100" dirty="0" smtClean="0"/>
              <a:t>Optical absorption coefficient of </a:t>
            </a:r>
            <a:r>
              <a:rPr lang="en-US" sz="1100" dirty="0" err="1" smtClean="0"/>
              <a:t>of</a:t>
            </a:r>
            <a:r>
              <a:rPr lang="en-US" sz="1100" dirty="0" smtClean="0"/>
              <a:t> </a:t>
            </a:r>
            <a:r>
              <a:rPr lang="en-US" sz="1100" dirty="0" err="1" smtClean="0"/>
              <a:t>a-Si:H</a:t>
            </a:r>
            <a:r>
              <a:rPr lang="en-US" sz="1100" dirty="0" smtClean="0"/>
              <a:t>, as a function of photon energy, at different temperatures as indicated</a:t>
            </a:r>
            <a:r>
              <a:rPr lang="en-US" sz="1100" dirty="0" smtClean="0"/>
              <a:t>. </a:t>
            </a:r>
            <a:r>
              <a:rPr lang="en-GB" sz="1100" dirty="0"/>
              <a:t>Reproduced with permission from </a:t>
            </a:r>
            <a:r>
              <a:rPr lang="en-US" sz="1100" dirty="0"/>
              <a:t>Cody, G. D.; </a:t>
            </a:r>
            <a:r>
              <a:rPr lang="en-US" sz="1100" dirty="0" err="1"/>
              <a:t>Tiedje</a:t>
            </a:r>
            <a:r>
              <a:rPr lang="en-US" sz="1100" dirty="0"/>
              <a:t>, T.; Abeles, B.; Brooks, B.; Goldstein, Y. "</a:t>
            </a:r>
            <a:r>
              <a:rPr lang="en-US" sz="1100" dirty="0">
                <a:hlinkClick r:id="rId3"/>
              </a:rPr>
              <a:t>Disorder and the Optical-absorption edge of hydrogenated amorphous silicon</a:t>
            </a:r>
            <a:r>
              <a:rPr lang="en-US" sz="1100" dirty="0"/>
              <a:t>". </a:t>
            </a:r>
            <a:r>
              <a:rPr lang="en-US" sz="1100" i="1" dirty="0"/>
              <a:t>Physical Review Letters</a:t>
            </a:r>
            <a:r>
              <a:rPr lang="en-US" sz="1100" dirty="0"/>
              <a:t> </a:t>
            </a:r>
            <a:r>
              <a:rPr lang="en-US" sz="1100" b="1" dirty="0"/>
              <a:t>1981</a:t>
            </a:r>
            <a:r>
              <a:rPr lang="en-US" sz="1100" dirty="0"/>
              <a:t>, </a:t>
            </a:r>
            <a:r>
              <a:rPr lang="en-US" sz="1100" i="1" dirty="0"/>
              <a:t>47</a:t>
            </a:r>
            <a:r>
              <a:rPr lang="en-US" sz="1100" dirty="0"/>
              <a:t>, 1480-1483</a:t>
            </a:r>
            <a:r>
              <a:rPr lang="en-US" sz="1100" dirty="0" smtClean="0"/>
              <a:t>. </a:t>
            </a:r>
            <a:endParaRPr lang="en-US" sz="1100" dirty="0"/>
          </a:p>
        </p:txBody>
      </p:sp>
      <p:pic>
        <p:nvPicPr>
          <p:cNvPr id="65537" name="Picture 1" descr="C:\Users\Carmen\Dropbox (DISPOSITIVOS FOTO)\book energy (1)\part 1\3 figs files\figs 8 DOS amorph\f 8 9.tif"/>
          <p:cNvPicPr>
            <a:picLocks noChangeAspect="1" noChangeArrowheads="1"/>
          </p:cNvPicPr>
          <p:nvPr/>
        </p:nvPicPr>
        <p:blipFill>
          <a:blip r:embed="rId4" cstate="print"/>
          <a:srcRect/>
          <a:stretch>
            <a:fillRect/>
          </a:stretch>
        </p:blipFill>
        <p:spPr bwMode="auto">
          <a:xfrm>
            <a:off x="5486400" y="533400"/>
            <a:ext cx="3048000" cy="3657600"/>
          </a:xfrm>
          <a:prstGeom prst="rect">
            <a:avLst/>
          </a:prstGeom>
          <a:noFill/>
        </p:spPr>
      </p:pic>
      <p:sp>
        <p:nvSpPr>
          <p:cNvPr id="4" name="Rectangle 3"/>
          <p:cNvSpPr/>
          <p:nvPr/>
        </p:nvSpPr>
        <p:spPr>
          <a:xfrm>
            <a:off x="15684" y="0"/>
            <a:ext cx="4572000" cy="646331"/>
          </a:xfrm>
          <a:prstGeom prst="rect">
            <a:avLst/>
          </a:prstGeom>
        </p:spPr>
        <p:txBody>
          <a:bodyPr>
            <a:spAutoFit/>
          </a:bodyPr>
          <a:lstStyle/>
          <a:p>
            <a:pPr lvl="0"/>
            <a:r>
              <a:rPr lang="en-US" b="1" dirty="0" smtClean="0"/>
              <a:t>3. The </a:t>
            </a:r>
            <a:r>
              <a:rPr lang="en-US" b="1" dirty="0"/>
              <a:t>exponential DOS in amorphous semiconductors</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83121406"/>
              </p:ext>
            </p:extLst>
          </p:nvPr>
        </p:nvGraphicFramePr>
        <p:xfrm>
          <a:off x="549712" y="914400"/>
          <a:ext cx="2105025" cy="447675"/>
        </p:xfrm>
        <a:graphic>
          <a:graphicData uri="http://schemas.openxmlformats.org/presentationml/2006/ole">
            <mc:AlternateContent xmlns:mc="http://schemas.openxmlformats.org/markup-compatibility/2006">
              <mc:Choice xmlns:v="urn:schemas-microsoft-com:vml" Requires="v">
                <p:oleObj spid="_x0000_s81927" name="Equation" r:id="rId5" imgW="2108200" imgH="444500" progId="Equation.3">
                  <p:embed/>
                </p:oleObj>
              </mc:Choice>
              <mc:Fallback>
                <p:oleObj name="Equation" r:id="rId5" imgW="2108200" imgH="4445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712" y="914400"/>
                        <a:ext cx="210502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52" y="2081702"/>
            <a:ext cx="3340020" cy="2389793"/>
          </a:xfrm>
          <a:prstGeom prst="rect">
            <a:avLst/>
          </a:prstGeom>
        </p:spPr>
      </p:pic>
      <p:sp>
        <p:nvSpPr>
          <p:cNvPr id="8" name="Rectangle 7"/>
          <p:cNvSpPr/>
          <p:nvPr/>
        </p:nvSpPr>
        <p:spPr>
          <a:xfrm>
            <a:off x="685800" y="4688904"/>
            <a:ext cx="891462" cy="276999"/>
          </a:xfrm>
          <a:prstGeom prst="rect">
            <a:avLst/>
          </a:prstGeom>
        </p:spPr>
        <p:txBody>
          <a:bodyPr wrap="none">
            <a:spAutoFit/>
          </a:bodyPr>
          <a:lstStyle/>
          <a:p>
            <a:r>
              <a:rPr lang="en-US" sz="1200" b="1" dirty="0"/>
              <a:t>Figure 7.3.</a:t>
            </a:r>
            <a:r>
              <a:rPr lang="en-US" sz="1200" dirty="0"/>
              <a:t> </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715000" y="3810000"/>
            <a:ext cx="3096818" cy="1107996"/>
          </a:xfrm>
          <a:prstGeom prst="rect">
            <a:avLst/>
          </a:prstGeom>
        </p:spPr>
        <p:txBody>
          <a:bodyPr wrap="square">
            <a:spAutoFit/>
          </a:bodyPr>
          <a:lstStyle/>
          <a:p>
            <a:r>
              <a:rPr lang="en-US" sz="1100" b="1" dirty="0"/>
              <a:t>Figure </a:t>
            </a:r>
            <a:r>
              <a:rPr lang="en-US" sz="1100" b="1" dirty="0" smtClean="0"/>
              <a:t>8.10.</a:t>
            </a:r>
            <a:r>
              <a:rPr lang="en-US" sz="1100" dirty="0" smtClean="0"/>
              <a:t> Typical curve of surface state density at the Si-SiO</a:t>
            </a:r>
            <a:r>
              <a:rPr lang="en-US" sz="1100" baseline="-25000" dirty="0" smtClean="0"/>
              <a:t>2 </a:t>
            </a:r>
            <a:r>
              <a:rPr lang="en-US" sz="1100" dirty="0" smtClean="0"/>
              <a:t>interface versus energy in Si bandgap.</a:t>
            </a:r>
            <a:r>
              <a:rPr lang="en-GB" sz="1100" dirty="0" smtClean="0"/>
              <a:t> </a:t>
            </a:r>
            <a:r>
              <a:rPr lang="en-GB" sz="1100" dirty="0"/>
              <a:t>Reproduced with permission from </a:t>
            </a:r>
            <a:r>
              <a:rPr lang="en-US" sz="1100" dirty="0" err="1"/>
              <a:t>Goetzberger</a:t>
            </a:r>
            <a:r>
              <a:rPr lang="en-US" sz="1100" dirty="0"/>
              <a:t>, A.; Heine, V.; </a:t>
            </a:r>
            <a:r>
              <a:rPr lang="en-US" sz="1100" dirty="0" err="1"/>
              <a:t>Nicollian</a:t>
            </a:r>
            <a:r>
              <a:rPr lang="en-US" sz="1100" dirty="0"/>
              <a:t>, E. H. "</a:t>
            </a:r>
            <a:r>
              <a:rPr lang="en-US" sz="1100" dirty="0">
                <a:hlinkClick r:id="rId2"/>
              </a:rPr>
              <a:t>Surface states in silicon from charges in the oxide coating</a:t>
            </a:r>
            <a:r>
              <a:rPr lang="en-US" sz="1100" dirty="0"/>
              <a:t>". </a:t>
            </a:r>
            <a:r>
              <a:rPr lang="en-US" sz="1100" i="1" dirty="0"/>
              <a:t>Applied Physics Letters</a:t>
            </a:r>
            <a:r>
              <a:rPr lang="en-US" sz="1100" dirty="0"/>
              <a:t> </a:t>
            </a:r>
            <a:r>
              <a:rPr lang="en-US" sz="1100" b="1" dirty="0"/>
              <a:t>1968</a:t>
            </a:r>
            <a:r>
              <a:rPr lang="en-US" sz="1100" dirty="0"/>
              <a:t>, </a:t>
            </a:r>
            <a:r>
              <a:rPr lang="en-US" sz="1100" i="1" dirty="0"/>
              <a:t>12</a:t>
            </a:r>
            <a:r>
              <a:rPr lang="en-US" sz="1100" dirty="0"/>
              <a:t>, 95-97.</a:t>
            </a:r>
            <a:endParaRPr lang="es-ES" sz="1100" dirty="0" smtClean="0"/>
          </a:p>
        </p:txBody>
      </p:sp>
      <p:pic>
        <p:nvPicPr>
          <p:cNvPr id="64513" name="Picture 1" descr="C:\Users\Carmen\Dropbox (DISPOSITIVOS FOTO)\book energy (1)\part 1\3 figs files\figs 8 DOS amorph\f 8 10.tif"/>
          <p:cNvPicPr>
            <a:picLocks noChangeAspect="1" noChangeArrowheads="1"/>
          </p:cNvPicPr>
          <p:nvPr/>
        </p:nvPicPr>
        <p:blipFill>
          <a:blip r:embed="rId3" cstate="print"/>
          <a:srcRect/>
          <a:stretch>
            <a:fillRect/>
          </a:stretch>
        </p:blipFill>
        <p:spPr bwMode="auto">
          <a:xfrm>
            <a:off x="5764213" y="228600"/>
            <a:ext cx="2487613" cy="3260725"/>
          </a:xfrm>
          <a:prstGeom prst="rect">
            <a:avLst/>
          </a:prstGeom>
          <a:noFill/>
        </p:spPr>
      </p:pic>
      <p:pic>
        <p:nvPicPr>
          <p:cNvPr id="11" name="Picture 1" descr="C:\Users\Carmen\Dropbox (DISPOSITIVOS FOTO)\book energy (1)\part 1\3 figs files\figs 7 chemical capacitance\f 7 4.tif"/>
          <p:cNvPicPr>
            <a:picLocks noChangeAspect="1" noChangeArrowheads="1"/>
          </p:cNvPicPr>
          <p:nvPr/>
        </p:nvPicPr>
        <p:blipFill>
          <a:blip r:embed="rId4" cstate="print"/>
          <a:srcRect/>
          <a:stretch>
            <a:fillRect/>
          </a:stretch>
        </p:blipFill>
        <p:spPr bwMode="auto">
          <a:xfrm>
            <a:off x="2234850" y="381000"/>
            <a:ext cx="2721325" cy="3886200"/>
          </a:xfrm>
          <a:prstGeom prst="rect">
            <a:avLst/>
          </a:prstGeom>
          <a:noFill/>
        </p:spPr>
      </p:pic>
      <p:sp>
        <p:nvSpPr>
          <p:cNvPr id="12" name="Rectangle 11"/>
          <p:cNvSpPr/>
          <p:nvPr/>
        </p:nvSpPr>
        <p:spPr>
          <a:xfrm>
            <a:off x="1828800" y="4419600"/>
            <a:ext cx="3429000" cy="1107996"/>
          </a:xfrm>
          <a:prstGeom prst="rect">
            <a:avLst/>
          </a:prstGeom>
        </p:spPr>
        <p:txBody>
          <a:bodyPr wrap="square">
            <a:spAutoFit/>
          </a:bodyPr>
          <a:lstStyle/>
          <a:p>
            <a:r>
              <a:rPr lang="en-US" sz="1100" b="1" dirty="0"/>
              <a:t>Figure </a:t>
            </a:r>
            <a:r>
              <a:rPr lang="en-US" sz="1100" b="1" dirty="0" smtClean="0"/>
              <a:t>7.4.</a:t>
            </a:r>
            <a:r>
              <a:rPr lang="en-US" sz="1100" dirty="0" smtClean="0"/>
              <a:t> (a) Density of states in the band gap of a-</a:t>
            </a:r>
            <a:r>
              <a:rPr lang="en-US" sz="1100" dirty="0" err="1" smtClean="0"/>
              <a:t>Si:H</a:t>
            </a:r>
            <a:r>
              <a:rPr lang="en-US" sz="1100" dirty="0" smtClean="0"/>
              <a:t>. edge. (b) Free and trapped charge in the band gap for the DOS distribution</a:t>
            </a:r>
            <a:r>
              <a:rPr lang="en-US" sz="1100" dirty="0" smtClean="0"/>
              <a:t>. </a:t>
            </a:r>
            <a:r>
              <a:rPr lang="en-GB" sz="1100" dirty="0"/>
              <a:t>Reproduced with permission from </a:t>
            </a:r>
            <a:r>
              <a:rPr lang="en-US" sz="1100" dirty="0"/>
              <a:t>Shaw, J. G.; Hack, M. "</a:t>
            </a:r>
            <a:r>
              <a:rPr lang="en-US" sz="1100" dirty="0">
                <a:hlinkClick r:id="rId5"/>
              </a:rPr>
              <a:t>An analytic model for calculating trapped charge in amorphous silicon</a:t>
            </a:r>
            <a:r>
              <a:rPr lang="en-US" sz="1100" dirty="0"/>
              <a:t>". </a:t>
            </a:r>
            <a:r>
              <a:rPr lang="en-US" sz="1100" i="1" dirty="0"/>
              <a:t>Journal of Applied Physics</a:t>
            </a:r>
            <a:r>
              <a:rPr lang="en-US" sz="1100" dirty="0"/>
              <a:t> </a:t>
            </a:r>
            <a:r>
              <a:rPr lang="en-US" sz="1100" b="1" dirty="0"/>
              <a:t>1988</a:t>
            </a:r>
            <a:r>
              <a:rPr lang="en-US" sz="1100" dirty="0"/>
              <a:t>, </a:t>
            </a:r>
            <a:r>
              <a:rPr lang="en-US" sz="1100" i="1" dirty="0"/>
              <a:t>64</a:t>
            </a:r>
            <a:r>
              <a:rPr lang="en-US" sz="1100" dirty="0"/>
              <a:t>, 4562-4566.</a:t>
            </a:r>
            <a:endParaRPr lang="es-ES" sz="1100"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884509"/>
          </a:xfrm>
        </p:spPr>
        <p:txBody>
          <a:bodyPr>
            <a:noAutofit/>
          </a:bodyPr>
          <a:lstStyle/>
          <a:p>
            <a:pPr algn="l"/>
            <a:r>
              <a:rPr lang="en-GB" sz="1050" dirty="0" smtClean="0"/>
              <a:t>Reproduced with permission from </a:t>
            </a:r>
            <a:r>
              <a:rPr lang="en-US" sz="1050" dirty="0" err="1" smtClean="0"/>
              <a:t>Tiedje</a:t>
            </a:r>
            <a:r>
              <a:rPr lang="en-US" sz="1050" dirty="0" smtClean="0"/>
              <a:t>, T. </a:t>
            </a:r>
            <a:r>
              <a:rPr lang="en-US" sz="1050" dirty="0" smtClean="0">
                <a:hlinkClick r:id="rId2"/>
              </a:rPr>
              <a:t>"Band tail recombination limit to the output voltage of amorphous silicon solar cells</a:t>
            </a:r>
            <a:r>
              <a:rPr lang="en-US" sz="1050" dirty="0" smtClean="0"/>
              <a:t>". </a:t>
            </a:r>
            <a:r>
              <a:rPr lang="en-US" sz="1050" i="1" dirty="0" smtClean="0"/>
              <a:t>Applied Physics Letters</a:t>
            </a:r>
            <a:r>
              <a:rPr lang="en-US" sz="1050" dirty="0" smtClean="0"/>
              <a:t> </a:t>
            </a:r>
            <a:r>
              <a:rPr lang="en-US" sz="1050" b="1" dirty="0" smtClean="0"/>
              <a:t>1982</a:t>
            </a:r>
            <a:r>
              <a:rPr lang="en-US" sz="1050" dirty="0" smtClean="0"/>
              <a:t>, </a:t>
            </a:r>
            <a:r>
              <a:rPr lang="en-US" sz="1050" i="1" dirty="0" smtClean="0"/>
              <a:t>40</a:t>
            </a:r>
            <a:r>
              <a:rPr lang="en-US" sz="1050" dirty="0" smtClean="0"/>
              <a:t>, 627-629, and </a:t>
            </a:r>
            <a:r>
              <a:rPr lang="en-US" sz="1050" dirty="0" err="1" smtClean="0"/>
              <a:t>Yablonovitch</a:t>
            </a:r>
            <a:r>
              <a:rPr lang="en-US" sz="1050" dirty="0" smtClean="0"/>
              <a:t>, E.; </a:t>
            </a:r>
            <a:r>
              <a:rPr lang="en-US" sz="1050" dirty="0" err="1" smtClean="0"/>
              <a:t>Tiedje</a:t>
            </a:r>
            <a:r>
              <a:rPr lang="en-US" sz="1050" dirty="0" smtClean="0"/>
              <a:t>, T.; </a:t>
            </a:r>
            <a:r>
              <a:rPr lang="en-US" sz="1050" dirty="0" err="1" smtClean="0"/>
              <a:t>Witzke</a:t>
            </a:r>
            <a:r>
              <a:rPr lang="en-US" sz="1050" dirty="0" smtClean="0"/>
              <a:t>, H. "</a:t>
            </a:r>
            <a:r>
              <a:rPr lang="en-US" sz="1050" dirty="0" smtClean="0">
                <a:hlinkClick r:id="rId3"/>
              </a:rPr>
              <a:t>Meaning of the photovoltaic band gap for amorphous semiconductors</a:t>
            </a:r>
            <a:r>
              <a:rPr lang="en-US" sz="1050" dirty="0" smtClean="0"/>
              <a:t>". </a:t>
            </a:r>
            <a:r>
              <a:rPr lang="en-US" sz="1050" i="1" dirty="0" smtClean="0"/>
              <a:t>Applied Physics Letters</a:t>
            </a:r>
            <a:r>
              <a:rPr lang="en-US" sz="1050" dirty="0" smtClean="0"/>
              <a:t> </a:t>
            </a:r>
            <a:r>
              <a:rPr lang="en-US" sz="1050" b="1" dirty="0" smtClean="0"/>
              <a:t>1982</a:t>
            </a:r>
            <a:r>
              <a:rPr lang="en-US" sz="1050" dirty="0" smtClean="0"/>
              <a:t>, </a:t>
            </a:r>
            <a:r>
              <a:rPr lang="en-US" sz="1050" i="1" dirty="0" smtClean="0"/>
              <a:t>41</a:t>
            </a:r>
            <a:r>
              <a:rPr lang="en-US" sz="1050" dirty="0" smtClean="0"/>
              <a:t>, 953-955.</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257800"/>
            <a:ext cx="8126018" cy="430887"/>
          </a:xfrm>
          <a:prstGeom prst="rect">
            <a:avLst/>
          </a:prstGeom>
        </p:spPr>
        <p:txBody>
          <a:bodyPr wrap="square">
            <a:spAutoFit/>
          </a:bodyPr>
          <a:lstStyle/>
          <a:p>
            <a:r>
              <a:rPr lang="en-US" sz="1100" b="1" dirty="0"/>
              <a:t>Figure </a:t>
            </a:r>
            <a:r>
              <a:rPr lang="en-US" sz="1100" b="1" dirty="0" smtClean="0"/>
              <a:t>8.11.</a:t>
            </a:r>
            <a:r>
              <a:rPr lang="en-US" sz="1100" dirty="0" smtClean="0"/>
              <a:t> (a) Density of states in the gap (b) occupation function for the gap states and (c) distribution of </a:t>
            </a:r>
            <a:r>
              <a:rPr lang="en-US" sz="1100" dirty="0" err="1" smtClean="0"/>
              <a:t>photogenerated</a:t>
            </a:r>
            <a:r>
              <a:rPr lang="en-US" sz="1100" dirty="0" smtClean="0"/>
              <a:t> trapped electron and holes. </a:t>
            </a:r>
            <a:r>
              <a:rPr lang="en-GB" sz="1100" dirty="0" smtClean="0"/>
              <a:t>(d) </a:t>
            </a:r>
            <a:r>
              <a:rPr lang="en-US" sz="1100" dirty="0" smtClean="0"/>
              <a:t>Energy-level diagram of a-</a:t>
            </a:r>
            <a:r>
              <a:rPr lang="en-US" sz="1100" dirty="0" err="1" smtClean="0"/>
              <a:t>Si:H</a:t>
            </a:r>
            <a:r>
              <a:rPr lang="en-US" sz="1100" dirty="0" smtClean="0"/>
              <a:t> under illumination. </a:t>
            </a:r>
            <a:endParaRPr lang="en-US" sz="1100" dirty="0"/>
          </a:p>
        </p:txBody>
      </p:sp>
      <p:pic>
        <p:nvPicPr>
          <p:cNvPr id="63489" name="Picture 1" descr="C:\Users\Carmen\Dropbox (DISPOSITIVOS FOTO)\book energy (1)\part 1\3 figs files\figs 8 DOS amorph\f 8 11 abc.tif"/>
          <p:cNvPicPr>
            <a:picLocks noChangeAspect="1" noChangeArrowheads="1"/>
          </p:cNvPicPr>
          <p:nvPr/>
        </p:nvPicPr>
        <p:blipFill>
          <a:blip r:embed="rId4" cstate="print"/>
          <a:srcRect/>
          <a:stretch>
            <a:fillRect/>
          </a:stretch>
        </p:blipFill>
        <p:spPr bwMode="auto">
          <a:xfrm>
            <a:off x="457200" y="762000"/>
            <a:ext cx="3157538" cy="4022725"/>
          </a:xfrm>
          <a:prstGeom prst="rect">
            <a:avLst/>
          </a:prstGeom>
          <a:noFill/>
        </p:spPr>
      </p:pic>
      <p:pic>
        <p:nvPicPr>
          <p:cNvPr id="63490" name="Picture 2" descr="C:\Users\Carmen\Dropbox (DISPOSITIVOS FOTO)\book energy (1)\part 1\3 figs files\figs 8 DOS amorph\f 8 11 d.tif"/>
          <p:cNvPicPr>
            <a:picLocks noChangeAspect="1" noChangeArrowheads="1"/>
          </p:cNvPicPr>
          <p:nvPr/>
        </p:nvPicPr>
        <p:blipFill>
          <a:blip r:embed="rId5" cstate="print"/>
          <a:srcRect/>
          <a:stretch>
            <a:fillRect/>
          </a:stretch>
        </p:blipFill>
        <p:spPr bwMode="auto">
          <a:xfrm>
            <a:off x="4648281" y="609600"/>
            <a:ext cx="3930038" cy="3495675"/>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657600" y="4038600"/>
            <a:ext cx="5154218" cy="1954381"/>
          </a:xfrm>
          <a:prstGeom prst="rect">
            <a:avLst/>
          </a:prstGeom>
        </p:spPr>
        <p:txBody>
          <a:bodyPr wrap="square">
            <a:spAutoFit/>
          </a:bodyPr>
          <a:lstStyle/>
          <a:p>
            <a:r>
              <a:rPr lang="en-US" sz="1100" b="1" dirty="0"/>
              <a:t>Figure </a:t>
            </a:r>
            <a:r>
              <a:rPr lang="en-US" sz="1100" b="1" dirty="0" smtClean="0"/>
              <a:t>8.12.</a:t>
            </a:r>
            <a:r>
              <a:rPr lang="en-US" sz="1100" dirty="0" smtClean="0"/>
              <a:t> (a) Scheme of a dye-sensitized </a:t>
            </a:r>
            <a:r>
              <a:rPr lang="en-US" sz="1100" dirty="0" err="1" smtClean="0"/>
              <a:t>nanostructured</a:t>
            </a:r>
            <a:r>
              <a:rPr lang="en-US" sz="1100" dirty="0" smtClean="0"/>
              <a:t> semiconductor, consisting on dye molecules adsorbed on </a:t>
            </a:r>
            <a:r>
              <a:rPr lang="en-US" sz="1100" dirty="0" err="1" smtClean="0"/>
              <a:t>nanoparticulate</a:t>
            </a:r>
            <a:r>
              <a:rPr lang="en-US" sz="1100" dirty="0" smtClean="0"/>
              <a:t> framework that is deposited over a transparent conducting oxide (TCO). </a:t>
            </a:r>
            <a:r>
              <a:rPr lang="en-US" sz="1100" dirty="0" err="1" smtClean="0"/>
              <a:t>Photoinjection</a:t>
            </a:r>
            <a:r>
              <a:rPr lang="en-US" sz="1100" dirty="0" smtClean="0"/>
              <a:t>, or application of voltage, increases the chemical potential (concentration) of electrons in the TiO2 phase (A). The electron Fermi level,         , is displaced with respect to the lower edge of the conduction band,       . The electrode potential, </a:t>
            </a:r>
            <a:r>
              <a:rPr lang="en-US" sz="1100" i="1" dirty="0" smtClean="0"/>
              <a:t>V</a:t>
            </a:r>
            <a:r>
              <a:rPr lang="en-US" sz="1100" dirty="0" smtClean="0"/>
              <a:t> , is given by the difference between           and the </a:t>
            </a:r>
            <a:r>
              <a:rPr lang="en-US" sz="1100" dirty="0" err="1" smtClean="0"/>
              <a:t>redox</a:t>
            </a:r>
            <a:r>
              <a:rPr lang="en-US" sz="1100" dirty="0" smtClean="0"/>
              <a:t> level            . The increasing negative charge in the semiconductor </a:t>
            </a:r>
            <a:r>
              <a:rPr lang="en-US" sz="1100" dirty="0" err="1" smtClean="0"/>
              <a:t>nanoparticles</a:t>
            </a:r>
            <a:r>
              <a:rPr lang="en-US" sz="1100" dirty="0" smtClean="0"/>
              <a:t> is compensated by positive ionic charge at the surface (B). With the change of                 also changes the electrostatic potential of the Helmholtz layer and semiconductor bandbending at the interface between the exposed surface of the transparent conducting oxide substrate and the electrolyte (C). </a:t>
            </a:r>
            <a:endParaRPr lang="en-US" sz="1100" dirty="0"/>
          </a:p>
        </p:txBody>
      </p:sp>
      <p:graphicFrame>
        <p:nvGraphicFramePr>
          <p:cNvPr id="62465" name="Object 1"/>
          <p:cNvGraphicFramePr>
            <a:graphicFrameLocks noChangeAspect="1"/>
          </p:cNvGraphicFramePr>
          <p:nvPr>
            <p:extLst>
              <p:ext uri="{D42A27DB-BD31-4B8C-83A1-F6EECF244321}">
                <p14:modId xmlns:p14="http://schemas.microsoft.com/office/powerpoint/2010/main" val="540225097"/>
              </p:ext>
            </p:extLst>
          </p:nvPr>
        </p:nvGraphicFramePr>
        <p:xfrm>
          <a:off x="4481004" y="4724400"/>
          <a:ext cx="254000" cy="190500"/>
        </p:xfrm>
        <a:graphic>
          <a:graphicData uri="http://schemas.openxmlformats.org/presentationml/2006/ole">
            <mc:AlternateContent xmlns:mc="http://schemas.openxmlformats.org/markup-compatibility/2006">
              <mc:Choice xmlns:v="urn:schemas-microsoft-com:vml" Requires="v">
                <p:oleObj spid="_x0000_s62504" name="Ecuación" r:id="rId3" imgW="253800" imgH="228600" progId="Equation.3">
                  <p:embed/>
                </p:oleObj>
              </mc:Choice>
              <mc:Fallback>
                <p:oleObj name="Ecuación" r:id="rId3" imgW="253800" imgH="2286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004" y="4724400"/>
                        <a:ext cx="254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6" name="Object 2"/>
          <p:cNvGraphicFramePr>
            <a:graphicFrameLocks noChangeAspect="1"/>
          </p:cNvGraphicFramePr>
          <p:nvPr>
            <p:extLst>
              <p:ext uri="{D42A27DB-BD31-4B8C-83A1-F6EECF244321}">
                <p14:modId xmlns:p14="http://schemas.microsoft.com/office/powerpoint/2010/main" val="3359989134"/>
              </p:ext>
            </p:extLst>
          </p:nvPr>
        </p:nvGraphicFramePr>
        <p:xfrm>
          <a:off x="8621318" y="4724400"/>
          <a:ext cx="190500" cy="190500"/>
        </p:xfrm>
        <a:graphic>
          <a:graphicData uri="http://schemas.openxmlformats.org/presentationml/2006/ole">
            <mc:AlternateContent xmlns:mc="http://schemas.openxmlformats.org/markup-compatibility/2006">
              <mc:Choice xmlns:v="urn:schemas-microsoft-com:vml" Requires="v">
                <p:oleObj spid="_x0000_s62505" name="Ecuación" r:id="rId5" imgW="190440" imgH="228600" progId="Equation.3">
                  <p:embed/>
                </p:oleObj>
              </mc:Choice>
              <mc:Fallback>
                <p:oleObj name="Ecuación" r:id="rId5" imgW="190440" imgH="2286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1318" y="4724400"/>
                        <a:ext cx="1905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7" name="Object 3"/>
          <p:cNvGraphicFramePr>
            <a:graphicFrameLocks noChangeAspect="1"/>
          </p:cNvGraphicFramePr>
          <p:nvPr>
            <p:extLst>
              <p:ext uri="{D42A27DB-BD31-4B8C-83A1-F6EECF244321}">
                <p14:modId xmlns:p14="http://schemas.microsoft.com/office/powerpoint/2010/main" val="712900641"/>
              </p:ext>
            </p:extLst>
          </p:nvPr>
        </p:nvGraphicFramePr>
        <p:xfrm>
          <a:off x="7391400" y="4920540"/>
          <a:ext cx="254000" cy="190500"/>
        </p:xfrm>
        <a:graphic>
          <a:graphicData uri="http://schemas.openxmlformats.org/presentationml/2006/ole">
            <mc:AlternateContent xmlns:mc="http://schemas.openxmlformats.org/markup-compatibility/2006">
              <mc:Choice xmlns:v="urn:schemas-microsoft-com:vml" Requires="v">
                <p:oleObj spid="_x0000_s62506" name="Ecuación" r:id="rId7" imgW="253800" imgH="228600" progId="Equation.3">
                  <p:embed/>
                </p:oleObj>
              </mc:Choice>
              <mc:Fallback>
                <p:oleObj name="Ecuación" r:id="rId7" imgW="253800" imgH="2286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920540"/>
                        <a:ext cx="254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8" name="Object 4"/>
          <p:cNvGraphicFramePr>
            <a:graphicFrameLocks noChangeAspect="1"/>
          </p:cNvGraphicFramePr>
          <p:nvPr>
            <p:extLst>
              <p:ext uri="{D42A27DB-BD31-4B8C-83A1-F6EECF244321}">
                <p14:modId xmlns:p14="http://schemas.microsoft.com/office/powerpoint/2010/main" val="2148889748"/>
              </p:ext>
            </p:extLst>
          </p:nvPr>
        </p:nvGraphicFramePr>
        <p:xfrm>
          <a:off x="4114800" y="5015790"/>
          <a:ext cx="330200" cy="228600"/>
        </p:xfrm>
        <a:graphic>
          <a:graphicData uri="http://schemas.openxmlformats.org/presentationml/2006/ole">
            <mc:AlternateContent xmlns:mc="http://schemas.openxmlformats.org/markup-compatibility/2006">
              <mc:Choice xmlns:v="urn:schemas-microsoft-com:vml" Requires="v">
                <p:oleObj spid="_x0000_s62507" name="Ecuación" r:id="rId8" imgW="355320" imgH="228600" progId="Equation.3">
                  <p:embed/>
                </p:oleObj>
              </mc:Choice>
              <mc:Fallback>
                <p:oleObj name="Ecuación" r:id="rId8" imgW="355320" imgH="2286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5015790"/>
                        <a:ext cx="330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9" name="Object 5"/>
          <p:cNvGraphicFramePr>
            <a:graphicFrameLocks noChangeAspect="1"/>
          </p:cNvGraphicFramePr>
          <p:nvPr>
            <p:extLst>
              <p:ext uri="{D42A27DB-BD31-4B8C-83A1-F6EECF244321}">
                <p14:modId xmlns:p14="http://schemas.microsoft.com/office/powerpoint/2010/main" val="3357753713"/>
              </p:ext>
            </p:extLst>
          </p:nvPr>
        </p:nvGraphicFramePr>
        <p:xfrm>
          <a:off x="8001000" y="5257800"/>
          <a:ext cx="254000" cy="190500"/>
        </p:xfrm>
        <a:graphic>
          <a:graphicData uri="http://schemas.openxmlformats.org/presentationml/2006/ole">
            <mc:AlternateContent xmlns:mc="http://schemas.openxmlformats.org/markup-compatibility/2006">
              <mc:Choice xmlns:v="urn:schemas-microsoft-com:vml" Requires="v">
                <p:oleObj spid="_x0000_s62508" name="Ecuación" r:id="rId10" imgW="253800" imgH="228600" progId="Equation.3">
                  <p:embed/>
                </p:oleObj>
              </mc:Choice>
              <mc:Fallback>
                <p:oleObj name="Ecuación" r:id="rId10" imgW="253800" imgH="22860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257800"/>
                        <a:ext cx="254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2471" name="Picture 7" descr="C:\Users\Carmen\Dropbox (DISPOSITIVOS FOTO)\book energy (1)\part 1\3 figs files\figs 8 DOS amorph\f 8 12a.tiff"/>
          <p:cNvPicPr>
            <a:picLocks noChangeAspect="1" noChangeArrowheads="1"/>
          </p:cNvPicPr>
          <p:nvPr/>
        </p:nvPicPr>
        <p:blipFill>
          <a:blip r:embed="rId11" cstate="print"/>
          <a:srcRect/>
          <a:stretch>
            <a:fillRect/>
          </a:stretch>
        </p:blipFill>
        <p:spPr bwMode="auto">
          <a:xfrm>
            <a:off x="3981012" y="685800"/>
            <a:ext cx="3841662" cy="3124200"/>
          </a:xfrm>
          <a:prstGeom prst="rect">
            <a:avLst/>
          </a:prstGeom>
          <a:noFill/>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1200" y="711200"/>
            <a:ext cx="1575262" cy="1259378"/>
          </a:xfrm>
          <a:prstGeom prst="rect">
            <a:avLst/>
          </a:prstGeom>
        </p:spPr>
      </p:pic>
      <p:sp>
        <p:nvSpPr>
          <p:cNvPr id="4" name="Rectangle 3"/>
          <p:cNvSpPr/>
          <p:nvPr/>
        </p:nvSpPr>
        <p:spPr>
          <a:xfrm>
            <a:off x="1940399" y="2241034"/>
            <a:ext cx="856196" cy="276999"/>
          </a:xfrm>
          <a:prstGeom prst="rect">
            <a:avLst/>
          </a:prstGeom>
        </p:spPr>
        <p:txBody>
          <a:bodyPr wrap="none">
            <a:spAutoFit/>
          </a:bodyPr>
          <a:lstStyle/>
          <a:p>
            <a:r>
              <a:rPr lang="en-US" sz="1200" b="1" dirty="0"/>
              <a:t>Figure </a:t>
            </a:r>
            <a:r>
              <a:rPr lang="en-US" sz="1200" b="1" dirty="0" smtClean="0"/>
              <a:t>1.5.</a:t>
            </a:r>
            <a:endParaRPr lang="en-US" sz="1200" dirty="0"/>
          </a:p>
        </p:txBody>
      </p:sp>
      <p:sp>
        <p:nvSpPr>
          <p:cNvPr id="6" name="Rectangle 5"/>
          <p:cNvSpPr/>
          <p:nvPr/>
        </p:nvSpPr>
        <p:spPr>
          <a:xfrm>
            <a:off x="82496" y="-23445"/>
            <a:ext cx="5403903" cy="369332"/>
          </a:xfrm>
          <a:prstGeom prst="rect">
            <a:avLst/>
          </a:prstGeom>
        </p:spPr>
        <p:txBody>
          <a:bodyPr wrap="square">
            <a:spAutoFit/>
          </a:bodyPr>
          <a:lstStyle/>
          <a:p>
            <a:pPr lvl="0"/>
            <a:r>
              <a:rPr lang="en-US" b="1" dirty="0" smtClean="0"/>
              <a:t>4. The </a:t>
            </a:r>
            <a:r>
              <a:rPr lang="en-US" b="1" dirty="0"/>
              <a:t>exponential DOS in nanocrystalline metal oxides</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618526" y="3693855"/>
            <a:ext cx="4063009" cy="1107996"/>
          </a:xfrm>
          <a:prstGeom prst="rect">
            <a:avLst/>
          </a:prstGeom>
        </p:spPr>
        <p:txBody>
          <a:bodyPr wrap="square">
            <a:spAutoFit/>
          </a:bodyPr>
          <a:lstStyle/>
          <a:p>
            <a:r>
              <a:rPr lang="en-US" sz="1100" b="1" dirty="0"/>
              <a:t>Figure </a:t>
            </a:r>
            <a:r>
              <a:rPr lang="en-US" sz="1100" b="1" dirty="0" smtClean="0"/>
              <a:t>8.12.</a:t>
            </a:r>
            <a:r>
              <a:rPr lang="en-US" sz="1100" dirty="0" smtClean="0"/>
              <a:t>(</a:t>
            </a:r>
            <a:r>
              <a:rPr lang="en-US" sz="1100" dirty="0" smtClean="0"/>
              <a:t>b) </a:t>
            </a:r>
            <a:r>
              <a:rPr lang="en-GB" sz="1100" dirty="0" smtClean="0"/>
              <a:t>Energy diagram showing electron accumulation in a </a:t>
            </a:r>
            <a:r>
              <a:rPr lang="en-GB" sz="1100" dirty="0" err="1" smtClean="0"/>
              <a:t>nanocrystalline</a:t>
            </a:r>
            <a:r>
              <a:rPr lang="en-GB" sz="1100" dirty="0" smtClean="0"/>
              <a:t> semiconductor electrode, associated to the increase of the Fermi level with respect to equilibrium level         , and the compensating positive charge in the electrolyte as well as freely diffusing </a:t>
            </a:r>
            <a:r>
              <a:rPr lang="en-GB" sz="1100" dirty="0" err="1" smtClean="0"/>
              <a:t>cations</a:t>
            </a:r>
            <a:r>
              <a:rPr lang="en-GB" sz="1100" dirty="0" smtClean="0"/>
              <a:t>.</a:t>
            </a:r>
            <a:endParaRPr lang="es-ES" sz="1100" dirty="0" smtClean="0"/>
          </a:p>
          <a:p>
            <a:endParaRPr lang="en-US" sz="1100" dirty="0"/>
          </a:p>
        </p:txBody>
      </p:sp>
      <p:graphicFrame>
        <p:nvGraphicFramePr>
          <p:cNvPr id="62470" name="Object 6"/>
          <p:cNvGraphicFramePr>
            <a:graphicFrameLocks noChangeAspect="1"/>
          </p:cNvGraphicFramePr>
          <p:nvPr>
            <p:extLst>
              <p:ext uri="{D42A27DB-BD31-4B8C-83A1-F6EECF244321}">
                <p14:modId xmlns:p14="http://schemas.microsoft.com/office/powerpoint/2010/main" val="904461539"/>
              </p:ext>
            </p:extLst>
          </p:nvPr>
        </p:nvGraphicFramePr>
        <p:xfrm>
          <a:off x="7591704" y="4057353"/>
          <a:ext cx="222250" cy="190500"/>
        </p:xfrm>
        <a:graphic>
          <a:graphicData uri="http://schemas.openxmlformats.org/presentationml/2006/ole">
            <mc:AlternateContent xmlns:mc="http://schemas.openxmlformats.org/markup-compatibility/2006">
              <mc:Choice xmlns:v="urn:schemas-microsoft-com:vml" Requires="v">
                <p:oleObj spid="_x0000_s82948" name="Ecuación" r:id="rId3" imgW="266400" imgH="228600" progId="Equation.3">
                  <p:embed/>
                </p:oleObj>
              </mc:Choice>
              <mc:Fallback>
                <p:oleObj name="Ecuación" r:id="rId3" imgW="266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704" y="4057353"/>
                        <a:ext cx="22225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009" y="914400"/>
            <a:ext cx="3131820" cy="2362200"/>
          </a:xfrm>
          <a:prstGeom prst="rect">
            <a:avLst/>
          </a:prstGeom>
        </p:spPr>
      </p:pic>
    </p:spTree>
    <p:extLst>
      <p:ext uri="{BB962C8B-B14F-4D97-AF65-F5344CB8AC3E}">
        <p14:creationId xmlns:p14="http://schemas.microsoft.com/office/powerpoint/2010/main" val="1188983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10200"/>
            <a:ext cx="8126018" cy="600164"/>
          </a:xfrm>
          <a:prstGeom prst="rect">
            <a:avLst/>
          </a:prstGeom>
        </p:spPr>
        <p:txBody>
          <a:bodyPr wrap="square">
            <a:spAutoFit/>
          </a:bodyPr>
          <a:lstStyle/>
          <a:p>
            <a:r>
              <a:rPr lang="en-US" sz="1100" b="1" dirty="0"/>
              <a:t>Figure </a:t>
            </a:r>
            <a:r>
              <a:rPr lang="en-US" sz="1100" b="1" dirty="0" smtClean="0"/>
              <a:t>8.13.</a:t>
            </a:r>
            <a:r>
              <a:rPr lang="en-US" sz="1100" dirty="0" smtClean="0"/>
              <a:t> Representation of the chemical capacitance of an exponential distribution of states with density                                   below the lower edge of the conduction band (                     ) and a </a:t>
            </a:r>
            <a:r>
              <a:rPr lang="en-US" sz="1100" dirty="0" err="1" smtClean="0"/>
              <a:t>monoenergetic</a:t>
            </a:r>
            <a:r>
              <a:rPr lang="en-US" sz="1100" dirty="0" smtClean="0"/>
              <a:t> energy level with density                                  (                           ) at temperature  </a:t>
            </a:r>
            <a:r>
              <a:rPr lang="en-US" sz="1100" i="1" dirty="0" smtClean="0"/>
              <a:t>T </a:t>
            </a:r>
            <a:r>
              <a:rPr lang="en-US" sz="1100" dirty="0" smtClean="0"/>
              <a:t>= 300K. </a:t>
            </a:r>
            <a:endParaRPr lang="es-ES" sz="1100" dirty="0" smtClean="0"/>
          </a:p>
        </p:txBody>
      </p:sp>
      <p:graphicFrame>
        <p:nvGraphicFramePr>
          <p:cNvPr id="61441" name="Object 1"/>
          <p:cNvGraphicFramePr>
            <a:graphicFrameLocks noChangeAspect="1"/>
          </p:cNvGraphicFramePr>
          <p:nvPr/>
        </p:nvGraphicFramePr>
        <p:xfrm>
          <a:off x="6858000" y="5410200"/>
          <a:ext cx="1028700" cy="254000"/>
        </p:xfrm>
        <a:graphic>
          <a:graphicData uri="http://schemas.openxmlformats.org/presentationml/2006/ole">
            <mc:AlternateContent xmlns:mc="http://schemas.openxmlformats.org/markup-compatibility/2006">
              <mc:Choice xmlns:v="urn:schemas-microsoft-com:vml" Requires="v">
                <p:oleObj spid="_x0000_s61479" name="Ecuación" r:id="rId3" imgW="1028520" imgH="253800" progId="Equation.3">
                  <p:embed/>
                </p:oleObj>
              </mc:Choice>
              <mc:Fallback>
                <p:oleObj name="Ecuación" r:id="rId3" imgW="1028520" imgH="2538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410200"/>
                        <a:ext cx="10287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2" name="Object 2"/>
          <p:cNvGraphicFramePr>
            <a:graphicFrameLocks noChangeAspect="1"/>
          </p:cNvGraphicFramePr>
          <p:nvPr/>
        </p:nvGraphicFramePr>
        <p:xfrm>
          <a:off x="6197600" y="5626100"/>
          <a:ext cx="965200" cy="241300"/>
        </p:xfrm>
        <a:graphic>
          <a:graphicData uri="http://schemas.openxmlformats.org/presentationml/2006/ole">
            <mc:AlternateContent xmlns:mc="http://schemas.openxmlformats.org/markup-compatibility/2006">
              <mc:Choice xmlns:v="urn:schemas-microsoft-com:vml" Requires="v">
                <p:oleObj spid="_x0000_s61480" name="Ecuación" r:id="rId5" imgW="965160" imgH="241200" progId="Equation.3">
                  <p:embed/>
                </p:oleObj>
              </mc:Choice>
              <mc:Fallback>
                <p:oleObj name="Ecuación" r:id="rId5" imgW="965160" imgH="241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5626100"/>
                        <a:ext cx="9652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3" name="Object 3"/>
          <p:cNvGraphicFramePr>
            <a:graphicFrameLocks noChangeAspect="1"/>
          </p:cNvGraphicFramePr>
          <p:nvPr/>
        </p:nvGraphicFramePr>
        <p:xfrm>
          <a:off x="2743200" y="5638800"/>
          <a:ext cx="660400" cy="228600"/>
        </p:xfrm>
        <a:graphic>
          <a:graphicData uri="http://schemas.openxmlformats.org/presentationml/2006/ole">
            <mc:AlternateContent xmlns:mc="http://schemas.openxmlformats.org/markup-compatibility/2006">
              <mc:Choice xmlns:v="urn:schemas-microsoft-com:vml" Requires="v">
                <p:oleObj spid="_x0000_s61481" name="Ecuación" r:id="rId7" imgW="660240" imgH="228600" progId="Equation.3">
                  <p:embed/>
                </p:oleObj>
              </mc:Choice>
              <mc:Fallback>
                <p:oleObj name="Ecuación" r:id="rId7" imgW="660240" imgH="2286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5638800"/>
                        <a:ext cx="66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4" name="Object 4"/>
          <p:cNvGraphicFramePr>
            <a:graphicFrameLocks noChangeAspect="1"/>
          </p:cNvGraphicFramePr>
          <p:nvPr/>
        </p:nvGraphicFramePr>
        <p:xfrm>
          <a:off x="7272338" y="5602288"/>
          <a:ext cx="850900" cy="228600"/>
        </p:xfrm>
        <a:graphic>
          <a:graphicData uri="http://schemas.openxmlformats.org/presentationml/2006/ole">
            <mc:AlternateContent xmlns:mc="http://schemas.openxmlformats.org/markup-compatibility/2006">
              <mc:Choice xmlns:v="urn:schemas-microsoft-com:vml" Requires="v">
                <p:oleObj spid="_x0000_s61482" name="Ecuación" r:id="rId9" imgW="850680" imgH="228600" progId="Equation.3">
                  <p:embed/>
                </p:oleObj>
              </mc:Choice>
              <mc:Fallback>
                <p:oleObj name="Ecuación" r:id="rId9" imgW="850680" imgH="2286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2338" y="5602288"/>
                        <a:ext cx="8509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5" name="Picture 5" descr="C:\Users\Carmen\Dropbox (DISPOSITIVOS FOTO)\book energy (1)\part 1\3 figs files\figs 8 DOS amorph\f 8 13.tif"/>
          <p:cNvPicPr>
            <a:picLocks noChangeAspect="1" noChangeArrowheads="1"/>
          </p:cNvPicPr>
          <p:nvPr/>
        </p:nvPicPr>
        <p:blipFill>
          <a:blip r:embed="rId11" cstate="print"/>
          <a:srcRect/>
          <a:stretch>
            <a:fillRect/>
          </a:stretch>
        </p:blipFill>
        <p:spPr bwMode="auto">
          <a:xfrm>
            <a:off x="5109593" y="1143000"/>
            <a:ext cx="3611857" cy="3886200"/>
          </a:xfrm>
          <a:prstGeom prst="rect">
            <a:avLst/>
          </a:prstGeom>
          <a:noFill/>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67400" y="5080"/>
            <a:ext cx="2308999" cy="1652095"/>
          </a:xfrm>
          <a:prstGeom prst="rect">
            <a:avLst/>
          </a:prstGeom>
        </p:spPr>
      </p:pic>
      <p:sp>
        <p:nvSpPr>
          <p:cNvPr id="4"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73264379"/>
              </p:ext>
            </p:extLst>
          </p:nvPr>
        </p:nvGraphicFramePr>
        <p:xfrm>
          <a:off x="1295400" y="1143000"/>
          <a:ext cx="2162175" cy="495300"/>
        </p:xfrm>
        <a:graphic>
          <a:graphicData uri="http://schemas.openxmlformats.org/presentationml/2006/ole">
            <mc:AlternateContent xmlns:mc="http://schemas.openxmlformats.org/markup-compatibility/2006">
              <mc:Choice xmlns:v="urn:schemas-microsoft-com:vml" Requires="v">
                <p:oleObj spid="_x0000_s61483" name="Equation" r:id="rId13" imgW="2171700" imgH="482600" progId="Equation.3">
                  <p:embed/>
                </p:oleObj>
              </mc:Choice>
              <mc:Fallback>
                <p:oleObj name="Equation" r:id="rId13" imgW="2171700" imgH="482600" progId="Equation.3">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1143000"/>
                        <a:ext cx="216217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401754409"/>
              </p:ext>
            </p:extLst>
          </p:nvPr>
        </p:nvGraphicFramePr>
        <p:xfrm>
          <a:off x="1295400" y="1662255"/>
          <a:ext cx="1628775" cy="495300"/>
        </p:xfrm>
        <a:graphic>
          <a:graphicData uri="http://schemas.openxmlformats.org/presentationml/2006/ole">
            <mc:AlternateContent xmlns:mc="http://schemas.openxmlformats.org/markup-compatibility/2006">
              <mc:Choice xmlns:v="urn:schemas-microsoft-com:vml" Requires="v">
                <p:oleObj spid="_x0000_s61484" name="Equation" r:id="rId15" imgW="1625600" imgH="482600" progId="Equation.3">
                  <p:embed/>
                </p:oleObj>
              </mc:Choice>
              <mc:Fallback>
                <p:oleObj name="Equation" r:id="rId15" imgW="1625600" imgH="482600" progId="Equation.3">
                  <p:embed/>
                  <p:pic>
                    <p:nvPicPr>
                      <p:cNvPr id="0"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5400" y="1662255"/>
                        <a:ext cx="162877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a:t>
            </a:r>
            <a:r>
              <a:rPr lang="en-US" sz="1050" dirty="0" err="1" smtClean="0"/>
              <a:t>Fabregat</a:t>
            </a:r>
            <a:r>
              <a:rPr lang="en-US" sz="1050" dirty="0" smtClean="0"/>
              <a:t>-Santiago, F.; Garcia-Belmonte, G.; Mora-</a:t>
            </a:r>
            <a:r>
              <a:rPr lang="en-US" sz="1050" dirty="0" err="1" smtClean="0"/>
              <a:t>Seró</a:t>
            </a:r>
            <a:r>
              <a:rPr lang="en-US" sz="1050" dirty="0" smtClean="0"/>
              <a:t>, I.; Bisquert, J. "</a:t>
            </a:r>
            <a:r>
              <a:rPr lang="en-US" sz="1050" dirty="0" smtClean="0">
                <a:hlinkClick r:id="rId2"/>
              </a:rPr>
              <a:t>Characterization of </a:t>
            </a:r>
            <a:r>
              <a:rPr lang="en-US" sz="1050" dirty="0" err="1" smtClean="0">
                <a:hlinkClick r:id="rId2"/>
              </a:rPr>
              <a:t>nanostructured</a:t>
            </a:r>
            <a:r>
              <a:rPr lang="en-US" sz="1050" dirty="0" smtClean="0">
                <a:hlinkClick r:id="rId2"/>
              </a:rPr>
              <a:t> hybrid and organic solar cells by impedance spectroscopy</a:t>
            </a:r>
            <a:r>
              <a:rPr lang="en-US" sz="1050" dirty="0" smtClean="0"/>
              <a:t>". </a:t>
            </a:r>
            <a:r>
              <a:rPr lang="en-US" sz="1050" i="1" dirty="0" smtClean="0"/>
              <a:t>Physical Chemistry Chemical Physics</a:t>
            </a:r>
            <a:r>
              <a:rPr lang="en-US" sz="1050" dirty="0" smtClean="0"/>
              <a:t> </a:t>
            </a:r>
            <a:r>
              <a:rPr lang="en-US" sz="1050" b="1" dirty="0" smtClean="0"/>
              <a:t>2011</a:t>
            </a:r>
            <a:r>
              <a:rPr lang="en-US" sz="1050" dirty="0" smtClean="0"/>
              <a:t>, </a:t>
            </a:r>
            <a:r>
              <a:rPr lang="en-US" sz="1050" i="1" dirty="0" smtClean="0"/>
              <a:t>13</a:t>
            </a:r>
            <a:r>
              <a:rPr lang="en-US" sz="1050" dirty="0" smtClean="0"/>
              <a:t>, 9083–9118.</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86400"/>
            <a:ext cx="8126018" cy="430887"/>
          </a:xfrm>
          <a:prstGeom prst="rect">
            <a:avLst/>
          </a:prstGeom>
        </p:spPr>
        <p:txBody>
          <a:bodyPr wrap="square">
            <a:spAutoFit/>
          </a:bodyPr>
          <a:lstStyle/>
          <a:p>
            <a:r>
              <a:rPr lang="en-US" sz="1100" b="1" dirty="0"/>
              <a:t>Figure </a:t>
            </a:r>
            <a:r>
              <a:rPr lang="en-US" sz="1100" b="1" dirty="0" smtClean="0"/>
              <a:t>8.14.</a:t>
            </a:r>
            <a:r>
              <a:rPr lang="en-US" sz="1100" dirty="0" smtClean="0"/>
              <a:t> The chemical capacitance of TiO</a:t>
            </a:r>
            <a:r>
              <a:rPr lang="en-US" sz="1100" baseline="-25000" dirty="0" smtClean="0"/>
              <a:t>2</a:t>
            </a:r>
            <a:r>
              <a:rPr lang="en-US" sz="1100" dirty="0" smtClean="0"/>
              <a:t> </a:t>
            </a:r>
            <a:r>
              <a:rPr lang="en-US" sz="1100" dirty="0" err="1" smtClean="0"/>
              <a:t>nanostructured</a:t>
            </a:r>
            <a:r>
              <a:rPr lang="en-US" sz="1100" dirty="0" smtClean="0"/>
              <a:t> electrodes used in DSC in different conditions of electrolyte and absorbed dye. The reference of voltage is . </a:t>
            </a:r>
            <a:endParaRPr lang="es-ES" sz="1100" dirty="0"/>
          </a:p>
        </p:txBody>
      </p:sp>
      <p:pic>
        <p:nvPicPr>
          <p:cNvPr id="60417" name="Picture 1" descr="C:\Users\Carmen\Dropbox (DISPOSITIVOS FOTO)\book energy (1)\part 1\3 figs files\figs 8 DOS amorph\f 8 14.tif"/>
          <p:cNvPicPr>
            <a:picLocks noChangeAspect="1" noChangeArrowheads="1"/>
          </p:cNvPicPr>
          <p:nvPr/>
        </p:nvPicPr>
        <p:blipFill>
          <a:blip r:embed="rId3" cstate="print"/>
          <a:srcRect/>
          <a:stretch>
            <a:fillRect/>
          </a:stretch>
        </p:blipFill>
        <p:spPr bwMode="auto">
          <a:xfrm>
            <a:off x="2287992" y="715963"/>
            <a:ext cx="4646208" cy="3856037"/>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638800"/>
            <a:ext cx="8229600" cy="1113109"/>
          </a:xfrm>
        </p:spPr>
        <p:txBody>
          <a:bodyPr>
            <a:noAutofit/>
          </a:bodyPr>
          <a:lstStyle/>
          <a:p>
            <a:pPr algn="l"/>
            <a:r>
              <a:rPr lang="en-US" sz="1050" dirty="0" smtClean="0"/>
              <a:t>(a-b) . </a:t>
            </a:r>
            <a:r>
              <a:rPr lang="en-GB" sz="1050" dirty="0" smtClean="0"/>
              <a:t>Reproduced with permission from </a:t>
            </a:r>
            <a:r>
              <a:rPr lang="en-US" sz="1050" dirty="0" err="1" smtClean="0"/>
              <a:t>Kavan</a:t>
            </a:r>
            <a:r>
              <a:rPr lang="en-US" sz="1050" dirty="0" smtClean="0"/>
              <a:t>, L.; </a:t>
            </a:r>
            <a:r>
              <a:rPr lang="en-US" sz="1050" dirty="0" err="1" smtClean="0"/>
              <a:t>Kratochvilova</a:t>
            </a:r>
            <a:r>
              <a:rPr lang="en-US" sz="1050" dirty="0" smtClean="0"/>
              <a:t>, K.; </a:t>
            </a:r>
            <a:r>
              <a:rPr lang="en-US" sz="1050" dirty="0" err="1" smtClean="0"/>
              <a:t>Grätzel</a:t>
            </a:r>
            <a:r>
              <a:rPr lang="en-US" sz="1050" dirty="0" smtClean="0"/>
              <a:t>, M. "</a:t>
            </a:r>
            <a:r>
              <a:rPr lang="en-US" sz="1050" dirty="0" smtClean="0">
                <a:hlinkClick r:id="rId2"/>
              </a:rPr>
              <a:t>Study of </a:t>
            </a:r>
            <a:r>
              <a:rPr lang="en-US" sz="1050" dirty="0" err="1" smtClean="0">
                <a:hlinkClick r:id="rId2"/>
              </a:rPr>
              <a:t>nanocrystalline</a:t>
            </a:r>
            <a:r>
              <a:rPr lang="en-US" sz="1050" dirty="0" smtClean="0">
                <a:hlinkClick r:id="rId2"/>
              </a:rPr>
              <a:t> TiO</a:t>
            </a:r>
            <a:r>
              <a:rPr lang="en-US" sz="1050" baseline="-25000" dirty="0" smtClean="0">
                <a:hlinkClick r:id="rId2"/>
              </a:rPr>
              <a:t>2</a:t>
            </a:r>
            <a:r>
              <a:rPr lang="en-US" sz="1050" dirty="0" smtClean="0">
                <a:hlinkClick r:id="rId2"/>
              </a:rPr>
              <a:t> (</a:t>
            </a:r>
            <a:r>
              <a:rPr lang="en-US" sz="1050" dirty="0" err="1" smtClean="0">
                <a:hlinkClick r:id="rId2"/>
              </a:rPr>
              <a:t>anatase</a:t>
            </a:r>
            <a:r>
              <a:rPr lang="en-US" sz="1050" dirty="0" smtClean="0">
                <a:hlinkClick r:id="rId2"/>
              </a:rPr>
              <a:t>) electrode in the accumulation regime</a:t>
            </a:r>
            <a:r>
              <a:rPr lang="en-US" sz="1050" dirty="0" smtClean="0"/>
              <a:t>". </a:t>
            </a:r>
            <a:r>
              <a:rPr lang="en-US" sz="1050" i="1" dirty="0" smtClean="0"/>
              <a:t>Journal of </a:t>
            </a:r>
            <a:r>
              <a:rPr lang="en-US" sz="1050" i="1" dirty="0" err="1" smtClean="0"/>
              <a:t>Electroanalytical</a:t>
            </a:r>
            <a:r>
              <a:rPr lang="en-US" sz="1050" i="1" dirty="0" smtClean="0"/>
              <a:t> Chemistry</a:t>
            </a:r>
            <a:r>
              <a:rPr lang="en-US" sz="1050" dirty="0" smtClean="0"/>
              <a:t> </a:t>
            </a:r>
            <a:r>
              <a:rPr lang="en-US" sz="1050" b="1" dirty="0" smtClean="0"/>
              <a:t>1995</a:t>
            </a:r>
            <a:r>
              <a:rPr lang="en-US" sz="1050" dirty="0" smtClean="0"/>
              <a:t>, </a:t>
            </a:r>
            <a:r>
              <a:rPr lang="en-US" sz="1050" i="1" dirty="0" smtClean="0"/>
              <a:t>394</a:t>
            </a:r>
            <a:r>
              <a:rPr lang="en-US" sz="1050" dirty="0" smtClean="0"/>
              <a:t>, 93-102. </a:t>
            </a:r>
            <a:br>
              <a:rPr lang="en-US" sz="1050" dirty="0" smtClean="0"/>
            </a:br>
            <a:r>
              <a:rPr lang="en-US" sz="1050" dirty="0" smtClean="0"/>
              <a:t>(c) </a:t>
            </a:r>
            <a:r>
              <a:rPr lang="en-GB" sz="1050" dirty="0" smtClean="0"/>
              <a:t>Reproduced with permission from </a:t>
            </a:r>
            <a:r>
              <a:rPr lang="en-US" sz="1050" dirty="0" smtClean="0"/>
              <a:t>Berger, T.; Lana-Villarreal, T.; </a:t>
            </a:r>
            <a:r>
              <a:rPr lang="en-US" sz="1050" dirty="0" err="1" smtClean="0"/>
              <a:t>Monllor-Satoca</a:t>
            </a:r>
            <a:r>
              <a:rPr lang="en-US" sz="1050" dirty="0" smtClean="0"/>
              <a:t>, D.; Gomez, R. </a:t>
            </a:r>
            <a:r>
              <a:rPr lang="en-US" sz="1050" dirty="0" smtClean="0">
                <a:hlinkClick r:id="rId3"/>
              </a:rPr>
              <a:t>"An electrochemical study on the nature of trap states in </a:t>
            </a:r>
            <a:r>
              <a:rPr lang="en-US" sz="1050" dirty="0" err="1" smtClean="0">
                <a:hlinkClick r:id="rId3"/>
              </a:rPr>
              <a:t>nanocrystalline</a:t>
            </a:r>
            <a:r>
              <a:rPr lang="en-US" sz="1050" dirty="0" smtClean="0">
                <a:hlinkClick r:id="rId3"/>
              </a:rPr>
              <a:t> </a:t>
            </a:r>
            <a:r>
              <a:rPr lang="en-US" sz="1050" dirty="0" err="1" smtClean="0">
                <a:hlinkClick r:id="rId3"/>
              </a:rPr>
              <a:t>rutile</a:t>
            </a:r>
            <a:r>
              <a:rPr lang="en-US" sz="1050" dirty="0" smtClean="0">
                <a:hlinkClick r:id="rId3"/>
              </a:rPr>
              <a:t> thin films</a:t>
            </a:r>
            <a:r>
              <a:rPr lang="en-US" sz="1050" dirty="0" smtClean="0"/>
              <a:t>". </a:t>
            </a:r>
            <a:r>
              <a:rPr lang="en-US" sz="1050" i="1" dirty="0" smtClean="0"/>
              <a:t>The Journal of Physical Chemistry C</a:t>
            </a:r>
            <a:r>
              <a:rPr lang="en-US" sz="1050" dirty="0" smtClean="0"/>
              <a:t> </a:t>
            </a:r>
            <a:r>
              <a:rPr lang="en-US" sz="1050" b="1" dirty="0" smtClean="0"/>
              <a:t>2007</a:t>
            </a:r>
            <a:r>
              <a:rPr lang="en-US" sz="1050" dirty="0" smtClean="0"/>
              <a:t>, </a:t>
            </a:r>
            <a:r>
              <a:rPr lang="en-US" sz="1050" i="1" dirty="0" smtClean="0"/>
              <a:t>111</a:t>
            </a:r>
            <a:r>
              <a:rPr lang="en-US" sz="1050" dirty="0" smtClean="0"/>
              <a:t>, 9936-9942.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83155" y="457200"/>
            <a:ext cx="2431445" cy="3985706"/>
          </a:xfrm>
          <a:prstGeom prst="rect">
            <a:avLst/>
          </a:prstGeom>
        </p:spPr>
        <p:txBody>
          <a:bodyPr wrap="square">
            <a:spAutoFit/>
          </a:bodyPr>
          <a:lstStyle/>
          <a:p>
            <a:r>
              <a:rPr lang="en-US" sz="1100" b="1" dirty="0"/>
              <a:t>Figure </a:t>
            </a:r>
            <a:r>
              <a:rPr lang="en-US" sz="1100" b="1" dirty="0" smtClean="0"/>
              <a:t>8.15. </a:t>
            </a:r>
            <a:r>
              <a:rPr lang="en-US" sz="1100" dirty="0" smtClean="0"/>
              <a:t>Cyclic </a:t>
            </a:r>
            <a:r>
              <a:rPr lang="en-US" sz="1100" dirty="0" err="1" smtClean="0"/>
              <a:t>voltammograms</a:t>
            </a:r>
            <a:r>
              <a:rPr lang="en-US" sz="1100" dirty="0" smtClean="0"/>
              <a:t> of nanostructured TiO</a:t>
            </a:r>
            <a:r>
              <a:rPr lang="en-US" sz="1100" baseline="-25000" dirty="0" smtClean="0"/>
              <a:t>2</a:t>
            </a:r>
            <a:r>
              <a:rPr lang="en-US" sz="1100" dirty="0" smtClean="0"/>
              <a:t> electrodes in different conditions</a:t>
            </a:r>
            <a:r>
              <a:rPr lang="en-US" sz="1100" dirty="0" smtClean="0"/>
              <a:t>.</a:t>
            </a:r>
          </a:p>
          <a:p>
            <a:r>
              <a:rPr lang="en-US" sz="1100" dirty="0" smtClean="0"/>
              <a:t> </a:t>
            </a:r>
            <a:r>
              <a:rPr lang="en-US" sz="1100" dirty="0" smtClean="0"/>
              <a:t>(a) in 0.5 M KCF</a:t>
            </a:r>
            <a:r>
              <a:rPr lang="en-US" sz="1100" baseline="-25000" dirty="0" smtClean="0"/>
              <a:t>3</a:t>
            </a:r>
            <a:r>
              <a:rPr lang="en-US" sz="1100" dirty="0" smtClean="0"/>
              <a:t>SO3 + propylene carbonate at a scan rate of 0.1 V s</a:t>
            </a:r>
            <a:r>
              <a:rPr lang="en-US" sz="1100" baseline="30000" dirty="0" smtClean="0"/>
              <a:t>-1</a:t>
            </a:r>
            <a:r>
              <a:rPr lang="en-US" sz="1100" dirty="0" smtClean="0"/>
              <a:t>. The curves (from right to left) correspond to application of potential scans between 1.4 and 3.5 V for 0, 2, 5 and 24 h. . </a:t>
            </a:r>
            <a:endParaRPr lang="en-US" sz="1100" dirty="0" smtClean="0"/>
          </a:p>
          <a:p>
            <a:endParaRPr lang="en-US" sz="1100" dirty="0"/>
          </a:p>
          <a:p>
            <a:r>
              <a:rPr lang="en-US" sz="1100" dirty="0" smtClean="0"/>
              <a:t>(</a:t>
            </a:r>
            <a:r>
              <a:rPr lang="en-US" sz="1100" dirty="0" smtClean="0"/>
              <a:t>b) in 0.5 M NaCF</a:t>
            </a:r>
            <a:r>
              <a:rPr lang="en-US" sz="1100" baseline="-25000" dirty="0" smtClean="0"/>
              <a:t>3</a:t>
            </a:r>
            <a:r>
              <a:rPr lang="en-US" sz="1100" dirty="0" smtClean="0"/>
              <a:t>SO</a:t>
            </a:r>
            <a:r>
              <a:rPr lang="en-US" sz="1100" baseline="-25000" dirty="0" smtClean="0"/>
              <a:t>3</a:t>
            </a:r>
            <a:r>
              <a:rPr lang="en-US" sz="1100" baseline="30000" dirty="0" smtClean="0"/>
              <a:t>+</a:t>
            </a:r>
            <a:r>
              <a:rPr lang="en-US" sz="1100" dirty="0" smtClean="0"/>
              <a:t> propylene carbonate at scan rates n of 1000, 500, 200, 100, 50, 20 and 0.5 mV s</a:t>
            </a:r>
            <a:r>
              <a:rPr lang="en-US" sz="1100" baseline="30000" dirty="0" smtClean="0"/>
              <a:t>-1</a:t>
            </a:r>
            <a:r>
              <a:rPr lang="en-US" sz="1100" dirty="0" smtClean="0"/>
              <a:t>. The inset shows  vs. potential for the negative sweep at 50, 20, 10 and 5 mV s</a:t>
            </a:r>
            <a:r>
              <a:rPr lang="en-US" sz="1100" baseline="30000" dirty="0" smtClean="0"/>
              <a:t>-1</a:t>
            </a:r>
            <a:r>
              <a:rPr lang="en-US" sz="1100" dirty="0" smtClean="0"/>
              <a:t>. </a:t>
            </a:r>
            <a:r>
              <a:rPr lang="en-US" sz="1100" dirty="0" smtClean="0"/>
              <a:t>.</a:t>
            </a:r>
          </a:p>
          <a:p>
            <a:r>
              <a:rPr lang="en-US" sz="1100" dirty="0" smtClean="0"/>
              <a:t>(</a:t>
            </a:r>
            <a:r>
              <a:rPr lang="en-US" sz="1100" dirty="0" smtClean="0"/>
              <a:t>c) (50% anatase + 50% rutile) in a solution 0.1 M HCl</a:t>
            </a:r>
            <a:r>
              <a:rPr lang="en-US" sz="1100" baseline="-25000" dirty="0" smtClean="0"/>
              <a:t>4</a:t>
            </a:r>
            <a:r>
              <a:rPr lang="en-US" sz="1100" dirty="0" smtClean="0"/>
              <a:t> purged with N</a:t>
            </a:r>
            <a:r>
              <a:rPr lang="en-US" sz="1100" baseline="-25000" dirty="0" smtClean="0"/>
              <a:t>2</a:t>
            </a:r>
            <a:r>
              <a:rPr lang="en-US" sz="1100" dirty="0" smtClean="0"/>
              <a:t> as a function of </a:t>
            </a:r>
            <a:r>
              <a:rPr lang="en-US" sz="1100" dirty="0" err="1" smtClean="0"/>
              <a:t>electroreduction</a:t>
            </a:r>
            <a:r>
              <a:rPr lang="en-US" sz="1100" dirty="0" smtClean="0"/>
              <a:t> time at -0.6 V. </a:t>
            </a:r>
            <a:endParaRPr lang="en-US" sz="1100" dirty="0" smtClean="0"/>
          </a:p>
          <a:p>
            <a:endParaRPr lang="en-US" sz="1100" dirty="0"/>
          </a:p>
          <a:p>
            <a:r>
              <a:rPr lang="en-GB" sz="1100" dirty="0" smtClean="0"/>
              <a:t>(</a:t>
            </a:r>
            <a:r>
              <a:rPr lang="en-GB" sz="1100" dirty="0" smtClean="0"/>
              <a:t>d) </a:t>
            </a:r>
            <a:r>
              <a:rPr lang="en-US" sz="1100" dirty="0" smtClean="0"/>
              <a:t>CVs of </a:t>
            </a:r>
            <a:r>
              <a:rPr lang="en-US" sz="1100" dirty="0" err="1" smtClean="0"/>
              <a:t>nanocrystalline</a:t>
            </a:r>
            <a:r>
              <a:rPr lang="en-US" sz="1100" dirty="0" smtClean="0"/>
              <a:t> TiO</a:t>
            </a:r>
            <a:r>
              <a:rPr lang="en-US" sz="1100" baseline="-25000" dirty="0" smtClean="0"/>
              <a:t>2</a:t>
            </a:r>
            <a:r>
              <a:rPr lang="en-US" sz="1100" dirty="0" smtClean="0"/>
              <a:t> in aqueous solution at different pHs.</a:t>
            </a:r>
            <a:endParaRPr lang="es-ES" sz="1100" dirty="0" smtClean="0"/>
          </a:p>
        </p:txBody>
      </p:sp>
      <p:pic>
        <p:nvPicPr>
          <p:cNvPr id="59393" name="Picture 1" descr="C:\Users\Carmen\Dropbox (DISPOSITIVOS FOTO)\book energy (1)\part 1\3 figs files\figs 8 DOS amorph\f 8 15 a.tif"/>
          <p:cNvPicPr>
            <a:picLocks noChangeAspect="1" noChangeArrowheads="1"/>
          </p:cNvPicPr>
          <p:nvPr/>
        </p:nvPicPr>
        <p:blipFill>
          <a:blip r:embed="rId4" cstate="print"/>
          <a:srcRect/>
          <a:stretch>
            <a:fillRect/>
          </a:stretch>
        </p:blipFill>
        <p:spPr bwMode="auto">
          <a:xfrm>
            <a:off x="2778755" y="152400"/>
            <a:ext cx="3044693" cy="2667000"/>
          </a:xfrm>
          <a:prstGeom prst="rect">
            <a:avLst/>
          </a:prstGeom>
          <a:noFill/>
        </p:spPr>
      </p:pic>
      <p:pic>
        <p:nvPicPr>
          <p:cNvPr id="59394" name="Picture 2" descr="C:\Users\Carmen\Dropbox (DISPOSITIVOS FOTO)\book energy (1)\part 1\3 figs files\figs 8 DOS amorph\f 8 15 b.tif"/>
          <p:cNvPicPr>
            <a:picLocks noChangeAspect="1" noChangeArrowheads="1"/>
          </p:cNvPicPr>
          <p:nvPr/>
        </p:nvPicPr>
        <p:blipFill>
          <a:blip r:embed="rId5" cstate="print"/>
          <a:srcRect/>
          <a:stretch>
            <a:fillRect/>
          </a:stretch>
        </p:blipFill>
        <p:spPr bwMode="auto">
          <a:xfrm>
            <a:off x="2895600" y="2708826"/>
            <a:ext cx="2958328" cy="2565926"/>
          </a:xfrm>
          <a:prstGeom prst="rect">
            <a:avLst/>
          </a:prstGeom>
          <a:noFill/>
        </p:spPr>
      </p:pic>
      <p:pic>
        <p:nvPicPr>
          <p:cNvPr id="59395" name="Picture 3" descr="C:\Users\Carmen\Dropbox (DISPOSITIVOS FOTO)\book energy (1)\part 1\3 figs files\figs 8 DOS amorph\f 8 15 c.tif"/>
          <p:cNvPicPr>
            <a:picLocks noChangeAspect="1" noChangeArrowheads="1"/>
          </p:cNvPicPr>
          <p:nvPr/>
        </p:nvPicPr>
        <p:blipFill>
          <a:blip r:embed="rId6" cstate="print"/>
          <a:srcRect/>
          <a:stretch>
            <a:fillRect/>
          </a:stretch>
        </p:blipFill>
        <p:spPr bwMode="auto">
          <a:xfrm>
            <a:off x="5853928" y="380998"/>
            <a:ext cx="2945357" cy="2069053"/>
          </a:xfrm>
          <a:prstGeom prst="rect">
            <a:avLst/>
          </a:prstGeom>
          <a:noFill/>
        </p:spPr>
      </p:pic>
      <p:pic>
        <p:nvPicPr>
          <p:cNvPr id="59396" name="Picture 4" descr="C:\Users\Carmen\Dropbox (DISPOSITIVOS FOTO)\book energy (1)\part 1\3 figs files\figs 8 DOS amorph\f 8 15 d.TIF"/>
          <p:cNvPicPr>
            <a:picLocks noChangeAspect="1" noChangeArrowheads="1"/>
          </p:cNvPicPr>
          <p:nvPr/>
        </p:nvPicPr>
        <p:blipFill>
          <a:blip r:embed="rId7" cstate="print"/>
          <a:srcRect/>
          <a:stretch>
            <a:fillRect/>
          </a:stretch>
        </p:blipFill>
        <p:spPr bwMode="auto">
          <a:xfrm>
            <a:off x="6293273" y="2744386"/>
            <a:ext cx="2357783" cy="2293455"/>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Reprinted with permission from Mora-</a:t>
            </a:r>
            <a:r>
              <a:rPr lang="en-US" sz="1050" dirty="0" err="1" smtClean="0"/>
              <a:t>Seró</a:t>
            </a:r>
            <a:r>
              <a:rPr lang="en-US" sz="1050" dirty="0" smtClean="0"/>
              <a:t>, I.; Garcia-Belmonte, G.; </a:t>
            </a:r>
            <a:r>
              <a:rPr lang="en-US" sz="1050" dirty="0" err="1" smtClean="0"/>
              <a:t>Boix</a:t>
            </a:r>
            <a:r>
              <a:rPr lang="en-US" sz="1050" dirty="0" smtClean="0"/>
              <a:t>, P. P.; </a:t>
            </a:r>
            <a:r>
              <a:rPr lang="en-US" sz="1050" dirty="0" err="1" smtClean="0"/>
              <a:t>Vázquez</a:t>
            </a:r>
            <a:r>
              <a:rPr lang="en-US" sz="1050" dirty="0" smtClean="0"/>
              <a:t>, M. A.; Bisquert, J. </a:t>
            </a:r>
            <a:r>
              <a:rPr lang="en-US" sz="1050" dirty="0" smtClean="0">
                <a:hlinkClick r:id="rId2"/>
              </a:rPr>
              <a:t>"Impedance </a:t>
            </a:r>
            <a:r>
              <a:rPr lang="en-US" sz="1050" dirty="0" err="1" smtClean="0">
                <a:hlinkClick r:id="rId2"/>
              </a:rPr>
              <a:t>characterisation</a:t>
            </a:r>
            <a:r>
              <a:rPr lang="en-US" sz="1050" dirty="0" smtClean="0">
                <a:hlinkClick r:id="rId2"/>
              </a:rPr>
              <a:t> of highly efficient silicon solar cell under different light illumination intensities </a:t>
            </a:r>
            <a:r>
              <a:rPr lang="en-US" sz="1050" dirty="0" smtClean="0"/>
              <a:t>". </a:t>
            </a:r>
            <a:r>
              <a:rPr lang="en-US" sz="1050" i="1" dirty="0" smtClean="0"/>
              <a:t>Energy and Environmental Science</a:t>
            </a:r>
            <a:r>
              <a:rPr lang="en-US" sz="1050" dirty="0" smtClean="0"/>
              <a:t> </a:t>
            </a:r>
            <a:r>
              <a:rPr lang="en-US" sz="1050" b="1" dirty="0" smtClean="0"/>
              <a:t>2009</a:t>
            </a:r>
            <a:r>
              <a:rPr lang="en-US" sz="1050" dirty="0" smtClean="0"/>
              <a:t>, </a:t>
            </a:r>
            <a:r>
              <a:rPr lang="en-US" sz="1050" i="1" dirty="0" smtClean="0"/>
              <a:t>2</a:t>
            </a:r>
            <a:r>
              <a:rPr lang="en-US" sz="1050" dirty="0" smtClean="0"/>
              <a:t>, 678–686.</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86400"/>
            <a:ext cx="8126018" cy="430887"/>
          </a:xfrm>
          <a:prstGeom prst="rect">
            <a:avLst/>
          </a:prstGeom>
        </p:spPr>
        <p:txBody>
          <a:bodyPr wrap="square">
            <a:spAutoFit/>
          </a:bodyPr>
          <a:lstStyle/>
          <a:p>
            <a:r>
              <a:rPr lang="en-US" sz="1100" b="1" dirty="0"/>
              <a:t>Figure </a:t>
            </a:r>
            <a:r>
              <a:rPr lang="en-US" sz="1100" b="1" dirty="0" smtClean="0"/>
              <a:t>8.16.</a:t>
            </a:r>
            <a:r>
              <a:rPr lang="en-US" sz="1100" dirty="0" smtClean="0"/>
              <a:t> (a) Capacitance and (b) Mott-</a:t>
            </a:r>
            <a:r>
              <a:rPr lang="en-US" sz="1100" dirty="0" err="1" smtClean="0"/>
              <a:t>Schottky</a:t>
            </a:r>
            <a:r>
              <a:rPr lang="en-US" sz="1100" dirty="0" smtClean="0"/>
              <a:t> plot of a crystalline silicon solar cell (p-silicon wafer, ). The line in (a) indicates the region where the chemical capacitance of minority carriers is measured.</a:t>
            </a:r>
            <a:endParaRPr lang="en-US" sz="1100" dirty="0"/>
          </a:p>
        </p:txBody>
      </p:sp>
      <p:pic>
        <p:nvPicPr>
          <p:cNvPr id="58369" name="Picture 1" descr="C:\Users\Carmen\Dropbox (DISPOSITIVOS FOTO)\book energy (1)\part 1\3 figs files\figs 8 DOS amorph\f 8 16.tiff"/>
          <p:cNvPicPr>
            <a:picLocks noChangeAspect="1" noChangeArrowheads="1"/>
          </p:cNvPicPr>
          <p:nvPr/>
        </p:nvPicPr>
        <p:blipFill>
          <a:blip r:embed="rId3" cstate="print"/>
          <a:srcRect/>
          <a:stretch>
            <a:fillRect/>
          </a:stretch>
        </p:blipFill>
        <p:spPr bwMode="auto">
          <a:xfrm>
            <a:off x="3352800" y="152399"/>
            <a:ext cx="2709862" cy="5309119"/>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88913"/>
            <a:ext cx="8126018" cy="430887"/>
          </a:xfrm>
          <a:prstGeom prst="rect">
            <a:avLst/>
          </a:prstGeom>
        </p:spPr>
        <p:txBody>
          <a:bodyPr wrap="square">
            <a:spAutoFit/>
          </a:bodyPr>
          <a:lstStyle/>
          <a:p>
            <a:r>
              <a:rPr lang="en-US" sz="1100" b="1" dirty="0"/>
              <a:t>Figure </a:t>
            </a:r>
            <a:r>
              <a:rPr lang="en-US" sz="1100" b="1" dirty="0" smtClean="0"/>
              <a:t>8.17.</a:t>
            </a:r>
            <a:r>
              <a:rPr lang="en-US" sz="1100" dirty="0" smtClean="0"/>
              <a:t> (a) Cyclic </a:t>
            </a:r>
            <a:r>
              <a:rPr lang="en-US" sz="1100" dirty="0" err="1" smtClean="0"/>
              <a:t>voltammograms</a:t>
            </a:r>
            <a:r>
              <a:rPr lang="en-US" sz="1100" dirty="0" smtClean="0"/>
              <a:t> in aqueous solution at pH 2 and (b) capacitance from IS at pH 2 and pH 11 of </a:t>
            </a:r>
            <a:r>
              <a:rPr lang="en-US" sz="1100" dirty="0" err="1" smtClean="0"/>
              <a:t>nanostructured</a:t>
            </a:r>
            <a:r>
              <a:rPr lang="en-US" sz="1100" dirty="0" smtClean="0"/>
              <a:t> TiO</a:t>
            </a:r>
            <a:r>
              <a:rPr lang="en-US" sz="1100" baseline="-25000" dirty="0" smtClean="0"/>
              <a:t>2</a:t>
            </a:r>
            <a:r>
              <a:rPr lang="en-US" sz="1100" dirty="0" smtClean="0"/>
              <a:t> electrode. The peak at low potentials disappears after aging the sample.</a:t>
            </a:r>
            <a:endParaRPr lang="es-ES" sz="1100" dirty="0" smtClean="0"/>
          </a:p>
        </p:txBody>
      </p:sp>
      <p:pic>
        <p:nvPicPr>
          <p:cNvPr id="57345" name="Picture 1" descr="C:\Users\Carmen\Dropbox (DISPOSITIVOS FOTO)\book energy (1)\part 1\3 figs files\figs 8 DOS amorph\f 8 17.tif"/>
          <p:cNvPicPr>
            <a:picLocks noChangeAspect="1" noChangeArrowheads="1"/>
          </p:cNvPicPr>
          <p:nvPr/>
        </p:nvPicPr>
        <p:blipFill>
          <a:blip r:embed="rId2" cstate="print"/>
          <a:srcRect/>
          <a:stretch>
            <a:fillRect/>
          </a:stretch>
        </p:blipFill>
        <p:spPr bwMode="auto">
          <a:xfrm>
            <a:off x="1676400" y="1676400"/>
            <a:ext cx="5741987" cy="260985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876800" y="4495800"/>
            <a:ext cx="4011218" cy="600164"/>
          </a:xfrm>
          <a:prstGeom prst="rect">
            <a:avLst/>
          </a:prstGeom>
        </p:spPr>
        <p:txBody>
          <a:bodyPr wrap="square">
            <a:spAutoFit/>
          </a:bodyPr>
          <a:lstStyle/>
          <a:p>
            <a:r>
              <a:rPr lang="en-US" sz="1100" b="1" dirty="0" smtClean="0"/>
              <a:t>Figure 8.1.</a:t>
            </a:r>
            <a:r>
              <a:rPr lang="en-US" sz="1100" dirty="0" smtClean="0"/>
              <a:t>  Model systems for capacitive charging, under applied bias, indicating the shift of the VL by the applied voltage (a) Metal/electrolyte contact. Metal/active film/solution system.</a:t>
            </a:r>
            <a:endParaRPr lang="es-ES" sz="1100" dirty="0" smtClean="0"/>
          </a:p>
        </p:txBody>
      </p:sp>
      <p:sp>
        <p:nvSpPr>
          <p:cNvPr id="4" name="Rectangle 3"/>
          <p:cNvSpPr/>
          <p:nvPr/>
        </p:nvSpPr>
        <p:spPr>
          <a:xfrm>
            <a:off x="-25400" y="-23445"/>
            <a:ext cx="4572000" cy="646331"/>
          </a:xfrm>
          <a:prstGeom prst="rect">
            <a:avLst/>
          </a:prstGeom>
        </p:spPr>
        <p:txBody>
          <a:bodyPr>
            <a:spAutoFit/>
          </a:bodyPr>
          <a:lstStyle/>
          <a:p>
            <a:pPr lvl="0"/>
            <a:r>
              <a:rPr lang="en-US" b="1" dirty="0" smtClean="0"/>
              <a:t>1. Capacitive </a:t>
            </a:r>
            <a:r>
              <a:rPr lang="en-US" b="1" dirty="0"/>
              <a:t>and reactive current in cyclic voltammetry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685800"/>
            <a:ext cx="3913632" cy="3532632"/>
          </a:xfrm>
          <a:prstGeom prst="rect">
            <a:avLst/>
          </a:prstGeom>
        </p:spPr>
      </p:pic>
      <p:pic>
        <p:nvPicPr>
          <p:cNvPr id="78850" name="Picture 2" descr="C:\Users\Journal\Dropbox (DISPOSITIVOS FOTO)\book energy\part 1\3 figs files\figs 6 kinetics\f 6 15 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95600"/>
            <a:ext cx="3125463" cy="2886075"/>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descr="C:\Users\Journal\Dropbox (DISPOSITIVOS FOTO)\book energy\part 1\3 figs files\figs 6 kinetics\f 6 3.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0" y="685800"/>
            <a:ext cx="1389020" cy="2305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44900" y="838200"/>
            <a:ext cx="926729" cy="276999"/>
          </a:xfrm>
          <a:prstGeom prst="rect">
            <a:avLst/>
          </a:prstGeom>
        </p:spPr>
        <p:txBody>
          <a:bodyPr wrap="none">
            <a:spAutoFit/>
          </a:bodyPr>
          <a:lstStyle/>
          <a:p>
            <a:r>
              <a:rPr lang="en-US" sz="1200" b="1" dirty="0"/>
              <a:t>Figure </a:t>
            </a:r>
            <a:r>
              <a:rPr lang="en-US" sz="1200" b="1" dirty="0" smtClean="0"/>
              <a:t>6.3.</a:t>
            </a:r>
            <a:r>
              <a:rPr lang="en-US" sz="1200" dirty="0" smtClean="0"/>
              <a:t> </a:t>
            </a:r>
            <a:r>
              <a:rPr lang="en-US" sz="1200" dirty="0"/>
              <a:t> </a:t>
            </a:r>
          </a:p>
        </p:txBody>
      </p:sp>
      <p:sp>
        <p:nvSpPr>
          <p:cNvPr id="16" name="Rectangle 15"/>
          <p:cNvSpPr/>
          <p:nvPr/>
        </p:nvSpPr>
        <p:spPr>
          <a:xfrm>
            <a:off x="2260600" y="4957464"/>
            <a:ext cx="1005275" cy="276999"/>
          </a:xfrm>
          <a:prstGeom prst="rect">
            <a:avLst/>
          </a:prstGeom>
        </p:spPr>
        <p:txBody>
          <a:bodyPr wrap="none">
            <a:spAutoFit/>
          </a:bodyPr>
          <a:lstStyle/>
          <a:p>
            <a:r>
              <a:rPr lang="en-US" sz="1200" b="1" dirty="0"/>
              <a:t>Figure </a:t>
            </a:r>
            <a:r>
              <a:rPr lang="en-US" sz="1200" b="1" dirty="0" smtClean="0"/>
              <a:t>6.15.</a:t>
            </a:r>
            <a:r>
              <a:rPr lang="en-US" sz="1200" dirty="0" smtClean="0"/>
              <a:t> </a:t>
            </a:r>
            <a:r>
              <a:rPr lang="en-US" sz="1200" dirty="0"/>
              <a:t> </a:t>
            </a:r>
          </a:p>
        </p:txBody>
      </p:sp>
    </p:spTree>
    <p:extLst>
      <p:ext uri="{BB962C8B-B14F-4D97-AF65-F5344CB8AC3E}">
        <p14:creationId xmlns:p14="http://schemas.microsoft.com/office/powerpoint/2010/main" val="2763698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81600"/>
            <a:ext cx="8126018" cy="1107996"/>
          </a:xfrm>
          <a:prstGeom prst="rect">
            <a:avLst/>
          </a:prstGeom>
        </p:spPr>
        <p:txBody>
          <a:bodyPr wrap="square">
            <a:spAutoFit/>
          </a:bodyPr>
          <a:lstStyle/>
          <a:p>
            <a:r>
              <a:rPr lang="en-US" sz="1100" b="1" dirty="0"/>
              <a:t>Figure </a:t>
            </a:r>
            <a:r>
              <a:rPr lang="en-US" sz="1100" b="1" dirty="0" smtClean="0"/>
              <a:t>8.18.</a:t>
            </a:r>
            <a:r>
              <a:rPr lang="en-US" sz="1100" dirty="0" smtClean="0"/>
              <a:t> The capacitance of a DSC as a function of voltage. (a) Measured capacitance as a function of cell potential. (b) The capacitance vs. the potential corrected for series resistance drop. (c) Mott-</a:t>
            </a:r>
            <a:r>
              <a:rPr lang="en-US" sz="1100" dirty="0" err="1" smtClean="0"/>
              <a:t>Shottky</a:t>
            </a:r>
            <a:r>
              <a:rPr lang="en-US" sz="1100" dirty="0" smtClean="0"/>
              <a:t> plot of the low voltage region. Characteristics: Thickness of TiO</a:t>
            </a:r>
            <a:r>
              <a:rPr lang="en-US" sz="1100" baseline="-25000" dirty="0" smtClean="0"/>
              <a:t>2 </a:t>
            </a:r>
            <a:r>
              <a:rPr lang="en-US" sz="1100" dirty="0" smtClean="0"/>
              <a:t>layer 10 ; porosity 0.5, area 0.5 cm</a:t>
            </a:r>
            <a:r>
              <a:rPr lang="en-US" sz="1100" baseline="30000" dirty="0" smtClean="0"/>
              <a:t>2</a:t>
            </a:r>
            <a:r>
              <a:rPr lang="en-US" sz="1100" dirty="0" smtClean="0"/>
              <a:t>; dye N719; electrolyte 0.5M </a:t>
            </a:r>
            <a:r>
              <a:rPr lang="en-US" sz="1100" dirty="0" err="1" smtClean="0"/>
              <a:t>methylpropylimidazolium</a:t>
            </a:r>
            <a:r>
              <a:rPr lang="en-US" sz="1100" dirty="0" smtClean="0"/>
              <a:t> iodide, 0.5 M </a:t>
            </a:r>
            <a:r>
              <a:rPr lang="en-US" sz="1100" dirty="0" err="1" smtClean="0"/>
              <a:t>tert-butylpyridine</a:t>
            </a:r>
            <a:r>
              <a:rPr lang="en-US" sz="1100" dirty="0" smtClean="0"/>
              <a:t>, and 0.05 M I2 in 3-methoxypropionitrile. The capacitance used to describe the saturation region at high voltage                                            is  where roughness factor is 1000. Data courtesy of Francisco </a:t>
            </a:r>
            <a:r>
              <a:rPr lang="en-US" sz="1100" dirty="0" err="1" smtClean="0"/>
              <a:t>Fabregat</a:t>
            </a:r>
            <a:r>
              <a:rPr lang="en-US" sz="1100" dirty="0" smtClean="0"/>
              <a:t>-Santiago.</a:t>
            </a:r>
            <a:endParaRPr lang="es-ES" sz="1100" dirty="0" smtClean="0"/>
          </a:p>
          <a:p>
            <a:endParaRPr lang="es-ES" sz="1100" dirty="0" smtClean="0"/>
          </a:p>
        </p:txBody>
      </p:sp>
      <p:graphicFrame>
        <p:nvGraphicFramePr>
          <p:cNvPr id="56321" name="Object 1"/>
          <p:cNvGraphicFramePr>
            <a:graphicFrameLocks noChangeAspect="1"/>
          </p:cNvGraphicFramePr>
          <p:nvPr/>
        </p:nvGraphicFramePr>
        <p:xfrm>
          <a:off x="5943600" y="5715000"/>
          <a:ext cx="1295400" cy="228600"/>
        </p:xfrm>
        <a:graphic>
          <a:graphicData uri="http://schemas.openxmlformats.org/presentationml/2006/ole">
            <mc:AlternateContent xmlns:mc="http://schemas.openxmlformats.org/markup-compatibility/2006">
              <mc:Choice xmlns:v="urn:schemas-microsoft-com:vml" Requires="v">
                <p:oleObj spid="_x0000_s56328" name="Ecuación" r:id="rId3" imgW="1295280" imgH="228600" progId="Equation.3">
                  <p:embed/>
                </p:oleObj>
              </mc:Choice>
              <mc:Fallback>
                <p:oleObj name="Ecuación" r:id="rId3" imgW="1295280" imgH="2286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715000"/>
                        <a:ext cx="1295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6322" name="Picture 2" descr="C:\Users\Carmen\Dropbox (DISPOSITIVOS FOTO)\book energy (1)\part 1\3 figs files\figs 8 DOS amorph\f 8 18.TIF"/>
          <p:cNvPicPr>
            <a:picLocks noChangeAspect="1" noChangeArrowheads="1"/>
          </p:cNvPicPr>
          <p:nvPr/>
        </p:nvPicPr>
        <p:blipFill>
          <a:blip r:embed="rId5" cstate="print"/>
          <a:srcRect/>
          <a:stretch>
            <a:fillRect/>
          </a:stretch>
        </p:blipFill>
        <p:spPr bwMode="auto">
          <a:xfrm>
            <a:off x="2514600" y="609600"/>
            <a:ext cx="4445523" cy="41148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88913"/>
            <a:ext cx="8126018" cy="261610"/>
          </a:xfrm>
          <a:prstGeom prst="rect">
            <a:avLst/>
          </a:prstGeom>
        </p:spPr>
        <p:txBody>
          <a:bodyPr wrap="square">
            <a:spAutoFit/>
          </a:bodyPr>
          <a:lstStyle/>
          <a:p>
            <a:r>
              <a:rPr lang="en-US" sz="1100" b="1" dirty="0"/>
              <a:t>Figure </a:t>
            </a:r>
            <a:r>
              <a:rPr lang="en-US" sz="1100" b="1" dirty="0" smtClean="0"/>
              <a:t>8.19.</a:t>
            </a:r>
            <a:r>
              <a:rPr lang="en-US" sz="1100" dirty="0" smtClean="0"/>
              <a:t> Different types of organic solids.</a:t>
            </a:r>
            <a:endParaRPr lang="es-ES" sz="1100" dirty="0" smtClean="0"/>
          </a:p>
        </p:txBody>
      </p:sp>
      <p:pic>
        <p:nvPicPr>
          <p:cNvPr id="55301" name="Picture 5" descr="C:\Users\Carmen\Dropbox (DISPOSITIVOS FOTO)\book energy (1)\part 1\3 figs files\figs 8 DOS amorph\f 8 19.tif"/>
          <p:cNvPicPr>
            <a:picLocks noChangeAspect="1" noChangeArrowheads="1"/>
          </p:cNvPicPr>
          <p:nvPr/>
        </p:nvPicPr>
        <p:blipFill>
          <a:blip r:embed="rId2" cstate="print"/>
          <a:srcRect/>
          <a:stretch>
            <a:fillRect/>
          </a:stretch>
        </p:blipFill>
        <p:spPr bwMode="auto">
          <a:xfrm>
            <a:off x="1295400" y="1828800"/>
            <a:ext cx="5653087" cy="1284288"/>
          </a:xfrm>
          <a:prstGeom prst="rect">
            <a:avLst/>
          </a:prstGeom>
          <a:noFill/>
        </p:spPr>
      </p:pic>
      <p:sp>
        <p:nvSpPr>
          <p:cNvPr id="4" name="Rectangle 3"/>
          <p:cNvSpPr/>
          <p:nvPr/>
        </p:nvSpPr>
        <p:spPr>
          <a:xfrm>
            <a:off x="0" y="152400"/>
            <a:ext cx="3608873" cy="369332"/>
          </a:xfrm>
          <a:prstGeom prst="rect">
            <a:avLst/>
          </a:prstGeom>
        </p:spPr>
        <p:txBody>
          <a:bodyPr wrap="none">
            <a:spAutoFit/>
          </a:bodyPr>
          <a:lstStyle/>
          <a:p>
            <a:pPr lvl="0"/>
            <a:r>
              <a:rPr lang="en-US" b="1" dirty="0" smtClean="0"/>
              <a:t>5. Basic </a:t>
            </a:r>
            <a:r>
              <a:rPr lang="en-US" b="1" dirty="0"/>
              <a:t>properties of organic layers </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88913"/>
            <a:ext cx="8126018" cy="430887"/>
          </a:xfrm>
          <a:prstGeom prst="rect">
            <a:avLst/>
          </a:prstGeom>
        </p:spPr>
        <p:txBody>
          <a:bodyPr wrap="square">
            <a:spAutoFit/>
          </a:bodyPr>
          <a:lstStyle/>
          <a:p>
            <a:r>
              <a:rPr lang="en-US" sz="1100" b="1" dirty="0"/>
              <a:t>Figure </a:t>
            </a:r>
            <a:r>
              <a:rPr lang="en-US" sz="1100" b="1" dirty="0" smtClean="0"/>
              <a:t>8.20.</a:t>
            </a:r>
            <a:r>
              <a:rPr lang="en-US" sz="1100" dirty="0" smtClean="0"/>
              <a:t> (a) </a:t>
            </a:r>
            <a:r>
              <a:rPr lang="en-US" sz="1100" dirty="0" err="1" smtClean="0"/>
              <a:t>Oligomer</a:t>
            </a:r>
            <a:r>
              <a:rPr lang="en-US" sz="1100" dirty="0" smtClean="0"/>
              <a:t> of </a:t>
            </a:r>
            <a:r>
              <a:rPr lang="en-US" sz="1100" dirty="0" err="1" smtClean="0"/>
              <a:t>thiophene</a:t>
            </a:r>
            <a:r>
              <a:rPr lang="en-US" sz="1100" dirty="0" smtClean="0"/>
              <a:t> showing the molecular </a:t>
            </a:r>
            <a:r>
              <a:rPr lang="en-US" sz="1100" dirty="0" err="1" smtClean="0"/>
              <a:t>orbitals</a:t>
            </a:r>
            <a:r>
              <a:rPr lang="en-US" sz="1100" dirty="0" smtClean="0"/>
              <a:t> of the HOMO level. (b) HOMO and LUMO level variation as a function of the torsion angle of the dihedral angle defined by the rings 1 and 2.</a:t>
            </a:r>
            <a:endParaRPr lang="es-ES" sz="1100" dirty="0" smtClean="0"/>
          </a:p>
        </p:txBody>
      </p:sp>
      <p:pic>
        <p:nvPicPr>
          <p:cNvPr id="54277" name="Picture 5" descr="C:\Users\Carmen\Dropbox (DISPOSITIVOS FOTO)\book energy (1)\part 1\3 figs files\figs 8 DOS amorph\f 8 20.tif"/>
          <p:cNvPicPr>
            <a:picLocks noChangeAspect="1" noChangeArrowheads="1"/>
          </p:cNvPicPr>
          <p:nvPr/>
        </p:nvPicPr>
        <p:blipFill>
          <a:blip r:embed="rId2" cstate="print"/>
          <a:srcRect/>
          <a:stretch>
            <a:fillRect/>
          </a:stretch>
        </p:blipFill>
        <p:spPr bwMode="auto">
          <a:xfrm>
            <a:off x="2286000" y="533400"/>
            <a:ext cx="4567238" cy="424815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62600"/>
            <a:ext cx="8126018" cy="261610"/>
          </a:xfrm>
          <a:prstGeom prst="rect">
            <a:avLst/>
          </a:prstGeom>
        </p:spPr>
        <p:txBody>
          <a:bodyPr wrap="square">
            <a:spAutoFit/>
          </a:bodyPr>
          <a:lstStyle/>
          <a:p>
            <a:r>
              <a:rPr lang="en-US" sz="1100" b="1" dirty="0"/>
              <a:t>Figure </a:t>
            </a:r>
            <a:r>
              <a:rPr lang="en-US" sz="1100" b="1" dirty="0" smtClean="0"/>
              <a:t>8.21.</a:t>
            </a:r>
            <a:r>
              <a:rPr lang="en-US" sz="1100" dirty="0" smtClean="0"/>
              <a:t> Representative small molecular units and polymers used in organic </a:t>
            </a:r>
            <a:r>
              <a:rPr lang="en-US" sz="1100" dirty="0" err="1" smtClean="0"/>
              <a:t>photovoltaics</a:t>
            </a:r>
            <a:r>
              <a:rPr lang="en-US" sz="1100" dirty="0" smtClean="0"/>
              <a:t> and organic light emitting diodes.</a:t>
            </a:r>
            <a:endParaRPr lang="es-ES" sz="1100" dirty="0"/>
          </a:p>
        </p:txBody>
      </p:sp>
      <p:pic>
        <p:nvPicPr>
          <p:cNvPr id="76801" name="Picture 1" descr="C:\Users\Carmen\Dropbox (DISPOSITIVOS FOTO)\book energy (1)\part 1\3 figs files\figs 8 DOS amorph\f 8 21.tif"/>
          <p:cNvPicPr>
            <a:picLocks noChangeAspect="1" noChangeArrowheads="1"/>
          </p:cNvPicPr>
          <p:nvPr/>
        </p:nvPicPr>
        <p:blipFill>
          <a:blip r:embed="rId2" cstate="print"/>
          <a:srcRect/>
          <a:stretch>
            <a:fillRect/>
          </a:stretch>
        </p:blipFill>
        <p:spPr bwMode="auto">
          <a:xfrm>
            <a:off x="2705100" y="577850"/>
            <a:ext cx="3493273" cy="422275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Ishii, H.; Sugiyama, K.; Ito, E.; Seki, K. "</a:t>
            </a:r>
            <a:r>
              <a:rPr lang="en-US" sz="1050" dirty="0" smtClean="0">
                <a:hlinkClick r:id="rId2"/>
              </a:rPr>
              <a:t>Energy level alignment and interfacial electronic structures at organic/metal and organic/organic interfaces</a:t>
            </a:r>
            <a:r>
              <a:rPr lang="en-US" sz="1050" dirty="0" smtClean="0"/>
              <a:t>". </a:t>
            </a:r>
            <a:r>
              <a:rPr lang="en-US" sz="1050" i="1" dirty="0" smtClean="0"/>
              <a:t>Advanced Materials</a:t>
            </a:r>
            <a:r>
              <a:rPr lang="en-US" sz="1050" dirty="0" smtClean="0"/>
              <a:t> </a:t>
            </a:r>
            <a:r>
              <a:rPr lang="en-US" sz="1050" b="1" dirty="0" smtClean="0"/>
              <a:t>1999</a:t>
            </a:r>
            <a:r>
              <a:rPr lang="en-US" sz="1050" dirty="0" smtClean="0"/>
              <a:t>, </a:t>
            </a:r>
            <a:r>
              <a:rPr lang="en-US" sz="1050" i="1" dirty="0" smtClean="0"/>
              <a:t>11</a:t>
            </a:r>
            <a:r>
              <a:rPr lang="en-US" sz="1050" dirty="0" smtClean="0"/>
              <a:t>, 605.</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29590"/>
            <a:ext cx="8126018" cy="261610"/>
          </a:xfrm>
          <a:prstGeom prst="rect">
            <a:avLst/>
          </a:prstGeom>
        </p:spPr>
        <p:txBody>
          <a:bodyPr wrap="square">
            <a:spAutoFit/>
          </a:bodyPr>
          <a:lstStyle/>
          <a:p>
            <a:r>
              <a:rPr lang="en-US" sz="1100" b="1" dirty="0"/>
              <a:t>Figure </a:t>
            </a:r>
            <a:r>
              <a:rPr lang="en-US" sz="1100" b="1" dirty="0" smtClean="0"/>
              <a:t>8.22.</a:t>
            </a:r>
            <a:r>
              <a:rPr lang="en-US" sz="1100" dirty="0" smtClean="0"/>
              <a:t> The structures and ionization threshold energies I (in </a:t>
            </a:r>
            <a:r>
              <a:rPr lang="en-US" sz="1100" dirty="0" err="1" smtClean="0"/>
              <a:t>eV</a:t>
            </a:r>
            <a:r>
              <a:rPr lang="en-US" sz="1100" dirty="0" smtClean="0"/>
              <a:t>) of organic materials.</a:t>
            </a:r>
            <a:endParaRPr lang="es-ES" sz="1100" dirty="0" smtClean="0"/>
          </a:p>
        </p:txBody>
      </p:sp>
      <p:pic>
        <p:nvPicPr>
          <p:cNvPr id="75777" name="Picture 1" descr="C:\Users\Carmen\Dropbox (DISPOSITIVOS FOTO)\book energy (1)\part 1\3 figs files\figs 8 DOS amorph\f 8 22.tif"/>
          <p:cNvPicPr>
            <a:picLocks noChangeAspect="1" noChangeArrowheads="1"/>
          </p:cNvPicPr>
          <p:nvPr/>
        </p:nvPicPr>
        <p:blipFill>
          <a:blip r:embed="rId3" cstate="print"/>
          <a:srcRect/>
          <a:stretch>
            <a:fillRect/>
          </a:stretch>
        </p:blipFill>
        <p:spPr bwMode="auto">
          <a:xfrm>
            <a:off x="2573337" y="231774"/>
            <a:ext cx="3827463" cy="4721226"/>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36513"/>
            <a:ext cx="8126018" cy="430887"/>
          </a:xfrm>
          <a:prstGeom prst="rect">
            <a:avLst/>
          </a:prstGeom>
        </p:spPr>
        <p:txBody>
          <a:bodyPr wrap="square">
            <a:spAutoFit/>
          </a:bodyPr>
          <a:lstStyle/>
          <a:p>
            <a:r>
              <a:rPr lang="en-US" sz="1100" b="1" dirty="0"/>
              <a:t>Figure </a:t>
            </a:r>
            <a:r>
              <a:rPr lang="en-US" sz="1100" b="1" dirty="0" smtClean="0"/>
              <a:t>8.23.</a:t>
            </a:r>
            <a:r>
              <a:rPr lang="en-US" sz="1100" dirty="0" smtClean="0"/>
              <a:t> (a) A sketch of a polymer that shows the units that define the conjugation length and structural defects that break this conjugation. (b) A diagram that shows the typical hopping mechanism of transport in organic molecules. </a:t>
            </a:r>
            <a:endParaRPr lang="es-ES" sz="1100" dirty="0" smtClean="0"/>
          </a:p>
        </p:txBody>
      </p:sp>
      <p:pic>
        <p:nvPicPr>
          <p:cNvPr id="74753" name="Picture 1" descr="C:\Users\Carmen\Dropbox (DISPOSITIVOS FOTO)\book energy (1)\part 1\3 figs files\figs 8 DOS amorph\f 8 23.tif"/>
          <p:cNvPicPr>
            <a:picLocks noChangeAspect="1" noChangeArrowheads="1"/>
          </p:cNvPicPr>
          <p:nvPr/>
        </p:nvPicPr>
        <p:blipFill>
          <a:blip r:embed="rId2" cstate="print"/>
          <a:srcRect/>
          <a:stretch>
            <a:fillRect/>
          </a:stretch>
        </p:blipFill>
        <p:spPr bwMode="auto">
          <a:xfrm>
            <a:off x="1630363" y="1752600"/>
            <a:ext cx="5761037" cy="2290763"/>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a:t>
            </a:r>
            <a:r>
              <a:rPr lang="en-US" sz="1050" dirty="0" err="1" smtClean="0"/>
              <a:t>Walzer</a:t>
            </a:r>
            <a:r>
              <a:rPr lang="en-US" sz="1050" dirty="0" smtClean="0"/>
              <a:t>, K.; </a:t>
            </a:r>
            <a:r>
              <a:rPr lang="en-US" sz="1050" dirty="0" err="1" smtClean="0"/>
              <a:t>Maennig</a:t>
            </a:r>
            <a:r>
              <a:rPr lang="en-US" sz="1050" dirty="0" smtClean="0"/>
              <a:t>, B.; Pfeiffer, M.; Leo, K. "</a:t>
            </a:r>
            <a:r>
              <a:rPr lang="en-US" sz="1050" dirty="0" smtClean="0">
                <a:hlinkClick r:id="rId2"/>
              </a:rPr>
              <a:t>Highly efficient organic devices based on electrically doped transport layers</a:t>
            </a:r>
            <a:r>
              <a:rPr lang="en-US" sz="1050" dirty="0" smtClean="0"/>
              <a:t>". </a:t>
            </a:r>
            <a:r>
              <a:rPr lang="en-US" sz="1050" i="1" dirty="0" smtClean="0"/>
              <a:t>Chemical Reviews</a:t>
            </a:r>
            <a:r>
              <a:rPr lang="en-US" sz="1050" dirty="0" smtClean="0"/>
              <a:t> </a:t>
            </a:r>
            <a:r>
              <a:rPr lang="en-US" sz="1050" b="1" dirty="0" smtClean="0"/>
              <a:t>2007</a:t>
            </a:r>
            <a:r>
              <a:rPr lang="en-US" sz="1050" dirty="0" smtClean="0"/>
              <a:t>, </a:t>
            </a:r>
            <a:r>
              <a:rPr lang="en-US" sz="1050" i="1" dirty="0" smtClean="0"/>
              <a:t>107</a:t>
            </a:r>
            <a:r>
              <a:rPr lang="en-US" sz="1050" dirty="0" smtClean="0"/>
              <a:t>, 1233-1271.</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05400"/>
            <a:ext cx="8126018" cy="938719"/>
          </a:xfrm>
          <a:prstGeom prst="rect">
            <a:avLst/>
          </a:prstGeom>
        </p:spPr>
        <p:txBody>
          <a:bodyPr wrap="square">
            <a:spAutoFit/>
          </a:bodyPr>
          <a:lstStyle/>
          <a:p>
            <a:r>
              <a:rPr lang="en-US" sz="1100" b="1" dirty="0"/>
              <a:t>Figure </a:t>
            </a:r>
            <a:r>
              <a:rPr lang="en-US" sz="1100" b="1" dirty="0" smtClean="0"/>
              <a:t>8.24.</a:t>
            </a:r>
            <a:r>
              <a:rPr lang="en-US" sz="1100" dirty="0" smtClean="0"/>
              <a:t> n-Type doping of molecular materials relevant for OLED and organic solar cells requires different electron affinities. While organic solar cells may be doped with donors having a HOMO around 4.0 </a:t>
            </a:r>
            <a:r>
              <a:rPr lang="en-US" sz="1100" dirty="0" err="1" smtClean="0"/>
              <a:t>eV</a:t>
            </a:r>
            <a:r>
              <a:rPr lang="en-US" sz="1100" dirty="0" smtClean="0"/>
              <a:t>, OLEDs require stronger donors with a HOMO at about 3.0 </a:t>
            </a:r>
            <a:r>
              <a:rPr lang="en-US" sz="1100" dirty="0" err="1" smtClean="0"/>
              <a:t>eV</a:t>
            </a:r>
            <a:r>
              <a:rPr lang="en-US" sz="1100" dirty="0" smtClean="0"/>
              <a:t>. Such materials are increasingly unstable in air, which requires handling under protective atmosphere only. The “staircase” shows typical host materials for OLEDs and organic solar cells. </a:t>
            </a:r>
            <a:endParaRPr lang="es-ES" sz="1100" dirty="0" smtClean="0"/>
          </a:p>
          <a:p>
            <a:endParaRPr lang="es-ES" sz="1100" dirty="0" smtClean="0"/>
          </a:p>
        </p:txBody>
      </p:sp>
      <p:pic>
        <p:nvPicPr>
          <p:cNvPr id="73729" name="Picture 1" descr="C:\Users\Carmen\Dropbox (DISPOSITIVOS FOTO)\book energy (1)\part 1\3 figs files\figs 8 DOS amorph\f 8 24.tiff"/>
          <p:cNvPicPr>
            <a:picLocks noChangeAspect="1" noChangeArrowheads="1"/>
          </p:cNvPicPr>
          <p:nvPr/>
        </p:nvPicPr>
        <p:blipFill>
          <a:blip r:embed="rId3" cstate="print"/>
          <a:srcRect/>
          <a:stretch>
            <a:fillRect/>
          </a:stretch>
        </p:blipFill>
        <p:spPr bwMode="auto">
          <a:xfrm>
            <a:off x="1941513" y="1295400"/>
            <a:ext cx="5334000" cy="2944812"/>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257800" y="4191000"/>
            <a:ext cx="3896360" cy="769441"/>
          </a:xfrm>
          <a:prstGeom prst="rect">
            <a:avLst/>
          </a:prstGeom>
        </p:spPr>
        <p:txBody>
          <a:bodyPr wrap="square">
            <a:spAutoFit/>
          </a:bodyPr>
          <a:lstStyle/>
          <a:p>
            <a:r>
              <a:rPr lang="en-US" sz="1100" b="1" dirty="0"/>
              <a:t>Figure </a:t>
            </a:r>
            <a:r>
              <a:rPr lang="en-US" sz="1100" b="1" dirty="0" smtClean="0"/>
              <a:t>8.25.</a:t>
            </a:r>
            <a:r>
              <a:rPr lang="en-US" sz="1100" dirty="0" smtClean="0"/>
              <a:t> </a:t>
            </a:r>
            <a:r>
              <a:rPr lang="en-GB" sz="1100" dirty="0" smtClean="0"/>
              <a:t>Representation of a Gaussian DOS (centre of the DOS                      , and width parameter                          ). The shaded area shows the occupancy of the DOS with holes when the Fermi level is at  0.2eV at </a:t>
            </a:r>
            <a:r>
              <a:rPr lang="en-GB" sz="1100" i="1" dirty="0" smtClean="0"/>
              <a:t>T </a:t>
            </a:r>
            <a:r>
              <a:rPr lang="en-GB" sz="1100" dirty="0" smtClean="0"/>
              <a:t>=300K.</a:t>
            </a:r>
            <a:endParaRPr lang="es-ES" sz="1100" dirty="0" smtClean="0"/>
          </a:p>
        </p:txBody>
      </p:sp>
      <p:graphicFrame>
        <p:nvGraphicFramePr>
          <p:cNvPr id="37898" name="Object 10"/>
          <p:cNvGraphicFramePr>
            <a:graphicFrameLocks noChangeAspect="1"/>
          </p:cNvGraphicFramePr>
          <p:nvPr>
            <p:extLst>
              <p:ext uri="{D42A27DB-BD31-4B8C-83A1-F6EECF244321}">
                <p14:modId xmlns:p14="http://schemas.microsoft.com/office/powerpoint/2010/main" val="2872729068"/>
              </p:ext>
            </p:extLst>
          </p:nvPr>
        </p:nvGraphicFramePr>
        <p:xfrm>
          <a:off x="5638800" y="4347120"/>
          <a:ext cx="647700" cy="228600"/>
        </p:xfrm>
        <a:graphic>
          <a:graphicData uri="http://schemas.openxmlformats.org/presentationml/2006/ole">
            <mc:AlternateContent xmlns:mc="http://schemas.openxmlformats.org/markup-compatibility/2006">
              <mc:Choice xmlns:v="urn:schemas-microsoft-com:vml" Requires="v">
                <p:oleObj spid="_x0000_s37922" name="Ecuación" r:id="rId3" imgW="647640" imgH="228600" progId="Equation.3">
                  <p:embed/>
                </p:oleObj>
              </mc:Choice>
              <mc:Fallback>
                <p:oleObj name="Ecuación" r:id="rId3" imgW="647640" imgH="228600"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347120"/>
                        <a:ext cx="647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9" name="Object 11"/>
          <p:cNvGraphicFramePr>
            <a:graphicFrameLocks noChangeAspect="1"/>
          </p:cNvGraphicFramePr>
          <p:nvPr>
            <p:extLst>
              <p:ext uri="{D42A27DB-BD31-4B8C-83A1-F6EECF244321}">
                <p14:modId xmlns:p14="http://schemas.microsoft.com/office/powerpoint/2010/main" val="1148518384"/>
              </p:ext>
            </p:extLst>
          </p:nvPr>
        </p:nvGraphicFramePr>
        <p:xfrm>
          <a:off x="7605078" y="4395380"/>
          <a:ext cx="736600" cy="215900"/>
        </p:xfrm>
        <a:graphic>
          <a:graphicData uri="http://schemas.openxmlformats.org/presentationml/2006/ole">
            <mc:AlternateContent xmlns:mc="http://schemas.openxmlformats.org/markup-compatibility/2006">
              <mc:Choice xmlns:v="urn:schemas-microsoft-com:vml" Requires="v">
                <p:oleObj spid="_x0000_s37923" name="Ecuación" r:id="rId5" imgW="736560" imgH="215640" progId="Equation.3">
                  <p:embed/>
                </p:oleObj>
              </mc:Choice>
              <mc:Fallback>
                <p:oleObj name="Ecuación" r:id="rId5" imgW="736560" imgH="215640" progId="Equation.3">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078" y="4395380"/>
                        <a:ext cx="736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900" name="Picture 12" descr="C:\Users\Carmen\Dropbox (DISPOSITIVOS FOTO)\book energy (1)\part 1\3 figs files\figs 8 DOS amorph\f 8 25.tif"/>
          <p:cNvPicPr>
            <a:picLocks noChangeAspect="1" noChangeArrowheads="1"/>
          </p:cNvPicPr>
          <p:nvPr/>
        </p:nvPicPr>
        <p:blipFill>
          <a:blip r:embed="rId7" cstate="print"/>
          <a:srcRect/>
          <a:stretch>
            <a:fillRect/>
          </a:stretch>
        </p:blipFill>
        <p:spPr bwMode="auto">
          <a:xfrm>
            <a:off x="5070774" y="838200"/>
            <a:ext cx="3281064" cy="3124200"/>
          </a:xfrm>
          <a:prstGeom prst="rect">
            <a:avLst/>
          </a:prstGeom>
          <a:noFill/>
        </p:spPr>
      </p:pic>
      <p:sp>
        <p:nvSpPr>
          <p:cNvPr id="4" name="Rectangle 3"/>
          <p:cNvSpPr/>
          <p:nvPr/>
        </p:nvSpPr>
        <p:spPr>
          <a:xfrm>
            <a:off x="457200" y="23614"/>
            <a:ext cx="2145139" cy="369332"/>
          </a:xfrm>
          <a:prstGeom prst="rect">
            <a:avLst/>
          </a:prstGeom>
        </p:spPr>
        <p:txBody>
          <a:bodyPr wrap="none">
            <a:spAutoFit/>
          </a:bodyPr>
          <a:lstStyle/>
          <a:p>
            <a:pPr lvl="0"/>
            <a:r>
              <a:rPr lang="en-US" b="1" dirty="0" smtClean="0"/>
              <a:t>6. The </a:t>
            </a:r>
            <a:r>
              <a:rPr lang="en-US" b="1" dirty="0"/>
              <a:t>Gaussian DOS</a:t>
            </a:r>
          </a:p>
        </p:txBody>
      </p:sp>
      <p:sp>
        <p:nvSpPr>
          <p:cNvPr id="6"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004769336"/>
              </p:ext>
            </p:extLst>
          </p:nvPr>
        </p:nvGraphicFramePr>
        <p:xfrm>
          <a:off x="211564" y="762000"/>
          <a:ext cx="2390775" cy="533400"/>
        </p:xfrm>
        <a:graphic>
          <a:graphicData uri="http://schemas.openxmlformats.org/presentationml/2006/ole">
            <mc:AlternateContent xmlns:mc="http://schemas.openxmlformats.org/markup-compatibility/2006">
              <mc:Choice xmlns:v="urn:schemas-microsoft-com:vml" Requires="v">
                <p:oleObj spid="_x0000_s37924" name="Equation" r:id="rId8" imgW="2387600" imgH="533400" progId="Equation.3">
                  <p:embed/>
                </p:oleObj>
              </mc:Choice>
              <mc:Fallback>
                <p:oleObj name="Equation" r:id="rId8" imgW="2387600" imgH="533400" progId="Equation.3">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564" y="762000"/>
                        <a:ext cx="23907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769441"/>
          </a:xfrm>
          <a:prstGeom prst="rect">
            <a:avLst/>
          </a:prstGeom>
        </p:spPr>
        <p:txBody>
          <a:bodyPr wrap="square">
            <a:spAutoFit/>
          </a:bodyPr>
          <a:lstStyle/>
          <a:p>
            <a:r>
              <a:rPr lang="en-US" sz="1100" b="1" dirty="0"/>
              <a:t>Figure </a:t>
            </a:r>
            <a:r>
              <a:rPr lang="en-US" sz="1100" b="1" dirty="0" smtClean="0"/>
              <a:t>8.26.</a:t>
            </a:r>
            <a:r>
              <a:rPr lang="en-US" sz="1100" dirty="0" smtClean="0"/>
              <a:t> Carrier accumulation in a Gaussian DOS as a function of the Fermi level of electrons. (a) Electron density. The Gaussian DOS is also shown in linear scale. (b) Capacitance. The thin dashed line is the capacitance according to the approximation . The thin line is the low density approximation (exponential function). The following set of parameters was used in the calculation:                                    ,                 , </a:t>
            </a:r>
          </a:p>
          <a:p>
            <a:r>
              <a:rPr lang="en-US" sz="1100" dirty="0" smtClean="0"/>
              <a:t>                   ,                      .</a:t>
            </a:r>
            <a:endParaRPr lang="es-ES" sz="1100" dirty="0" smtClean="0"/>
          </a:p>
        </p:txBody>
      </p:sp>
      <p:graphicFrame>
        <p:nvGraphicFramePr>
          <p:cNvPr id="77825" name="Object 1"/>
          <p:cNvGraphicFramePr>
            <a:graphicFrameLocks noChangeAspect="1"/>
          </p:cNvGraphicFramePr>
          <p:nvPr/>
        </p:nvGraphicFramePr>
        <p:xfrm>
          <a:off x="6705600" y="5715000"/>
          <a:ext cx="1104900" cy="205815"/>
        </p:xfrm>
        <a:graphic>
          <a:graphicData uri="http://schemas.openxmlformats.org/presentationml/2006/ole">
            <mc:AlternateContent xmlns:mc="http://schemas.openxmlformats.org/markup-compatibility/2006">
              <mc:Choice xmlns:v="urn:schemas-microsoft-com:vml" Requires="v">
                <p:oleObj spid="_x0000_s77863" name="Ecuación" r:id="rId3" imgW="1295280" imgH="241200" progId="Equation.3">
                  <p:embed/>
                </p:oleObj>
              </mc:Choice>
              <mc:Fallback>
                <p:oleObj name="Ecuación" r:id="rId3" imgW="1295280" imgH="2412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715000"/>
                        <a:ext cx="1104900" cy="20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6" name="Object 2"/>
          <p:cNvGraphicFramePr>
            <a:graphicFrameLocks noChangeAspect="1"/>
          </p:cNvGraphicFramePr>
          <p:nvPr/>
        </p:nvGraphicFramePr>
        <p:xfrm>
          <a:off x="7848600" y="5715000"/>
          <a:ext cx="552450" cy="194982"/>
        </p:xfrm>
        <a:graphic>
          <a:graphicData uri="http://schemas.openxmlformats.org/presentationml/2006/ole">
            <mc:AlternateContent xmlns:mc="http://schemas.openxmlformats.org/markup-compatibility/2006">
              <mc:Choice xmlns:v="urn:schemas-microsoft-com:vml" Requires="v">
                <p:oleObj spid="_x0000_s77864" name="Ecuación" r:id="rId5" imgW="647640" imgH="228600" progId="Equation.3">
                  <p:embed/>
                </p:oleObj>
              </mc:Choice>
              <mc:Fallback>
                <p:oleObj name="Ecuación" r:id="rId5" imgW="647640" imgH="2286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5715000"/>
                        <a:ext cx="552450" cy="1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7" name="Object 3"/>
          <p:cNvGraphicFramePr>
            <a:graphicFrameLocks noChangeAspect="1"/>
          </p:cNvGraphicFramePr>
          <p:nvPr/>
        </p:nvGraphicFramePr>
        <p:xfrm>
          <a:off x="609600" y="5867400"/>
          <a:ext cx="666750" cy="198855"/>
        </p:xfrm>
        <a:graphic>
          <a:graphicData uri="http://schemas.openxmlformats.org/presentationml/2006/ole">
            <mc:AlternateContent xmlns:mc="http://schemas.openxmlformats.org/markup-compatibility/2006">
              <mc:Choice xmlns:v="urn:schemas-microsoft-com:vml" Requires="v">
                <p:oleObj spid="_x0000_s77865" name="Ecuación" r:id="rId7" imgW="723600" imgH="215640" progId="Equation.3">
                  <p:embed/>
                </p:oleObj>
              </mc:Choice>
              <mc:Fallback>
                <p:oleObj name="Ecuación" r:id="rId7" imgW="723600" imgH="2156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867400"/>
                        <a:ext cx="666750" cy="1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8" name="Object 4"/>
          <p:cNvGraphicFramePr>
            <a:graphicFrameLocks noChangeAspect="1"/>
          </p:cNvGraphicFramePr>
          <p:nvPr/>
        </p:nvGraphicFramePr>
        <p:xfrm>
          <a:off x="1368425" y="5900738"/>
          <a:ext cx="612775" cy="165100"/>
        </p:xfrm>
        <a:graphic>
          <a:graphicData uri="http://schemas.openxmlformats.org/presentationml/2006/ole">
            <mc:AlternateContent xmlns:mc="http://schemas.openxmlformats.org/markup-compatibility/2006">
              <mc:Choice xmlns:v="urn:schemas-microsoft-com:vml" Requires="v">
                <p:oleObj spid="_x0000_s77866" name="Ecuación" r:id="rId9" imgW="660240" imgH="177480" progId="Equation.3">
                  <p:embed/>
                </p:oleObj>
              </mc:Choice>
              <mc:Fallback>
                <p:oleObj name="Ecuación" r:id="rId9" imgW="660240" imgH="17748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8425" y="5900738"/>
                        <a:ext cx="6127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7829" name="Picture 5" descr="C:\Users\Carmen\Dropbox (DISPOSITIVOS FOTO)\book energy (1)\part 1\3 figs files\figs 8 DOS amorph\f 8 26.TIF"/>
          <p:cNvPicPr>
            <a:picLocks noChangeAspect="1" noChangeArrowheads="1"/>
          </p:cNvPicPr>
          <p:nvPr/>
        </p:nvPicPr>
        <p:blipFill>
          <a:blip r:embed="rId11" cstate="print"/>
          <a:srcRect/>
          <a:stretch>
            <a:fillRect/>
          </a:stretch>
        </p:blipFill>
        <p:spPr bwMode="auto">
          <a:xfrm>
            <a:off x="2057400" y="-152400"/>
            <a:ext cx="4308476" cy="5355043"/>
          </a:xfrm>
          <a:prstGeom prst="rect">
            <a:avLst/>
          </a:prstGeom>
          <a:noFill/>
        </p:spPr>
      </p:pic>
      <p:sp>
        <p:nvSpPr>
          <p:cNvPr id="7"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582604" y="3276600"/>
            <a:ext cx="4316018" cy="769441"/>
          </a:xfrm>
          <a:prstGeom prst="rect">
            <a:avLst/>
          </a:prstGeom>
        </p:spPr>
        <p:txBody>
          <a:bodyPr wrap="square">
            <a:spAutoFit/>
          </a:bodyPr>
          <a:lstStyle/>
          <a:p>
            <a:r>
              <a:rPr lang="en-US" sz="1100" b="1" dirty="0"/>
              <a:t>Figure </a:t>
            </a:r>
            <a:r>
              <a:rPr lang="en-US" sz="1100" b="1" dirty="0" smtClean="0"/>
              <a:t>8.27.</a:t>
            </a:r>
            <a:r>
              <a:rPr lang="en-US" sz="1100" dirty="0" smtClean="0"/>
              <a:t> Charge accumulation in a Gaussian DOS centered at                      with                         dispersion  at                      .         is the Fermi level of electrons,                             . The dashed lines indicate the occupied states at different values of Fermi level.</a:t>
            </a:r>
            <a:endParaRPr lang="es-ES" sz="1100" dirty="0" smtClean="0"/>
          </a:p>
        </p:txBody>
      </p:sp>
      <p:graphicFrame>
        <p:nvGraphicFramePr>
          <p:cNvPr id="39942" name="Object 6"/>
          <p:cNvGraphicFramePr>
            <a:graphicFrameLocks noChangeAspect="1"/>
          </p:cNvGraphicFramePr>
          <p:nvPr>
            <p:extLst>
              <p:ext uri="{D42A27DB-BD31-4B8C-83A1-F6EECF244321}">
                <p14:modId xmlns:p14="http://schemas.microsoft.com/office/powerpoint/2010/main" val="4095531379"/>
              </p:ext>
            </p:extLst>
          </p:nvPr>
        </p:nvGraphicFramePr>
        <p:xfrm>
          <a:off x="5039804" y="3458120"/>
          <a:ext cx="647700" cy="228600"/>
        </p:xfrm>
        <a:graphic>
          <a:graphicData uri="http://schemas.openxmlformats.org/presentationml/2006/ole">
            <mc:AlternateContent xmlns:mc="http://schemas.openxmlformats.org/markup-compatibility/2006">
              <mc:Choice xmlns:v="urn:schemas-microsoft-com:vml" Requires="v">
                <p:oleObj spid="_x0000_s39999" name="Ecuación" r:id="rId3" imgW="647640" imgH="228600" progId="Equation.3">
                  <p:embed/>
                </p:oleObj>
              </mc:Choice>
              <mc:Fallback>
                <p:oleObj name="Ecuación" r:id="rId3" imgW="647640" imgH="22860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804" y="3458120"/>
                        <a:ext cx="647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3" name="Object 7"/>
          <p:cNvGraphicFramePr>
            <a:graphicFrameLocks noChangeAspect="1"/>
          </p:cNvGraphicFramePr>
          <p:nvPr>
            <p:extLst>
              <p:ext uri="{D42A27DB-BD31-4B8C-83A1-F6EECF244321}">
                <p14:modId xmlns:p14="http://schemas.microsoft.com/office/powerpoint/2010/main" val="3784883871"/>
              </p:ext>
            </p:extLst>
          </p:nvPr>
        </p:nvGraphicFramePr>
        <p:xfrm>
          <a:off x="6487604" y="3450500"/>
          <a:ext cx="723900" cy="215900"/>
        </p:xfrm>
        <a:graphic>
          <a:graphicData uri="http://schemas.openxmlformats.org/presentationml/2006/ole">
            <mc:AlternateContent xmlns:mc="http://schemas.openxmlformats.org/markup-compatibility/2006">
              <mc:Choice xmlns:v="urn:schemas-microsoft-com:vml" Requires="v">
                <p:oleObj spid="_x0000_s40000" name="Ecuación" r:id="rId5" imgW="723600" imgH="215640" progId="Equation.3">
                  <p:embed/>
                </p:oleObj>
              </mc:Choice>
              <mc:Fallback>
                <p:oleObj name="Ecuación" r:id="rId5" imgW="723600" imgH="21564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7604" y="3450500"/>
                        <a:ext cx="7239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4" name="Object 8"/>
          <p:cNvGraphicFramePr>
            <a:graphicFrameLocks noChangeAspect="1"/>
          </p:cNvGraphicFramePr>
          <p:nvPr>
            <p:extLst>
              <p:ext uri="{D42A27DB-BD31-4B8C-83A1-F6EECF244321}">
                <p14:modId xmlns:p14="http://schemas.microsoft.com/office/powerpoint/2010/main" val="3446204739"/>
              </p:ext>
            </p:extLst>
          </p:nvPr>
        </p:nvGraphicFramePr>
        <p:xfrm>
          <a:off x="5420804" y="3666400"/>
          <a:ext cx="660400" cy="177800"/>
        </p:xfrm>
        <a:graphic>
          <a:graphicData uri="http://schemas.openxmlformats.org/presentationml/2006/ole">
            <mc:AlternateContent xmlns:mc="http://schemas.openxmlformats.org/markup-compatibility/2006">
              <mc:Choice xmlns:v="urn:schemas-microsoft-com:vml" Requires="v">
                <p:oleObj spid="_x0000_s40001" name="Ecuación" r:id="rId7" imgW="660240" imgH="177480" progId="Equation.3">
                  <p:embed/>
                </p:oleObj>
              </mc:Choice>
              <mc:Fallback>
                <p:oleObj name="Ecuación" r:id="rId7" imgW="660240" imgH="17748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0804" y="3666400"/>
                        <a:ext cx="6604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5" name="Object 9"/>
          <p:cNvGraphicFramePr>
            <a:graphicFrameLocks noChangeAspect="1"/>
          </p:cNvGraphicFramePr>
          <p:nvPr>
            <p:extLst>
              <p:ext uri="{D42A27DB-BD31-4B8C-83A1-F6EECF244321}">
                <p14:modId xmlns:p14="http://schemas.microsoft.com/office/powerpoint/2010/main" val="334788853"/>
              </p:ext>
            </p:extLst>
          </p:nvPr>
        </p:nvGraphicFramePr>
        <p:xfrm>
          <a:off x="7249604" y="3432720"/>
          <a:ext cx="254000" cy="228600"/>
        </p:xfrm>
        <a:graphic>
          <a:graphicData uri="http://schemas.openxmlformats.org/presentationml/2006/ole">
            <mc:AlternateContent xmlns:mc="http://schemas.openxmlformats.org/markup-compatibility/2006">
              <mc:Choice xmlns:v="urn:schemas-microsoft-com:vml" Requires="v">
                <p:oleObj spid="_x0000_s40002" name="Ecuación" r:id="rId9" imgW="253800" imgH="228600" progId="Equation.3">
                  <p:embed/>
                </p:oleObj>
              </mc:Choice>
              <mc:Fallback>
                <p:oleObj name="Ecuación" r:id="rId9" imgW="253800" imgH="228600" progId="Equation.3">
                  <p:embed/>
                  <p:pic>
                    <p:nvPicPr>
                      <p:cNvPr id="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9604" y="3432720"/>
                        <a:ext cx="25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7" name="Picture 11" descr="C:\Users\Carmen\Dropbox (DISPOSITIVOS FOTO)\book energy (1)\part 1\3 figs files\figs 8 DOS amorph\f 8 27.TIF"/>
          <p:cNvPicPr>
            <a:picLocks noChangeAspect="1" noChangeArrowheads="1"/>
          </p:cNvPicPr>
          <p:nvPr/>
        </p:nvPicPr>
        <p:blipFill>
          <a:blip r:embed="rId11" cstate="print"/>
          <a:srcRect/>
          <a:stretch>
            <a:fillRect/>
          </a:stretch>
        </p:blipFill>
        <p:spPr bwMode="auto">
          <a:xfrm>
            <a:off x="4343400" y="-76200"/>
            <a:ext cx="4089401" cy="3311102"/>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2757631780"/>
              </p:ext>
            </p:extLst>
          </p:nvPr>
        </p:nvGraphicFramePr>
        <p:xfrm>
          <a:off x="76200" y="228600"/>
          <a:ext cx="1657350" cy="571500"/>
        </p:xfrm>
        <a:graphic>
          <a:graphicData uri="http://schemas.openxmlformats.org/presentationml/2006/ole">
            <mc:AlternateContent xmlns:mc="http://schemas.openxmlformats.org/markup-compatibility/2006">
              <mc:Choice xmlns:v="urn:schemas-microsoft-com:vml" Requires="v">
                <p:oleObj spid="_x0000_s40003" name="Equation" r:id="rId12" imgW="1651000" imgH="571500" progId="Equation.3">
                  <p:embed/>
                </p:oleObj>
              </mc:Choice>
              <mc:Fallback>
                <p:oleObj name="Equation" r:id="rId12" imgW="1651000" imgH="571500" progId="Equation.3">
                  <p:embed/>
                  <p:pic>
                    <p:nvPicPr>
                      <p:cNvPr id="0"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 y="228600"/>
                        <a:ext cx="16573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54345643"/>
              </p:ext>
            </p:extLst>
          </p:nvPr>
        </p:nvGraphicFramePr>
        <p:xfrm>
          <a:off x="228600" y="990600"/>
          <a:ext cx="2724150" cy="228600"/>
        </p:xfrm>
        <a:graphic>
          <a:graphicData uri="http://schemas.openxmlformats.org/presentationml/2006/ole">
            <mc:AlternateContent xmlns:mc="http://schemas.openxmlformats.org/markup-compatibility/2006">
              <mc:Choice xmlns:v="urn:schemas-microsoft-com:vml" Requires="v">
                <p:oleObj spid="_x0000_s40004" name="Equation" r:id="rId14" imgW="2730500" imgH="228600" progId="Equation.3">
                  <p:embed/>
                </p:oleObj>
              </mc:Choice>
              <mc:Fallback>
                <p:oleObj name="Equation" r:id="rId14" imgW="2730500" imgH="228600" progId="Equation.3">
                  <p:embed/>
                  <p:pic>
                    <p:nvPicPr>
                      <p:cNvPr id="0" name="Object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 y="990600"/>
                        <a:ext cx="27241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6567968"/>
              </p:ext>
            </p:extLst>
          </p:nvPr>
        </p:nvGraphicFramePr>
        <p:xfrm>
          <a:off x="228600" y="1524000"/>
          <a:ext cx="2857500" cy="228600"/>
        </p:xfrm>
        <a:graphic>
          <a:graphicData uri="http://schemas.openxmlformats.org/presentationml/2006/ole">
            <mc:AlternateContent xmlns:mc="http://schemas.openxmlformats.org/markup-compatibility/2006">
              <mc:Choice xmlns:v="urn:schemas-microsoft-com:vml" Requires="v">
                <p:oleObj spid="_x0000_s40005" name="Equation" r:id="rId16" imgW="2857500" imgH="228600" progId="Equation.3">
                  <p:embed/>
                </p:oleObj>
              </mc:Choice>
              <mc:Fallback>
                <p:oleObj name="Equation" r:id="rId16" imgW="2857500" imgH="228600" progId="Equation.3">
                  <p:embed/>
                  <p:pic>
                    <p:nvPicPr>
                      <p:cNvPr id="0" name="Object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1524000"/>
                        <a:ext cx="2857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62135730"/>
              </p:ext>
            </p:extLst>
          </p:nvPr>
        </p:nvGraphicFramePr>
        <p:xfrm>
          <a:off x="228600" y="1828800"/>
          <a:ext cx="1028700" cy="485775"/>
        </p:xfrm>
        <a:graphic>
          <a:graphicData uri="http://schemas.openxmlformats.org/presentationml/2006/ole">
            <mc:AlternateContent xmlns:mc="http://schemas.openxmlformats.org/markup-compatibility/2006">
              <mc:Choice xmlns:v="urn:schemas-microsoft-com:vml" Requires="v">
                <p:oleObj spid="_x0000_s40006" name="Equation" r:id="rId18" imgW="1028254" imgH="482391" progId="Equation.3">
                  <p:embed/>
                </p:oleObj>
              </mc:Choice>
              <mc:Fallback>
                <p:oleObj name="Equation" r:id="rId18" imgW="1028254" imgH="482391" progId="Equation.3">
                  <p:embed/>
                  <p:pic>
                    <p:nvPicPr>
                      <p:cNvPr id="0"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0" y="1828800"/>
                        <a:ext cx="10287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739678001"/>
              </p:ext>
            </p:extLst>
          </p:nvPr>
        </p:nvGraphicFramePr>
        <p:xfrm>
          <a:off x="152400" y="2438400"/>
          <a:ext cx="1104900" cy="485775"/>
        </p:xfrm>
        <a:graphic>
          <a:graphicData uri="http://schemas.openxmlformats.org/presentationml/2006/ole">
            <mc:AlternateContent xmlns:mc="http://schemas.openxmlformats.org/markup-compatibility/2006">
              <mc:Choice xmlns:v="urn:schemas-microsoft-com:vml" Requires="v">
                <p:oleObj spid="_x0000_s40007" name="Equation" r:id="rId20" imgW="1117115" imgH="482391" progId="Equation.3">
                  <p:embed/>
                </p:oleObj>
              </mc:Choice>
              <mc:Fallback>
                <p:oleObj name="Equation" r:id="rId20" imgW="1117115" imgH="482391" progId="Equation.3">
                  <p:embed/>
                  <p:pic>
                    <p:nvPicPr>
                      <p:cNvPr id="0" name="Object 3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 y="2438400"/>
                        <a:ext cx="11049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29891483"/>
              </p:ext>
            </p:extLst>
          </p:nvPr>
        </p:nvGraphicFramePr>
        <p:xfrm>
          <a:off x="228600" y="3086100"/>
          <a:ext cx="3438525" cy="571500"/>
        </p:xfrm>
        <a:graphic>
          <a:graphicData uri="http://schemas.openxmlformats.org/presentationml/2006/ole">
            <mc:AlternateContent xmlns:mc="http://schemas.openxmlformats.org/markup-compatibility/2006">
              <mc:Choice xmlns:v="urn:schemas-microsoft-com:vml" Requires="v">
                <p:oleObj spid="_x0000_s40008" name="Equation" r:id="rId22" imgW="3429000" imgH="571500" progId="Equation.3">
                  <p:embed/>
                </p:oleObj>
              </mc:Choice>
              <mc:Fallback>
                <p:oleObj name="Equation" r:id="rId22" imgW="3429000" imgH="571500" progId="Equation.3">
                  <p:embed/>
                  <p:pic>
                    <p:nvPicPr>
                      <p:cNvPr id="0" name="Object 3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600" y="3086100"/>
                        <a:ext cx="343852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4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4189411467"/>
              </p:ext>
            </p:extLst>
          </p:nvPr>
        </p:nvGraphicFramePr>
        <p:xfrm>
          <a:off x="228600" y="3886200"/>
          <a:ext cx="2247900" cy="485775"/>
        </p:xfrm>
        <a:graphic>
          <a:graphicData uri="http://schemas.openxmlformats.org/presentationml/2006/ole">
            <mc:AlternateContent xmlns:mc="http://schemas.openxmlformats.org/markup-compatibility/2006">
              <mc:Choice xmlns:v="urn:schemas-microsoft-com:vml" Requires="v">
                <p:oleObj spid="_x0000_s40009" name="Equation" r:id="rId24" imgW="2247900" imgH="482600" progId="Equation.3">
                  <p:embed/>
                </p:oleObj>
              </mc:Choice>
              <mc:Fallback>
                <p:oleObj name="Equation" r:id="rId24" imgW="2247900" imgH="482600" progId="Equation.3">
                  <p:embed/>
                  <p:pic>
                    <p:nvPicPr>
                      <p:cNvPr id="0" name="Object 3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8600" y="3886200"/>
                        <a:ext cx="22479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1" descr="C:\Users\Carmen\Dropbox (DISPOSITIVOS FOTO)\book energy (1)\part 1\3 figs files\figs 7 chemical capacitance\f 7 10.TIF"/>
          <p:cNvPicPr>
            <a:picLocks noChangeAspect="1" noChangeArrowheads="1"/>
          </p:cNvPicPr>
          <p:nvPr/>
        </p:nvPicPr>
        <p:blipFill>
          <a:blip r:embed="rId26" cstate="print"/>
          <a:srcRect/>
          <a:stretch>
            <a:fillRect/>
          </a:stretch>
        </p:blipFill>
        <p:spPr bwMode="auto">
          <a:xfrm>
            <a:off x="4993657" y="4191000"/>
            <a:ext cx="2788885" cy="1873717"/>
          </a:xfrm>
          <a:prstGeom prst="rect">
            <a:avLst/>
          </a:prstGeom>
          <a:noFill/>
        </p:spPr>
      </p:pic>
      <p:sp>
        <p:nvSpPr>
          <p:cNvPr id="16" name="Rectangle 15"/>
          <p:cNvSpPr/>
          <p:nvPr/>
        </p:nvSpPr>
        <p:spPr>
          <a:xfrm>
            <a:off x="5105400" y="6104329"/>
            <a:ext cx="970009" cy="276999"/>
          </a:xfrm>
          <a:prstGeom prst="rect">
            <a:avLst/>
          </a:prstGeom>
        </p:spPr>
        <p:txBody>
          <a:bodyPr wrap="none">
            <a:spAutoFit/>
          </a:bodyPr>
          <a:lstStyle/>
          <a:p>
            <a:r>
              <a:rPr lang="en-US" sz="1200" b="1" dirty="0"/>
              <a:t>Figure 7.10.</a:t>
            </a:r>
            <a:r>
              <a:rPr lang="en-US" sz="1200" dirty="0"/>
              <a:t> </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676400" y="5181600"/>
            <a:ext cx="3935018" cy="600164"/>
          </a:xfrm>
          <a:prstGeom prst="rect">
            <a:avLst/>
          </a:prstGeom>
        </p:spPr>
        <p:txBody>
          <a:bodyPr wrap="square">
            <a:spAutoFit/>
          </a:bodyPr>
          <a:lstStyle/>
          <a:p>
            <a:r>
              <a:rPr lang="en-US" sz="1100" b="1" dirty="0"/>
              <a:t>Figure </a:t>
            </a:r>
            <a:r>
              <a:rPr lang="en-US" sz="1100" b="1" dirty="0" smtClean="0"/>
              <a:t>8.2. </a:t>
            </a:r>
            <a:r>
              <a:rPr lang="en-US" sz="1100" dirty="0" smtClean="0"/>
              <a:t>Model system electrochemical current (a) Steady state current density. (b) Charge transfer resistance (c) Same as (b) in log vertical scale. Parameters:                           ,                     .</a:t>
            </a:r>
            <a:endParaRPr lang="en-US" sz="1100" dirty="0"/>
          </a:p>
        </p:txBody>
      </p:sp>
      <p:graphicFrame>
        <p:nvGraphicFramePr>
          <p:cNvPr id="72705" name="Object 1"/>
          <p:cNvGraphicFramePr>
            <a:graphicFrameLocks noChangeAspect="1"/>
          </p:cNvGraphicFramePr>
          <p:nvPr>
            <p:extLst>
              <p:ext uri="{D42A27DB-BD31-4B8C-83A1-F6EECF244321}">
                <p14:modId xmlns:p14="http://schemas.microsoft.com/office/powerpoint/2010/main" val="2869447521"/>
              </p:ext>
            </p:extLst>
          </p:nvPr>
        </p:nvGraphicFramePr>
        <p:xfrm>
          <a:off x="3429000" y="5568306"/>
          <a:ext cx="876300" cy="213458"/>
        </p:xfrm>
        <a:graphic>
          <a:graphicData uri="http://schemas.openxmlformats.org/presentationml/2006/ole">
            <mc:AlternateContent xmlns:mc="http://schemas.openxmlformats.org/markup-compatibility/2006">
              <mc:Choice xmlns:v="urn:schemas-microsoft-com:vml" Requires="v">
                <p:oleObj spid="_x0000_s72794" name="Ecuación" r:id="rId3" imgW="990360" imgH="241200" progId="Equation.3">
                  <p:embed/>
                </p:oleObj>
              </mc:Choice>
              <mc:Fallback>
                <p:oleObj name="Ecuación" r:id="rId3" imgW="990360" imgH="2412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568306"/>
                        <a:ext cx="876300" cy="21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06" name="Object 2"/>
          <p:cNvGraphicFramePr>
            <a:graphicFrameLocks noChangeAspect="1"/>
          </p:cNvGraphicFramePr>
          <p:nvPr>
            <p:extLst>
              <p:ext uri="{D42A27DB-BD31-4B8C-83A1-F6EECF244321}">
                <p14:modId xmlns:p14="http://schemas.microsoft.com/office/powerpoint/2010/main" val="3652481648"/>
              </p:ext>
            </p:extLst>
          </p:nvPr>
        </p:nvGraphicFramePr>
        <p:xfrm>
          <a:off x="4419600" y="5557320"/>
          <a:ext cx="685800" cy="224444"/>
        </p:xfrm>
        <a:graphic>
          <a:graphicData uri="http://schemas.openxmlformats.org/presentationml/2006/ole">
            <mc:AlternateContent xmlns:mc="http://schemas.openxmlformats.org/markup-compatibility/2006">
              <mc:Choice xmlns:v="urn:schemas-microsoft-com:vml" Requires="v">
                <p:oleObj spid="_x0000_s72795" name="Ecuación" r:id="rId5" imgW="698400" imgH="253800" progId="Equation.3">
                  <p:embed/>
                </p:oleObj>
              </mc:Choice>
              <mc:Fallback>
                <p:oleObj name="Ecuación" r:id="rId5" imgW="698400" imgH="253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557320"/>
                        <a:ext cx="685800" cy="22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07" name="Picture 3" descr="C:\Users\Carmen\Dropbox (DISPOSITIVOS FOTO)\book energy (1)\part 1\3 figs files\figs 8 DOS amorph\f 8 2.tif"/>
          <p:cNvPicPr>
            <a:picLocks noChangeAspect="1" noChangeArrowheads="1"/>
          </p:cNvPicPr>
          <p:nvPr/>
        </p:nvPicPr>
        <p:blipFill>
          <a:blip r:embed="rId7" cstate="print"/>
          <a:srcRect/>
          <a:stretch>
            <a:fillRect/>
          </a:stretch>
        </p:blipFill>
        <p:spPr bwMode="auto">
          <a:xfrm>
            <a:off x="5715000" y="152400"/>
            <a:ext cx="3021690" cy="5660409"/>
          </a:xfrm>
          <a:prstGeom prst="rect">
            <a:avLst/>
          </a:prstGeom>
          <a:noFill/>
        </p:spPr>
      </p:pic>
      <p:graphicFrame>
        <p:nvGraphicFramePr>
          <p:cNvPr id="4" name="Object 3"/>
          <p:cNvGraphicFramePr>
            <a:graphicFrameLocks noChangeAspect="1"/>
          </p:cNvGraphicFramePr>
          <p:nvPr/>
        </p:nvGraphicFramePr>
        <p:xfrm>
          <a:off x="0" y="457200"/>
          <a:ext cx="561975" cy="209550"/>
        </p:xfrm>
        <a:graphic>
          <a:graphicData uri="http://schemas.openxmlformats.org/presentationml/2006/ole">
            <mc:AlternateContent xmlns:mc="http://schemas.openxmlformats.org/markup-compatibility/2006">
              <mc:Choice xmlns:v="urn:schemas-microsoft-com:vml" Requires="v">
                <p:oleObj spid="_x0000_s72796" name="Equation" r:id="rId8" imgW="558558" imgH="215806" progId="Equation.3">
                  <p:embed/>
                </p:oleObj>
              </mc:Choice>
              <mc:Fallback>
                <p:oleObj name="Equation" r:id="rId8" imgW="558558" imgH="215806"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7200"/>
                        <a:ext cx="561975"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0" y="666750"/>
          <a:ext cx="742950" cy="228600"/>
        </p:xfrm>
        <a:graphic>
          <a:graphicData uri="http://schemas.openxmlformats.org/presentationml/2006/ole">
            <mc:AlternateContent xmlns:mc="http://schemas.openxmlformats.org/markup-compatibility/2006">
              <mc:Choice xmlns:v="urn:schemas-microsoft-com:vml" Requires="v">
                <p:oleObj spid="_x0000_s72797" name="Equation" r:id="rId10" imgW="736600" imgH="228600" progId="Equation.3">
                  <p:embed/>
                </p:oleObj>
              </mc:Choice>
              <mc:Fallback>
                <p:oleObj name="Equation" r:id="rId10" imgW="736600" imgH="2286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66750"/>
                        <a:ext cx="7429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50794024"/>
              </p:ext>
            </p:extLst>
          </p:nvPr>
        </p:nvGraphicFramePr>
        <p:xfrm>
          <a:off x="0" y="1066800"/>
          <a:ext cx="609600" cy="209550"/>
        </p:xfrm>
        <a:graphic>
          <a:graphicData uri="http://schemas.openxmlformats.org/presentationml/2006/ole">
            <mc:AlternateContent xmlns:mc="http://schemas.openxmlformats.org/markup-compatibility/2006">
              <mc:Choice xmlns:v="urn:schemas-microsoft-com:vml" Requires="v">
                <p:oleObj spid="_x0000_s72798" name="Equation" r:id="rId12" imgW="609336" imgH="215806" progId="Equation.3">
                  <p:embed/>
                </p:oleObj>
              </mc:Choice>
              <mc:Fallback>
                <p:oleObj name="Equation" r:id="rId12" imgW="609336" imgH="215806"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066800"/>
                        <a:ext cx="60960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81555602"/>
              </p:ext>
            </p:extLst>
          </p:nvPr>
        </p:nvGraphicFramePr>
        <p:xfrm>
          <a:off x="0" y="1371600"/>
          <a:ext cx="1123950" cy="228600"/>
        </p:xfrm>
        <a:graphic>
          <a:graphicData uri="http://schemas.openxmlformats.org/presentationml/2006/ole">
            <mc:AlternateContent xmlns:mc="http://schemas.openxmlformats.org/markup-compatibility/2006">
              <mc:Choice xmlns:v="urn:schemas-microsoft-com:vml" Requires="v">
                <p:oleObj spid="_x0000_s72799" name="Equation" r:id="rId14" imgW="1117600" imgH="228600" progId="Equation.3">
                  <p:embed/>
                </p:oleObj>
              </mc:Choice>
              <mc:Fallback>
                <p:oleObj name="Equation" r:id="rId14" imgW="1117600" imgH="228600"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371600"/>
                        <a:ext cx="11239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66523610"/>
              </p:ext>
            </p:extLst>
          </p:nvPr>
        </p:nvGraphicFramePr>
        <p:xfrm>
          <a:off x="149027" y="1828800"/>
          <a:ext cx="781050" cy="409575"/>
        </p:xfrm>
        <a:graphic>
          <a:graphicData uri="http://schemas.openxmlformats.org/presentationml/2006/ole">
            <mc:AlternateContent xmlns:mc="http://schemas.openxmlformats.org/markup-compatibility/2006">
              <mc:Choice xmlns:v="urn:schemas-microsoft-com:vml" Requires="v">
                <p:oleObj spid="_x0000_s72800" name="Equation" r:id="rId16" imgW="774364" imgH="406224" progId="Equation.3">
                  <p:embed/>
                </p:oleObj>
              </mc:Choice>
              <mc:Fallback>
                <p:oleObj name="Equation" r:id="rId16" imgW="774364" imgH="406224"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9027" y="1828800"/>
                        <a:ext cx="78105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p:cNvSpPr>
            <a:spLocks noChangeArrowheads="1"/>
          </p:cNvSpPr>
          <p:nvPr/>
        </p:nvSpPr>
        <p:spPr bwMode="auto">
          <a:xfrm>
            <a:off x="288925" y="71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765392766"/>
              </p:ext>
            </p:extLst>
          </p:nvPr>
        </p:nvGraphicFramePr>
        <p:xfrm>
          <a:off x="3643909" y="603250"/>
          <a:ext cx="657225" cy="228600"/>
        </p:xfrm>
        <a:graphic>
          <a:graphicData uri="http://schemas.openxmlformats.org/presentationml/2006/ole">
            <mc:AlternateContent xmlns:mc="http://schemas.openxmlformats.org/markup-compatibility/2006">
              <mc:Choice xmlns:v="urn:schemas-microsoft-com:vml" Requires="v">
                <p:oleObj spid="_x0000_s72801" name="Equation" r:id="rId18" imgW="660400" imgH="228600" progId="Equation.3">
                  <p:embed/>
                </p:oleObj>
              </mc:Choice>
              <mc:Fallback>
                <p:oleObj name="Equation" r:id="rId18" imgW="660400" imgH="228600" progId="Equation.3">
                  <p:embed/>
                  <p:pic>
                    <p:nvPicPr>
                      <p:cNvPr id="0"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43909" y="603250"/>
                        <a:ext cx="6572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358500184"/>
              </p:ext>
            </p:extLst>
          </p:nvPr>
        </p:nvGraphicFramePr>
        <p:xfrm>
          <a:off x="3505200" y="990600"/>
          <a:ext cx="876300" cy="390525"/>
        </p:xfrm>
        <a:graphic>
          <a:graphicData uri="http://schemas.openxmlformats.org/presentationml/2006/ole">
            <mc:AlternateContent xmlns:mc="http://schemas.openxmlformats.org/markup-compatibility/2006">
              <mc:Choice xmlns:v="urn:schemas-microsoft-com:vml" Requires="v">
                <p:oleObj spid="_x0000_s72802" name="Equation" r:id="rId20" imgW="863225" imgH="393529" progId="Equation.3">
                  <p:embed/>
                </p:oleObj>
              </mc:Choice>
              <mc:Fallback>
                <p:oleObj name="Equation" r:id="rId20" imgW="863225" imgH="393529" progId="Equation.3">
                  <p:embed/>
                  <p:pic>
                    <p:nvPicPr>
                      <p:cNvPr id="0" name="Object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05200" y="990600"/>
                        <a:ext cx="8763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820672420"/>
              </p:ext>
            </p:extLst>
          </p:nvPr>
        </p:nvGraphicFramePr>
        <p:xfrm>
          <a:off x="3200400" y="1600200"/>
          <a:ext cx="1752600" cy="304800"/>
        </p:xfrm>
        <a:graphic>
          <a:graphicData uri="http://schemas.openxmlformats.org/presentationml/2006/ole">
            <mc:AlternateContent xmlns:mc="http://schemas.openxmlformats.org/markup-compatibility/2006">
              <mc:Choice xmlns:v="urn:schemas-microsoft-com:vml" Requires="v">
                <p:oleObj spid="_x0000_s72803" name="Equation" r:id="rId22" imgW="1752600" imgH="304800" progId="Equation.3">
                  <p:embed/>
                </p:oleObj>
              </mc:Choice>
              <mc:Fallback>
                <p:oleObj name="Equation" r:id="rId22" imgW="1752600" imgH="304800" progId="Equation.3">
                  <p:embed/>
                  <p:pic>
                    <p:nvPicPr>
                      <p:cNvPr id="0" name="Object 2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0400" y="1600200"/>
                        <a:ext cx="17526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850467454"/>
              </p:ext>
            </p:extLst>
          </p:nvPr>
        </p:nvGraphicFramePr>
        <p:xfrm>
          <a:off x="20320" y="138112"/>
          <a:ext cx="685800" cy="180975"/>
        </p:xfrm>
        <a:graphic>
          <a:graphicData uri="http://schemas.openxmlformats.org/presentationml/2006/ole">
            <mc:AlternateContent xmlns:mc="http://schemas.openxmlformats.org/markup-compatibility/2006">
              <mc:Choice xmlns:v="urn:schemas-microsoft-com:vml" Requires="v">
                <p:oleObj spid="_x0000_s72804" name="Equation" r:id="rId24" imgW="698197" imgH="177723" progId="Equation.3">
                  <p:embed/>
                </p:oleObj>
              </mc:Choice>
              <mc:Fallback>
                <p:oleObj name="Equation" r:id="rId24" imgW="698197" imgH="177723" progId="Equation.3">
                  <p:embed/>
                  <p:pic>
                    <p:nvPicPr>
                      <p:cNvPr id="0" name="Object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0320" y="138112"/>
                        <a:ext cx="6858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192982" y="5050243"/>
            <a:ext cx="959048" cy="261610"/>
          </a:xfrm>
          <a:prstGeom prst="rect">
            <a:avLst/>
          </a:prstGeom>
        </p:spPr>
        <p:txBody>
          <a:bodyPr wrap="square">
            <a:spAutoFit/>
          </a:bodyPr>
          <a:lstStyle/>
          <a:p>
            <a:r>
              <a:rPr lang="en-US" sz="1100" b="1" dirty="0"/>
              <a:t>Figure </a:t>
            </a:r>
            <a:r>
              <a:rPr lang="en-US" sz="1100" b="1" dirty="0" smtClean="0"/>
              <a:t>8.26.</a:t>
            </a:r>
            <a:r>
              <a:rPr lang="en-US" sz="1100" dirty="0" smtClean="0"/>
              <a:t> </a:t>
            </a:r>
            <a:endParaRPr lang="es-ES" sz="1100" dirty="0" smtClean="0"/>
          </a:p>
        </p:txBody>
      </p:sp>
      <p:sp>
        <p:nvSpPr>
          <p:cNvPr id="10"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195087998"/>
              </p:ext>
            </p:extLst>
          </p:nvPr>
        </p:nvGraphicFramePr>
        <p:xfrm>
          <a:off x="228600" y="3086100"/>
          <a:ext cx="3438525" cy="571500"/>
        </p:xfrm>
        <a:graphic>
          <a:graphicData uri="http://schemas.openxmlformats.org/presentationml/2006/ole">
            <mc:AlternateContent xmlns:mc="http://schemas.openxmlformats.org/markup-compatibility/2006">
              <mc:Choice xmlns:v="urn:schemas-microsoft-com:vml" Requires="v">
                <p:oleObj spid="_x0000_s83974" name="Equation" r:id="rId3" imgW="3429000" imgH="571500" progId="Equation.3">
                  <p:embed/>
                </p:oleObj>
              </mc:Choice>
              <mc:Fallback>
                <p:oleObj name="Equation" r:id="rId3" imgW="3429000" imgH="571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86100"/>
                        <a:ext cx="343852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4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925033300"/>
              </p:ext>
            </p:extLst>
          </p:nvPr>
        </p:nvGraphicFramePr>
        <p:xfrm>
          <a:off x="228600" y="3886200"/>
          <a:ext cx="2247900" cy="485775"/>
        </p:xfrm>
        <a:graphic>
          <a:graphicData uri="http://schemas.openxmlformats.org/presentationml/2006/ole">
            <mc:AlternateContent xmlns:mc="http://schemas.openxmlformats.org/markup-compatibility/2006">
              <mc:Choice xmlns:v="urn:schemas-microsoft-com:vml" Requires="v">
                <p:oleObj spid="_x0000_s83975" name="Equation" r:id="rId5" imgW="2247900" imgH="482600" progId="Equation.3">
                  <p:embed/>
                </p:oleObj>
              </mc:Choice>
              <mc:Fallback>
                <p:oleObj name="Equation" r:id="rId5" imgW="22479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86200"/>
                        <a:ext cx="22479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5" descr="C:\Users\Carmen\Dropbox (DISPOSITIVOS FOTO)\book energy (1)\part 1\3 figs files\figs 8 DOS amorph\f 8 26.TIF"/>
          <p:cNvPicPr>
            <a:picLocks noChangeAspect="1" noChangeArrowheads="1"/>
          </p:cNvPicPr>
          <p:nvPr/>
        </p:nvPicPr>
        <p:blipFill>
          <a:blip r:embed="rId7" cstate="print"/>
          <a:srcRect/>
          <a:stretch>
            <a:fillRect/>
          </a:stretch>
        </p:blipFill>
        <p:spPr bwMode="auto">
          <a:xfrm>
            <a:off x="5486400" y="-304800"/>
            <a:ext cx="4308476" cy="5355043"/>
          </a:xfrm>
          <a:prstGeom prst="rect">
            <a:avLst/>
          </a:prstGeom>
          <a:noFill/>
        </p:spPr>
      </p:pic>
    </p:spTree>
    <p:extLst>
      <p:ext uri="{BB962C8B-B14F-4D97-AF65-F5344CB8AC3E}">
        <p14:creationId xmlns:p14="http://schemas.microsoft.com/office/powerpoint/2010/main" val="3105641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a:t>
            </a:r>
            <a:r>
              <a:rPr lang="en-US" sz="1050" dirty="0" err="1" smtClean="0"/>
              <a:t>García-Cañadas</a:t>
            </a:r>
            <a:r>
              <a:rPr lang="en-US" sz="1050" dirty="0" smtClean="0"/>
              <a:t>, J.; </a:t>
            </a:r>
            <a:r>
              <a:rPr lang="en-US" sz="1050" dirty="0" err="1" smtClean="0"/>
              <a:t>Fabregat</a:t>
            </a:r>
            <a:r>
              <a:rPr lang="en-US" sz="1050" dirty="0" smtClean="0"/>
              <a:t>-Santiago, F.; </a:t>
            </a:r>
            <a:r>
              <a:rPr lang="en-US" sz="1050" dirty="0" err="1" smtClean="0"/>
              <a:t>Bolink</a:t>
            </a:r>
            <a:r>
              <a:rPr lang="en-US" sz="1050" dirty="0" smtClean="0"/>
              <a:t>, H.; </a:t>
            </a:r>
            <a:r>
              <a:rPr lang="en-US" sz="1050" dirty="0" err="1" smtClean="0"/>
              <a:t>Palomares</a:t>
            </a:r>
            <a:r>
              <a:rPr lang="en-US" sz="1050" dirty="0" smtClean="0"/>
              <a:t>, E.; Garcia-Belmonte, G.; Bisquert, J. "</a:t>
            </a:r>
            <a:r>
              <a:rPr lang="en-US" sz="1050" dirty="0" smtClean="0">
                <a:hlinkClick r:id="rId2"/>
              </a:rPr>
              <a:t>Determination of electron and hole energy levels in </a:t>
            </a:r>
            <a:r>
              <a:rPr lang="en-US" sz="1050" dirty="0" err="1" smtClean="0">
                <a:hlinkClick r:id="rId2"/>
              </a:rPr>
              <a:t>mesoporous</a:t>
            </a:r>
            <a:r>
              <a:rPr lang="en-US" sz="1050" dirty="0" smtClean="0">
                <a:hlinkClick r:id="rId2"/>
              </a:rPr>
              <a:t> </a:t>
            </a:r>
            <a:r>
              <a:rPr lang="en-US" sz="1050" dirty="0" err="1" smtClean="0">
                <a:hlinkClick r:id="rId2"/>
              </a:rPr>
              <a:t>nanocrystalline</a:t>
            </a:r>
            <a:r>
              <a:rPr lang="en-US" sz="1050" dirty="0" smtClean="0">
                <a:hlinkClick r:id="rId2"/>
              </a:rPr>
              <a:t> TiO</a:t>
            </a:r>
            <a:r>
              <a:rPr lang="en-US" sz="1050" baseline="-25000" dirty="0" smtClean="0">
                <a:hlinkClick r:id="rId2"/>
              </a:rPr>
              <a:t>2</a:t>
            </a:r>
            <a:r>
              <a:rPr lang="en-US" sz="1050" dirty="0" smtClean="0">
                <a:hlinkClick r:id="rId2"/>
              </a:rPr>
              <a:t> solid-state dye solar cell.</a:t>
            </a:r>
            <a:r>
              <a:rPr lang="en-US" sz="1050" dirty="0" smtClean="0"/>
              <a:t>" </a:t>
            </a:r>
            <a:r>
              <a:rPr lang="en-US" sz="1050" i="1" dirty="0" smtClean="0"/>
              <a:t>Synthetic </a:t>
            </a:r>
            <a:r>
              <a:rPr lang="en-US" sz="1050" i="1" dirty="0" err="1" smtClean="0"/>
              <a:t>Metalls</a:t>
            </a:r>
            <a:r>
              <a:rPr lang="en-US" sz="1050" dirty="0" smtClean="0"/>
              <a:t> </a:t>
            </a:r>
            <a:r>
              <a:rPr lang="en-US" sz="1050" b="1" dirty="0" smtClean="0"/>
              <a:t>2006</a:t>
            </a:r>
            <a:r>
              <a:rPr lang="en-US" sz="1050" dirty="0" smtClean="0"/>
              <a:t>, </a:t>
            </a:r>
            <a:r>
              <a:rPr lang="en-US" sz="1050" i="1" dirty="0" smtClean="0"/>
              <a:t>156</a:t>
            </a:r>
            <a:r>
              <a:rPr lang="en-US" sz="1050" dirty="0" smtClean="0"/>
              <a:t>, 944.</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12713"/>
            <a:ext cx="8126018" cy="430887"/>
          </a:xfrm>
          <a:prstGeom prst="rect">
            <a:avLst/>
          </a:prstGeom>
        </p:spPr>
        <p:txBody>
          <a:bodyPr wrap="square">
            <a:spAutoFit/>
          </a:bodyPr>
          <a:lstStyle/>
          <a:p>
            <a:r>
              <a:rPr lang="en-US" sz="1100" b="1" dirty="0"/>
              <a:t>Figure </a:t>
            </a:r>
            <a:r>
              <a:rPr lang="en-US" sz="1100" b="1" dirty="0" smtClean="0"/>
              <a:t>8.28.</a:t>
            </a:r>
            <a:r>
              <a:rPr lang="en-US" sz="1100" dirty="0" smtClean="0"/>
              <a:t> Comparison between CV for the first oxidation peak of </a:t>
            </a:r>
            <a:r>
              <a:rPr lang="en-US" sz="1100" dirty="0" err="1" smtClean="0"/>
              <a:t>OMeTAD</a:t>
            </a:r>
            <a:r>
              <a:rPr lang="en-US" sz="1100" dirty="0" smtClean="0"/>
              <a:t> film onto ITO substrate (solid) and fit (dotted) using a Gaussian distribution of states (</a:t>
            </a:r>
            <a:r>
              <a:rPr lang="el-GR" sz="1100" dirty="0" smtClean="0"/>
              <a:t>σ</a:t>
            </a:r>
            <a:r>
              <a:rPr lang="es-ES" sz="1100" dirty="0" smtClean="0"/>
              <a:t> =</a:t>
            </a:r>
            <a:r>
              <a:rPr lang="en-US" sz="1100" dirty="0" smtClean="0"/>
              <a:t> 65 </a:t>
            </a:r>
            <a:r>
              <a:rPr lang="en-US" sz="1100" dirty="0" err="1" smtClean="0"/>
              <a:t>meV</a:t>
            </a:r>
            <a:r>
              <a:rPr lang="en-US" sz="1100" dirty="0" smtClean="0"/>
              <a:t>, </a:t>
            </a:r>
            <a:r>
              <a:rPr lang="en-US" sz="1100" i="1" dirty="0" smtClean="0"/>
              <a:t>E</a:t>
            </a:r>
            <a:r>
              <a:rPr lang="en-US" sz="1100" i="1" baseline="-25000" dirty="0" smtClean="0"/>
              <a:t>0</a:t>
            </a:r>
            <a:r>
              <a:rPr lang="en-US" sz="1100" i="1" dirty="0" smtClean="0"/>
              <a:t> = </a:t>
            </a:r>
            <a:r>
              <a:rPr lang="en-US" sz="1100" dirty="0" smtClean="0"/>
              <a:t>552 </a:t>
            </a:r>
            <a:r>
              <a:rPr lang="en-US" sz="1100" dirty="0" err="1" smtClean="0"/>
              <a:t>meV</a:t>
            </a:r>
            <a:r>
              <a:rPr lang="en-US" sz="1100" dirty="0" smtClean="0"/>
              <a:t> and </a:t>
            </a:r>
            <a:r>
              <a:rPr lang="en-US" sz="1100" i="1" dirty="0" smtClean="0"/>
              <a:t>N = </a:t>
            </a:r>
            <a:r>
              <a:rPr lang="en-US" sz="1100" dirty="0" smtClean="0"/>
              <a:t>2.9</a:t>
            </a:r>
            <a:r>
              <a:rPr lang="en-US" sz="1100" dirty="0" smtClean="0">
                <a:sym typeface="Symbol"/>
              </a:rPr>
              <a:t></a:t>
            </a:r>
            <a:r>
              <a:rPr lang="en-US" sz="1100" dirty="0" smtClean="0"/>
              <a:t>10</a:t>
            </a:r>
            <a:r>
              <a:rPr lang="en-US" sz="1100" baseline="30000" dirty="0" smtClean="0"/>
              <a:t>19</a:t>
            </a:r>
            <a:r>
              <a:rPr lang="en-US" sz="1100" dirty="0" smtClean="0"/>
              <a:t> cm</a:t>
            </a:r>
            <a:r>
              <a:rPr lang="en-US" sz="1100" baseline="30000" dirty="0" smtClean="0"/>
              <a:t>-3</a:t>
            </a:r>
            <a:r>
              <a:rPr lang="en-US" sz="1100" dirty="0" smtClean="0"/>
              <a:t>). </a:t>
            </a:r>
            <a:endParaRPr lang="es-ES" sz="1100" dirty="0" smtClean="0"/>
          </a:p>
        </p:txBody>
      </p:sp>
      <p:pic>
        <p:nvPicPr>
          <p:cNvPr id="78850" name="Picture 2" descr="C:\Users\Carmen\Dropbox (DISPOSITIVOS FOTO)\book energy (1)\part 1\3 figs files\figs 8 DOS amorph\f 8 28.tif"/>
          <p:cNvPicPr>
            <a:picLocks noChangeAspect="1" noChangeArrowheads="1"/>
          </p:cNvPicPr>
          <p:nvPr/>
        </p:nvPicPr>
        <p:blipFill>
          <a:blip r:embed="rId3" cstate="print"/>
          <a:srcRect/>
          <a:stretch>
            <a:fillRect/>
          </a:stretch>
        </p:blipFill>
        <p:spPr bwMode="auto">
          <a:xfrm>
            <a:off x="2743200" y="1308100"/>
            <a:ext cx="2981325" cy="351364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791200"/>
            <a:ext cx="8229600" cy="960709"/>
          </a:xfrm>
        </p:spPr>
        <p:txBody>
          <a:bodyPr>
            <a:noAutofit/>
          </a:bodyPr>
          <a:lstStyle/>
          <a:p>
            <a:pPr algn="l"/>
            <a:r>
              <a:rPr lang="en-US" sz="1050" dirty="0" smtClean="0"/>
              <a:t/>
            </a:r>
            <a:br>
              <a:rPr lang="en-US" sz="1050" dirty="0" smtClean="0"/>
            </a:br>
            <a:r>
              <a:rPr lang="en-US" sz="1050" dirty="0" smtClean="0"/>
              <a:t>Reproduced with permission from </a:t>
            </a:r>
            <a:r>
              <a:rPr lang="en-US" sz="1050" dirty="0" err="1" smtClean="0"/>
              <a:t>Hulea</a:t>
            </a:r>
            <a:r>
              <a:rPr lang="en-US" sz="1050" dirty="0" smtClean="0"/>
              <a:t>, I. N.; </a:t>
            </a:r>
            <a:r>
              <a:rPr lang="en-US" sz="1050" dirty="0" err="1" smtClean="0"/>
              <a:t>Brom</a:t>
            </a:r>
            <a:r>
              <a:rPr lang="en-US" sz="1050" dirty="0" smtClean="0"/>
              <a:t>, H. B.; </a:t>
            </a:r>
            <a:r>
              <a:rPr lang="en-US" sz="1050" dirty="0" err="1" smtClean="0"/>
              <a:t>Houtepen</a:t>
            </a:r>
            <a:r>
              <a:rPr lang="en-US" sz="1050" dirty="0" smtClean="0"/>
              <a:t>, A. J.; </a:t>
            </a:r>
            <a:r>
              <a:rPr lang="en-US" sz="1050" dirty="0" err="1" smtClean="0"/>
              <a:t>Vanmaekelbergh</a:t>
            </a:r>
            <a:r>
              <a:rPr lang="en-US" sz="1050" dirty="0" smtClean="0"/>
              <a:t>, D.; Kelly, J. J.; </a:t>
            </a:r>
            <a:r>
              <a:rPr lang="en-US" sz="1050" dirty="0" err="1" smtClean="0"/>
              <a:t>Meulenkamp</a:t>
            </a:r>
            <a:r>
              <a:rPr lang="en-US" sz="1050" dirty="0" smtClean="0"/>
              <a:t>, E. A. "</a:t>
            </a:r>
            <a:r>
              <a:rPr lang="en-US" sz="1050" dirty="0" smtClean="0">
                <a:hlinkClick r:id="rId2"/>
              </a:rPr>
              <a:t>Wide energy-window view on the density of states and hole mobility in poly(p-</a:t>
            </a:r>
            <a:r>
              <a:rPr lang="en-US" sz="1050" dirty="0" err="1" smtClean="0">
                <a:hlinkClick r:id="rId2"/>
              </a:rPr>
              <a:t>phenylene</a:t>
            </a:r>
            <a:r>
              <a:rPr lang="en-US" sz="1050" dirty="0" smtClean="0">
                <a:hlinkClick r:id="rId2"/>
              </a:rPr>
              <a:t> </a:t>
            </a:r>
            <a:r>
              <a:rPr lang="en-US" sz="1050" dirty="0" err="1" smtClean="0">
                <a:hlinkClick r:id="rId2"/>
              </a:rPr>
              <a:t>vinylene</a:t>
            </a:r>
            <a:r>
              <a:rPr lang="en-US" sz="1050" dirty="0" smtClean="0">
                <a:hlinkClick r:id="rId2"/>
              </a:rPr>
              <a:t>)</a:t>
            </a:r>
            <a:r>
              <a:rPr lang="en-US" sz="1050" dirty="0" smtClean="0"/>
              <a:t>". </a:t>
            </a:r>
            <a:r>
              <a:rPr lang="en-US" sz="1050" i="1" dirty="0" smtClean="0"/>
              <a:t>Physical Review Letters</a:t>
            </a:r>
            <a:r>
              <a:rPr lang="en-US" sz="1050" dirty="0" smtClean="0"/>
              <a:t> </a:t>
            </a:r>
            <a:r>
              <a:rPr lang="en-US" sz="1050" b="1" dirty="0" smtClean="0"/>
              <a:t>2004</a:t>
            </a:r>
            <a:r>
              <a:rPr lang="en-US" sz="1050" dirty="0" smtClean="0"/>
              <a:t>, </a:t>
            </a:r>
            <a:r>
              <a:rPr lang="en-US" sz="1050" i="1" dirty="0" smtClean="0"/>
              <a:t>93</a:t>
            </a:r>
            <a:r>
              <a:rPr lang="en-US" sz="1050" dirty="0" smtClean="0"/>
              <a:t>, 166601.</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52400" y="914400"/>
            <a:ext cx="4267200" cy="3308598"/>
          </a:xfrm>
          <a:prstGeom prst="rect">
            <a:avLst/>
          </a:prstGeom>
        </p:spPr>
        <p:txBody>
          <a:bodyPr wrap="square">
            <a:spAutoFit/>
          </a:bodyPr>
          <a:lstStyle/>
          <a:p>
            <a:r>
              <a:rPr lang="en-US" sz="1100" b="1" dirty="0"/>
              <a:t>Figure </a:t>
            </a:r>
            <a:r>
              <a:rPr lang="en-US" sz="1100" b="1" dirty="0" smtClean="0"/>
              <a:t>8.29.</a:t>
            </a:r>
            <a:r>
              <a:rPr lang="en-US" sz="1100" dirty="0" smtClean="0"/>
              <a:t> Top panel:</a:t>
            </a:r>
            <a:r>
              <a:rPr lang="en-US" sz="1100" b="1" dirty="0" smtClean="0"/>
              <a:t> </a:t>
            </a:r>
            <a:r>
              <a:rPr lang="en-US" sz="1100" dirty="0" smtClean="0"/>
              <a:t>Electrochemical injection of holes into a PPV film. </a:t>
            </a:r>
            <a:endParaRPr lang="en-US" sz="1100" dirty="0" smtClean="0"/>
          </a:p>
          <a:p>
            <a:pPr marL="228600" indent="-228600">
              <a:buAutoNum type="alphaLcParenBoth"/>
            </a:pPr>
            <a:r>
              <a:rPr lang="en-US" sz="1100" dirty="0" smtClean="0"/>
              <a:t>The </a:t>
            </a:r>
            <a:r>
              <a:rPr lang="en-US" sz="1100" dirty="0" smtClean="0"/>
              <a:t>differential charge stored in PPV when successive 10 mV steps are applied. The potential is defined with respect to the Ag reference electrode. The arrows show the two scanning directions: doping and </a:t>
            </a:r>
            <a:r>
              <a:rPr lang="en-US" sz="1100" dirty="0" err="1" smtClean="0"/>
              <a:t>dedoping</a:t>
            </a:r>
            <a:r>
              <a:rPr lang="en-US" sz="1100" dirty="0" smtClean="0"/>
              <a:t>. </a:t>
            </a:r>
            <a:endParaRPr lang="en-US" sz="1100" dirty="0" smtClean="0"/>
          </a:p>
          <a:p>
            <a:endParaRPr lang="en-US" sz="1100" dirty="0"/>
          </a:p>
          <a:p>
            <a:r>
              <a:rPr lang="en-US" sz="1100" dirty="0" smtClean="0"/>
              <a:t>(</a:t>
            </a:r>
            <a:r>
              <a:rPr lang="en-US" sz="1100" dirty="0" smtClean="0"/>
              <a:t>b) Doping per monomer calculated from the data in (a). The reversible doping range extends over 4 orders of magnitude. Bottom panel: The energy</a:t>
            </a:r>
            <a:r>
              <a:rPr lang="en-US" sz="1100" i="1" dirty="0" smtClean="0"/>
              <a:t> </a:t>
            </a:r>
            <a:r>
              <a:rPr lang="en-US" sz="1100" dirty="0" smtClean="0"/>
              <a:t>dependence of the experimentally determined DOS  </a:t>
            </a:r>
            <a:r>
              <a:rPr lang="en-US" sz="1100" i="1" dirty="0" smtClean="0"/>
              <a:t>g</a:t>
            </a:r>
            <a:r>
              <a:rPr lang="en-US" sz="1100" dirty="0" smtClean="0"/>
              <a:t>(E) where </a:t>
            </a:r>
            <a:r>
              <a:rPr lang="en-US" sz="1100" i="1" dirty="0" smtClean="0"/>
              <a:t>E  </a:t>
            </a:r>
            <a:r>
              <a:rPr lang="en-US" sz="1100" dirty="0" smtClean="0"/>
              <a:t>is with respect to the vacuum level. The horizontal dashed line marks the HOMO position found from cyclic </a:t>
            </a:r>
            <a:r>
              <a:rPr lang="en-US" sz="1100" dirty="0" err="1" smtClean="0"/>
              <a:t>voltammetry</a:t>
            </a:r>
            <a:r>
              <a:rPr lang="en-US" sz="1100" dirty="0" smtClean="0"/>
              <a:t> (a) </a:t>
            </a:r>
            <a:r>
              <a:rPr lang="en-US" sz="1100" i="1" dirty="0" smtClean="0"/>
              <a:t>E</a:t>
            </a:r>
            <a:r>
              <a:rPr lang="en-US" sz="1100" dirty="0" smtClean="0"/>
              <a:t> vs. </a:t>
            </a:r>
            <a:r>
              <a:rPr lang="en-US" sz="1100" i="1" dirty="0" smtClean="0"/>
              <a:t>g</a:t>
            </a:r>
            <a:r>
              <a:rPr lang="en-US" sz="1100" dirty="0" smtClean="0"/>
              <a:t>(E) using PF</a:t>
            </a:r>
            <a:r>
              <a:rPr lang="en-US" sz="1100" baseline="-25000" dirty="0" smtClean="0"/>
              <a:t>6</a:t>
            </a:r>
            <a:r>
              <a:rPr lang="en-US" sz="1100" dirty="0" smtClean="0"/>
              <a:t> and ClO</a:t>
            </a:r>
            <a:r>
              <a:rPr lang="en-US" sz="1100" baseline="-25000" dirty="0" smtClean="0"/>
              <a:t>4</a:t>
            </a:r>
            <a:r>
              <a:rPr lang="en-US" sz="1100" dirty="0" smtClean="0"/>
              <a:t> as anions. A Gaussian function with 0.19 </a:t>
            </a:r>
            <a:r>
              <a:rPr lang="en-US" sz="1100" dirty="0" err="1" smtClean="0"/>
              <a:t>eV</a:t>
            </a:r>
            <a:r>
              <a:rPr lang="en-US" sz="1100" dirty="0" smtClean="0"/>
              <a:t> (area A) fits the data well. (b) </a:t>
            </a:r>
            <a:r>
              <a:rPr lang="en-US" sz="1100" i="1" dirty="0" smtClean="0"/>
              <a:t>E</a:t>
            </a:r>
            <a:r>
              <a:rPr lang="en-US" sz="1100" dirty="0" smtClean="0"/>
              <a:t> vs. </a:t>
            </a:r>
            <a:r>
              <a:rPr lang="en-US" sz="1100" i="1" dirty="0" smtClean="0"/>
              <a:t>g</a:t>
            </a:r>
            <a:r>
              <a:rPr lang="en-US" sz="1100" dirty="0" smtClean="0"/>
              <a:t>(E) for PF</a:t>
            </a:r>
            <a:r>
              <a:rPr lang="en-US" sz="1100" baseline="-25000" dirty="0" smtClean="0"/>
              <a:t>6</a:t>
            </a:r>
            <a:r>
              <a:rPr lang="en-US" sz="1100" dirty="0" smtClean="0"/>
              <a:t> on a linear-log scale</a:t>
            </a:r>
            <a:r>
              <a:rPr lang="en-US" sz="1100" dirty="0" smtClean="0"/>
              <a:t>.</a:t>
            </a:r>
          </a:p>
          <a:p>
            <a:endParaRPr lang="en-US" sz="1100" dirty="0"/>
          </a:p>
          <a:p>
            <a:r>
              <a:rPr lang="en-US" sz="1100" dirty="0" smtClean="0"/>
              <a:t> </a:t>
            </a:r>
            <a:r>
              <a:rPr lang="en-US" sz="1100" dirty="0" smtClean="0"/>
              <a:t>The filled squares are the PPV FET-data by  </a:t>
            </a:r>
            <a:r>
              <a:rPr lang="en-US" sz="1100" dirty="0" err="1" smtClean="0"/>
              <a:t>Tanase</a:t>
            </a:r>
            <a:r>
              <a:rPr lang="en-US" sz="1100" dirty="0" smtClean="0"/>
              <a:t>, C.; Meijer, E. J.; </a:t>
            </a:r>
            <a:r>
              <a:rPr lang="en-US" sz="1100" dirty="0" err="1" smtClean="0"/>
              <a:t>Blom</a:t>
            </a:r>
            <a:r>
              <a:rPr lang="en-US" sz="1100" dirty="0" smtClean="0"/>
              <a:t>, P. W. M.; de </a:t>
            </a:r>
            <a:r>
              <a:rPr lang="en-US" sz="1100" dirty="0" err="1" smtClean="0"/>
              <a:t>Leeuw</a:t>
            </a:r>
            <a:r>
              <a:rPr lang="en-US" sz="1100" dirty="0" smtClean="0"/>
              <a:t>, D. M. "Unification of the hole transport in polymeric field effect-transistors and LED". </a:t>
            </a:r>
            <a:r>
              <a:rPr lang="en-US" sz="1100" i="1" dirty="0" smtClean="0"/>
              <a:t>Physical Review Letters</a:t>
            </a:r>
            <a:r>
              <a:rPr lang="en-US" sz="1100" dirty="0" smtClean="0"/>
              <a:t> </a:t>
            </a:r>
            <a:r>
              <a:rPr lang="en-US" sz="1100" b="1" dirty="0" smtClean="0"/>
              <a:t>2003</a:t>
            </a:r>
            <a:r>
              <a:rPr lang="en-US" sz="1100" dirty="0" smtClean="0"/>
              <a:t>, </a:t>
            </a:r>
            <a:r>
              <a:rPr lang="en-US" sz="1100" i="1" dirty="0" smtClean="0"/>
              <a:t>91</a:t>
            </a:r>
            <a:r>
              <a:rPr lang="en-US" sz="1100" dirty="0" smtClean="0"/>
              <a:t>, 216601, which are well described by an exponential function.</a:t>
            </a:r>
            <a:endParaRPr lang="es-ES" sz="1100" dirty="0" smtClean="0"/>
          </a:p>
        </p:txBody>
      </p:sp>
      <p:pic>
        <p:nvPicPr>
          <p:cNvPr id="79874" name="Picture 2" descr="C:\Users\Carmen\Dropbox (DISPOSITIVOS FOTO)\book energy (1)\part 1\3 figs files\figs 8 DOS amorph\f 8 29.tif"/>
          <p:cNvPicPr>
            <a:picLocks noChangeAspect="1" noChangeArrowheads="1"/>
          </p:cNvPicPr>
          <p:nvPr/>
        </p:nvPicPr>
        <p:blipFill>
          <a:blip r:embed="rId3" cstate="print"/>
          <a:srcRect/>
          <a:stretch>
            <a:fillRect/>
          </a:stretch>
        </p:blipFill>
        <p:spPr bwMode="auto">
          <a:xfrm>
            <a:off x="4608004" y="152400"/>
            <a:ext cx="4261495" cy="5698904"/>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419600" y="3124200"/>
            <a:ext cx="4541838" cy="769441"/>
          </a:xfrm>
          <a:prstGeom prst="rect">
            <a:avLst/>
          </a:prstGeom>
        </p:spPr>
        <p:txBody>
          <a:bodyPr wrap="square">
            <a:spAutoFit/>
          </a:bodyPr>
          <a:lstStyle/>
          <a:p>
            <a:r>
              <a:rPr lang="en-US" sz="1100" b="1" dirty="0"/>
              <a:t>Figure </a:t>
            </a:r>
            <a:r>
              <a:rPr lang="en-US" sz="1100" b="1" dirty="0" smtClean="0"/>
              <a:t>8.3.</a:t>
            </a:r>
            <a:r>
              <a:rPr lang="en-GB" sz="1100" dirty="0" smtClean="0"/>
              <a:t> Simulation of cyclic </a:t>
            </a:r>
            <a:r>
              <a:rPr lang="en-GB" sz="1100" dirty="0" err="1" smtClean="0"/>
              <a:t>voltammograms</a:t>
            </a:r>
            <a:r>
              <a:rPr lang="en-GB" sz="1100" dirty="0" smtClean="0"/>
              <a:t>, between                  and                       , for an exponential capacitance (a) and a constant capacitance  (b) at scan rate                             .</a:t>
            </a:r>
            <a:endParaRPr lang="es-ES" sz="1100" dirty="0" smtClean="0"/>
          </a:p>
          <a:p>
            <a:endParaRPr lang="es-ES" sz="1100" dirty="0"/>
          </a:p>
        </p:txBody>
      </p:sp>
      <p:graphicFrame>
        <p:nvGraphicFramePr>
          <p:cNvPr id="71681" name="Object 1"/>
          <p:cNvGraphicFramePr>
            <a:graphicFrameLocks noChangeAspect="1"/>
          </p:cNvGraphicFramePr>
          <p:nvPr>
            <p:extLst>
              <p:ext uri="{D42A27DB-BD31-4B8C-83A1-F6EECF244321}">
                <p14:modId xmlns:p14="http://schemas.microsoft.com/office/powerpoint/2010/main" val="3626107729"/>
              </p:ext>
            </p:extLst>
          </p:nvPr>
        </p:nvGraphicFramePr>
        <p:xfrm>
          <a:off x="7772400" y="3124200"/>
          <a:ext cx="501650" cy="198327"/>
        </p:xfrm>
        <a:graphic>
          <a:graphicData uri="http://schemas.openxmlformats.org/presentationml/2006/ole">
            <mc:AlternateContent xmlns:mc="http://schemas.openxmlformats.org/markup-compatibility/2006">
              <mc:Choice xmlns:v="urn:schemas-microsoft-com:vml" Requires="v">
                <p:oleObj spid="_x0000_s71729" name="Ecuación" r:id="rId3" imgW="545760" imgH="215640" progId="Equation.3">
                  <p:embed/>
                </p:oleObj>
              </mc:Choice>
              <mc:Fallback>
                <p:oleObj name="Ecuación" r:id="rId3" imgW="545760" imgH="21564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124200"/>
                        <a:ext cx="501650" cy="1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2" name="Object 2"/>
          <p:cNvGraphicFramePr>
            <a:graphicFrameLocks noChangeAspect="1"/>
          </p:cNvGraphicFramePr>
          <p:nvPr>
            <p:extLst>
              <p:ext uri="{D42A27DB-BD31-4B8C-83A1-F6EECF244321}">
                <p14:modId xmlns:p14="http://schemas.microsoft.com/office/powerpoint/2010/main" val="886885449"/>
              </p:ext>
            </p:extLst>
          </p:nvPr>
        </p:nvGraphicFramePr>
        <p:xfrm>
          <a:off x="8432800" y="3050222"/>
          <a:ext cx="685800" cy="194310"/>
        </p:xfrm>
        <a:graphic>
          <a:graphicData uri="http://schemas.openxmlformats.org/presentationml/2006/ole">
            <mc:AlternateContent xmlns:mc="http://schemas.openxmlformats.org/markup-compatibility/2006">
              <mc:Choice xmlns:v="urn:schemas-microsoft-com:vml" Requires="v">
                <p:oleObj spid="_x0000_s71730" name="Ecuación" r:id="rId5" imgW="761760" imgH="215640" progId="Equation.3">
                  <p:embed/>
                </p:oleObj>
              </mc:Choice>
              <mc:Fallback>
                <p:oleObj name="Ecuación" r:id="rId5" imgW="761760" imgH="215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2800" y="3050222"/>
                        <a:ext cx="685800" cy="19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3" name="Object 3"/>
          <p:cNvGraphicFramePr>
            <a:graphicFrameLocks noChangeAspect="1"/>
          </p:cNvGraphicFramePr>
          <p:nvPr>
            <p:extLst>
              <p:ext uri="{D42A27DB-BD31-4B8C-83A1-F6EECF244321}">
                <p14:modId xmlns:p14="http://schemas.microsoft.com/office/powerpoint/2010/main" val="3121415764"/>
              </p:ext>
            </p:extLst>
          </p:nvPr>
        </p:nvGraphicFramePr>
        <p:xfrm>
          <a:off x="4876800" y="3508920"/>
          <a:ext cx="914400" cy="207963"/>
        </p:xfrm>
        <a:graphic>
          <a:graphicData uri="http://schemas.openxmlformats.org/presentationml/2006/ole">
            <mc:AlternateContent xmlns:mc="http://schemas.openxmlformats.org/markup-compatibility/2006">
              <mc:Choice xmlns:v="urn:schemas-microsoft-com:vml" Requires="v">
                <p:oleObj spid="_x0000_s71731" name="Ecuación" r:id="rId7" imgW="1002960" imgH="228600" progId="Equation.3">
                  <p:embed/>
                </p:oleObj>
              </mc:Choice>
              <mc:Fallback>
                <p:oleObj name="Ecuación" r:id="rId7" imgW="1002960" imgH="2286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508920"/>
                        <a:ext cx="914400"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684" name="Picture 4" descr="C:\Users\Carmen\Dropbox (DISPOSITIVOS FOTO)\book energy (1)\part 1\3 figs files\figs 8 DOS amorph\f 8 3.tif"/>
          <p:cNvPicPr>
            <a:picLocks noChangeAspect="1" noChangeArrowheads="1"/>
          </p:cNvPicPr>
          <p:nvPr/>
        </p:nvPicPr>
        <p:blipFill>
          <a:blip r:embed="rId9" cstate="print"/>
          <a:srcRect/>
          <a:stretch>
            <a:fillRect/>
          </a:stretch>
        </p:blipFill>
        <p:spPr bwMode="auto">
          <a:xfrm>
            <a:off x="4114800" y="228600"/>
            <a:ext cx="4846638" cy="2786062"/>
          </a:xfrm>
          <a:prstGeom prst="rect">
            <a:avLst/>
          </a:prstGeom>
          <a:noFill/>
        </p:spPr>
      </p:pic>
      <p:sp>
        <p:nvSpPr>
          <p:cNvPr id="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811620996"/>
              </p:ext>
            </p:extLst>
          </p:nvPr>
        </p:nvGraphicFramePr>
        <p:xfrm>
          <a:off x="152400" y="685800"/>
          <a:ext cx="1304925" cy="390525"/>
        </p:xfrm>
        <a:graphic>
          <a:graphicData uri="http://schemas.openxmlformats.org/presentationml/2006/ole">
            <mc:AlternateContent xmlns:mc="http://schemas.openxmlformats.org/markup-compatibility/2006">
              <mc:Choice xmlns:v="urn:schemas-microsoft-com:vml" Requires="v">
                <p:oleObj spid="_x0000_s71732" name="Equation" r:id="rId10" imgW="1295400" imgH="393700" progId="Equation.3">
                  <p:embed/>
                </p:oleObj>
              </mc:Choice>
              <mc:Fallback>
                <p:oleObj name="Equation" r:id="rId10" imgW="1295400" imgH="3937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685800"/>
                        <a:ext cx="13049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505556698"/>
              </p:ext>
            </p:extLst>
          </p:nvPr>
        </p:nvGraphicFramePr>
        <p:xfrm>
          <a:off x="228600" y="1295400"/>
          <a:ext cx="914400" cy="200025"/>
        </p:xfrm>
        <a:graphic>
          <a:graphicData uri="http://schemas.openxmlformats.org/presentationml/2006/ole">
            <mc:AlternateContent xmlns:mc="http://schemas.openxmlformats.org/markup-compatibility/2006">
              <mc:Choice xmlns:v="urn:schemas-microsoft-com:vml" Requires="v">
                <p:oleObj spid="_x0000_s71733" name="Equation" r:id="rId12" imgW="901309" imgH="203112" progId="Equation.3">
                  <p:embed/>
                </p:oleObj>
              </mc:Choice>
              <mc:Fallback>
                <p:oleObj name="Equation" r:id="rId12" imgW="901309" imgH="203112"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1295400"/>
                        <a:ext cx="91440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680342717"/>
              </p:ext>
            </p:extLst>
          </p:nvPr>
        </p:nvGraphicFramePr>
        <p:xfrm>
          <a:off x="196652" y="381000"/>
          <a:ext cx="685800" cy="180975"/>
        </p:xfrm>
        <a:graphic>
          <a:graphicData uri="http://schemas.openxmlformats.org/presentationml/2006/ole">
            <mc:AlternateContent xmlns:mc="http://schemas.openxmlformats.org/markup-compatibility/2006">
              <mc:Choice xmlns:v="urn:schemas-microsoft-com:vml" Requires="v">
                <p:oleObj spid="_x0000_s71734" name="Equation" r:id="rId14" imgW="698197" imgH="177723" progId="Equation.3">
                  <p:embed/>
                </p:oleObj>
              </mc:Choice>
              <mc:Fallback>
                <p:oleObj name="Equation" r:id="rId14" imgW="698197" imgH="177723"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6652" y="381000"/>
                        <a:ext cx="6858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04800" y="4724400"/>
            <a:ext cx="4191000" cy="1277273"/>
          </a:xfrm>
          <a:prstGeom prst="rect">
            <a:avLst/>
          </a:prstGeom>
        </p:spPr>
        <p:txBody>
          <a:bodyPr wrap="square">
            <a:spAutoFit/>
          </a:bodyPr>
          <a:lstStyle/>
          <a:p>
            <a:r>
              <a:rPr lang="en-US" sz="1100" b="1" dirty="0"/>
              <a:t>Figure </a:t>
            </a:r>
            <a:r>
              <a:rPr lang="en-US" sz="1100" b="1" dirty="0" smtClean="0"/>
              <a:t>8.4.</a:t>
            </a:r>
            <a:r>
              <a:rPr lang="en-US" sz="1100" dirty="0" smtClean="0"/>
              <a:t> Cyclic </a:t>
            </a:r>
            <a:r>
              <a:rPr lang="en-US" sz="1100" dirty="0" err="1" smtClean="0"/>
              <a:t>voltammetry</a:t>
            </a:r>
            <a:r>
              <a:rPr lang="en-US" sz="1100" dirty="0" smtClean="0"/>
              <a:t> profile for deposition of </a:t>
            </a:r>
            <a:r>
              <a:rPr lang="en-US" sz="1100" dirty="0" err="1" smtClean="0"/>
              <a:t>Pb</a:t>
            </a:r>
            <a:r>
              <a:rPr lang="en-US" sz="1100" dirty="0" smtClean="0"/>
              <a:t> </a:t>
            </a:r>
            <a:r>
              <a:rPr lang="en-US" sz="1100" dirty="0" err="1" smtClean="0"/>
              <a:t>adatoms</a:t>
            </a:r>
            <a:r>
              <a:rPr lang="en-US" sz="1100" dirty="0" smtClean="0"/>
              <a:t> on polycrystalline Au from aqueous HClO</a:t>
            </a:r>
            <a:r>
              <a:rPr lang="en-US" sz="1100" baseline="-25000" dirty="0" smtClean="0"/>
              <a:t>4</a:t>
            </a:r>
            <a:r>
              <a:rPr lang="en-US" sz="1100" dirty="0" smtClean="0"/>
              <a:t> solution, exhibiting seven distinguishable states below a monolayer. Lower curve is integral of cathodic sweep profile. </a:t>
            </a:r>
            <a:r>
              <a:rPr lang="en-US" sz="1100" dirty="0"/>
              <a:t>Reproduced with permission from Conway, B. E.; Pell, W. G. </a:t>
            </a:r>
            <a:r>
              <a:rPr lang="en-US" sz="1100" dirty="0">
                <a:hlinkClick r:id="rId2"/>
              </a:rPr>
              <a:t>"Double-layer and </a:t>
            </a:r>
            <a:r>
              <a:rPr lang="en-US" sz="1100" dirty="0" err="1">
                <a:hlinkClick r:id="rId2"/>
              </a:rPr>
              <a:t>pseudocapacitance</a:t>
            </a:r>
            <a:r>
              <a:rPr lang="en-US" sz="1100" dirty="0">
                <a:hlinkClick r:id="rId2"/>
              </a:rPr>
              <a:t> types of electrochemical capacitors and their applications to the development of hybrid devices</a:t>
            </a:r>
            <a:r>
              <a:rPr lang="en-US" sz="1100" dirty="0"/>
              <a:t>". </a:t>
            </a:r>
            <a:r>
              <a:rPr lang="en-US" sz="1100" i="1" dirty="0"/>
              <a:t>J. Solid State </a:t>
            </a:r>
            <a:r>
              <a:rPr lang="en-US" sz="1100" i="1" dirty="0" err="1"/>
              <a:t>Electrochem</a:t>
            </a:r>
            <a:r>
              <a:rPr lang="en-US" sz="1100" i="1" dirty="0"/>
              <a:t>.</a:t>
            </a:r>
            <a:r>
              <a:rPr lang="en-US" sz="1100" dirty="0"/>
              <a:t> </a:t>
            </a:r>
            <a:r>
              <a:rPr lang="en-US" sz="1100" b="1" dirty="0"/>
              <a:t>2003</a:t>
            </a:r>
            <a:r>
              <a:rPr lang="en-US" sz="1100" dirty="0"/>
              <a:t>, </a:t>
            </a:r>
            <a:r>
              <a:rPr lang="en-US" sz="1100" i="1" dirty="0"/>
              <a:t>7</a:t>
            </a:r>
            <a:r>
              <a:rPr lang="en-US" sz="1100" dirty="0"/>
              <a:t>, 637–644.</a:t>
            </a:r>
            <a:endParaRPr lang="es-ES" sz="1100" dirty="0"/>
          </a:p>
        </p:txBody>
      </p:sp>
      <p:pic>
        <p:nvPicPr>
          <p:cNvPr id="70657" name="Picture 1" descr="C:\Users\Carmen\Dropbox (DISPOSITIVOS FOTO)\book energy (1)\part 1\3 figs files\figs 8 DOS amorph\f 8 4.tif"/>
          <p:cNvPicPr>
            <a:picLocks noChangeAspect="1" noChangeArrowheads="1"/>
          </p:cNvPicPr>
          <p:nvPr/>
        </p:nvPicPr>
        <p:blipFill>
          <a:blip r:embed="rId3" cstate="print"/>
          <a:srcRect/>
          <a:stretch>
            <a:fillRect/>
          </a:stretch>
        </p:blipFill>
        <p:spPr bwMode="auto">
          <a:xfrm>
            <a:off x="152400" y="228600"/>
            <a:ext cx="2668587" cy="4347533"/>
          </a:xfrm>
          <a:prstGeom prst="rect">
            <a:avLst/>
          </a:prstGeom>
          <a:noFill/>
        </p:spPr>
      </p:pic>
      <p:pic>
        <p:nvPicPr>
          <p:cNvPr id="11" name="Picture 1" descr="C:\Users\Carmen\Dropbox (DISPOSITIVOS FOTO)\book energy (1)\part 1\3 figs files\figs 8 DOS amorph\f 8 5.tif"/>
          <p:cNvPicPr>
            <a:picLocks noChangeAspect="1" noChangeArrowheads="1"/>
          </p:cNvPicPr>
          <p:nvPr/>
        </p:nvPicPr>
        <p:blipFill>
          <a:blip r:embed="rId4" cstate="print"/>
          <a:srcRect/>
          <a:stretch>
            <a:fillRect/>
          </a:stretch>
        </p:blipFill>
        <p:spPr bwMode="auto">
          <a:xfrm>
            <a:off x="5638800" y="228599"/>
            <a:ext cx="3240087" cy="4215167"/>
          </a:xfrm>
          <a:prstGeom prst="rect">
            <a:avLst/>
          </a:prstGeom>
          <a:noFill/>
        </p:spPr>
      </p:pic>
      <p:sp>
        <p:nvSpPr>
          <p:cNvPr id="12" name="Rectangle 11"/>
          <p:cNvSpPr/>
          <p:nvPr/>
        </p:nvSpPr>
        <p:spPr>
          <a:xfrm>
            <a:off x="5344160" y="4596224"/>
            <a:ext cx="3706418" cy="1785104"/>
          </a:xfrm>
          <a:prstGeom prst="rect">
            <a:avLst/>
          </a:prstGeom>
        </p:spPr>
        <p:txBody>
          <a:bodyPr wrap="square">
            <a:spAutoFit/>
          </a:bodyPr>
          <a:lstStyle/>
          <a:p>
            <a:r>
              <a:rPr lang="en-US" sz="1100" b="1" dirty="0" smtClean="0"/>
              <a:t>Figure 8.5.</a:t>
            </a:r>
            <a:r>
              <a:rPr lang="en-US" sz="1100" dirty="0" smtClean="0"/>
              <a:t> Cyclic </a:t>
            </a:r>
            <a:r>
              <a:rPr lang="en-US" sz="1100" dirty="0" err="1" smtClean="0"/>
              <a:t>voltammograms</a:t>
            </a:r>
            <a:r>
              <a:rPr lang="en-US" sz="1100" dirty="0" smtClean="0"/>
              <a:t> for a 1:12 </a:t>
            </a:r>
            <a:r>
              <a:rPr lang="en-US" sz="1100" dirty="0" err="1" smtClean="0"/>
              <a:t>phosphomolybdic</a:t>
            </a:r>
            <a:r>
              <a:rPr lang="en-US" sz="1100" dirty="0" smtClean="0"/>
              <a:t> acid H</a:t>
            </a:r>
            <a:r>
              <a:rPr lang="en-US" sz="1100" baseline="-25000" dirty="0" smtClean="0"/>
              <a:t>7</a:t>
            </a:r>
            <a:r>
              <a:rPr lang="en-US" sz="1100" dirty="0" smtClean="0"/>
              <a:t>PMo</a:t>
            </a:r>
            <a:r>
              <a:rPr lang="en-US" sz="1100" baseline="-25000" dirty="0" smtClean="0"/>
              <a:t>12</a:t>
            </a:r>
            <a:r>
              <a:rPr lang="en-US" sz="1100" dirty="0" smtClean="0"/>
              <a:t>O</a:t>
            </a:r>
            <a:r>
              <a:rPr lang="en-US" sz="1100" baseline="-25000" dirty="0" smtClean="0"/>
              <a:t>42</a:t>
            </a:r>
            <a:r>
              <a:rPr lang="en-US" sz="1100" dirty="0" smtClean="0"/>
              <a:t>·</a:t>
            </a:r>
            <a:r>
              <a:rPr lang="en-US" sz="1100" i="1" dirty="0" smtClean="0"/>
              <a:t>x</a:t>
            </a:r>
            <a:r>
              <a:rPr lang="en-US" sz="1100" dirty="0" smtClean="0"/>
              <a:t>H</a:t>
            </a:r>
            <a:r>
              <a:rPr lang="en-US" sz="1100" baseline="-25000" dirty="0" smtClean="0"/>
              <a:t>2</a:t>
            </a:r>
            <a:r>
              <a:rPr lang="en-US" sz="1100" dirty="0" smtClean="0"/>
              <a:t>O -</a:t>
            </a:r>
            <a:r>
              <a:rPr lang="en-US" sz="1100" dirty="0" err="1" smtClean="0"/>
              <a:t>PPy</a:t>
            </a:r>
            <a:r>
              <a:rPr lang="en-US" sz="1100" dirty="0" smtClean="0"/>
              <a:t>/ glassy carbon  electrode in 0.50 M H</a:t>
            </a:r>
            <a:r>
              <a:rPr lang="en-US" sz="1100" baseline="-25000" dirty="0" smtClean="0"/>
              <a:t>2</a:t>
            </a:r>
            <a:r>
              <a:rPr lang="en-US" sz="1100" dirty="0" smtClean="0"/>
              <a:t>SO</a:t>
            </a:r>
            <a:r>
              <a:rPr lang="en-US" sz="1100" baseline="-25000" dirty="0" smtClean="0"/>
              <a:t>4</a:t>
            </a:r>
            <a:r>
              <a:rPr lang="en-US" sz="1100" dirty="0" smtClean="0"/>
              <a:t> solution with different scan rates (from inner to outer: 30, 50, 80, 100, 200 and 300 mV s</a:t>
            </a:r>
            <a:r>
              <a:rPr lang="en-US" sz="1100" baseline="30000" dirty="0" smtClean="0"/>
              <a:t>−1</a:t>
            </a:r>
            <a:r>
              <a:rPr lang="en-US" sz="1100" dirty="0" smtClean="0"/>
              <a:t>, respectively). The dependence of peak currents with scan rate is showed in the inset</a:t>
            </a:r>
            <a:r>
              <a:rPr lang="en-US" sz="1100" dirty="0"/>
              <a:t>. Reproduced with permission from </a:t>
            </a:r>
            <a:r>
              <a:rPr lang="en-US" sz="1100" dirty="0" err="1"/>
              <a:t>Guo</a:t>
            </a:r>
            <a:r>
              <a:rPr lang="en-US" sz="1100" dirty="0"/>
              <a:t>, M. D.; </a:t>
            </a:r>
            <a:r>
              <a:rPr lang="en-US" sz="1100" dirty="0" err="1"/>
              <a:t>Guo</a:t>
            </a:r>
            <a:r>
              <a:rPr lang="en-US" sz="1100" dirty="0"/>
              <a:t>, H. X. "</a:t>
            </a:r>
            <a:r>
              <a:rPr lang="en-US" sz="1100" dirty="0">
                <a:hlinkClick r:id="rId5"/>
              </a:rPr>
              <a:t>Voltammetric </a:t>
            </a:r>
            <a:r>
              <a:rPr lang="en-US" sz="1100" dirty="0" err="1">
                <a:hlinkClick r:id="rId5"/>
              </a:rPr>
              <a:t>behaviour</a:t>
            </a:r>
            <a:r>
              <a:rPr lang="en-US" sz="1100" dirty="0">
                <a:hlinkClick r:id="rId5"/>
              </a:rPr>
              <a:t> study of creatinine at </a:t>
            </a:r>
            <a:r>
              <a:rPr lang="en-US" sz="1100" dirty="0" err="1">
                <a:hlinkClick r:id="rId5"/>
              </a:rPr>
              <a:t>phosphomolybdic-polypyrrole</a:t>
            </a:r>
            <a:r>
              <a:rPr lang="en-US" sz="1100" dirty="0">
                <a:hlinkClick r:id="rId5"/>
              </a:rPr>
              <a:t> film modified electrode</a:t>
            </a:r>
            <a:r>
              <a:rPr lang="en-US" sz="1100" dirty="0"/>
              <a:t>". </a:t>
            </a:r>
            <a:r>
              <a:rPr lang="en-US" sz="1100" i="1" dirty="0"/>
              <a:t>Journal of </a:t>
            </a:r>
            <a:r>
              <a:rPr lang="en-US" sz="1100" i="1" dirty="0" err="1"/>
              <a:t>Electroanalytical</a:t>
            </a:r>
            <a:r>
              <a:rPr lang="en-US" sz="1100" i="1" dirty="0"/>
              <a:t> Chemistry</a:t>
            </a:r>
            <a:r>
              <a:rPr lang="en-US" sz="1100" dirty="0"/>
              <a:t> </a:t>
            </a:r>
            <a:r>
              <a:rPr lang="en-US" sz="1100" b="1" dirty="0"/>
              <a:t>2005</a:t>
            </a:r>
            <a:r>
              <a:rPr lang="en-US" sz="1100" dirty="0"/>
              <a:t>, </a:t>
            </a:r>
            <a:r>
              <a:rPr lang="en-US" sz="1100" i="1" dirty="0"/>
              <a:t>585</a:t>
            </a:r>
            <a:r>
              <a:rPr lang="en-US" sz="1100" dirty="0"/>
              <a:t>, 28-34.</a:t>
            </a:r>
            <a:endParaRPr lang="es-ES" sz="1100" dirty="0" smtClean="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a:t>
            </a:r>
            <a:r>
              <a:rPr lang="en-US" sz="1050" dirty="0" err="1" smtClean="0"/>
              <a:t>Goodenough</a:t>
            </a:r>
            <a:r>
              <a:rPr lang="en-US" sz="1050" dirty="0" smtClean="0"/>
              <a:t>, J. B.; </a:t>
            </a:r>
            <a:r>
              <a:rPr lang="en-US" sz="1050" dirty="0" err="1" smtClean="0"/>
              <a:t>Manoharan</a:t>
            </a:r>
            <a:r>
              <a:rPr lang="en-US" sz="1050" dirty="0" smtClean="0"/>
              <a:t>, R.; </a:t>
            </a:r>
            <a:r>
              <a:rPr lang="en-US" sz="1050" dirty="0" err="1" smtClean="0"/>
              <a:t>Paranthaman</a:t>
            </a:r>
            <a:r>
              <a:rPr lang="en-US" sz="1050" dirty="0" smtClean="0"/>
              <a:t>, M. </a:t>
            </a:r>
            <a:r>
              <a:rPr lang="en-US" sz="1050" dirty="0" smtClean="0">
                <a:hlinkClick r:id="rId2" action="ppaction://hlinkfile"/>
              </a:rPr>
              <a:t>"Surface </a:t>
            </a:r>
            <a:r>
              <a:rPr lang="en-US" sz="1050" dirty="0" err="1" smtClean="0">
                <a:hlinkClick r:id="rId2" action="ppaction://hlinkfile"/>
              </a:rPr>
              <a:t>protonation</a:t>
            </a:r>
            <a:r>
              <a:rPr lang="en-US" sz="1050" dirty="0" smtClean="0">
                <a:hlinkClick r:id="rId2" action="ppaction://hlinkfile"/>
              </a:rPr>
              <a:t> and electrochemical activity of oxides in aqueous solution</a:t>
            </a:r>
            <a:r>
              <a:rPr lang="en-US" sz="1050" dirty="0" smtClean="0"/>
              <a:t>". </a:t>
            </a:r>
            <a:r>
              <a:rPr lang="en-US" sz="1050" i="1" dirty="0" smtClean="0"/>
              <a:t>Journal of the American Chemical Society</a:t>
            </a:r>
            <a:r>
              <a:rPr lang="en-US" sz="1050" dirty="0" smtClean="0"/>
              <a:t> </a:t>
            </a:r>
            <a:r>
              <a:rPr lang="en-US" sz="1050" b="1" dirty="0" smtClean="0"/>
              <a:t>1990</a:t>
            </a:r>
            <a:r>
              <a:rPr lang="en-US" sz="1050" dirty="0" smtClean="0"/>
              <a:t>, </a:t>
            </a:r>
            <a:r>
              <a:rPr lang="en-US" sz="1050" i="1" dirty="0" smtClean="0"/>
              <a:t>112</a:t>
            </a:r>
            <a:r>
              <a:rPr lang="en-US" sz="1050" dirty="0" smtClean="0"/>
              <a:t>, 2076-2082.</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362199" y="5029200"/>
            <a:ext cx="3657601" cy="600164"/>
          </a:xfrm>
          <a:prstGeom prst="rect">
            <a:avLst/>
          </a:prstGeom>
        </p:spPr>
        <p:txBody>
          <a:bodyPr wrap="square">
            <a:spAutoFit/>
          </a:bodyPr>
          <a:lstStyle/>
          <a:p>
            <a:r>
              <a:rPr lang="en-US" sz="1100" b="1" dirty="0"/>
              <a:t>Figure </a:t>
            </a:r>
            <a:r>
              <a:rPr lang="en-US" sz="1100" b="1" dirty="0" smtClean="0"/>
              <a:t>8.6.</a:t>
            </a:r>
            <a:r>
              <a:rPr lang="en-US" sz="1100" dirty="0" smtClean="0"/>
              <a:t> Room temperature cyclic </a:t>
            </a:r>
            <a:r>
              <a:rPr lang="en-US" sz="1100" dirty="0" err="1" smtClean="0"/>
              <a:t>voltammogram</a:t>
            </a:r>
            <a:r>
              <a:rPr lang="en-US" sz="1100" dirty="0" smtClean="0"/>
              <a:t> for (a) RuO</a:t>
            </a:r>
            <a:r>
              <a:rPr lang="en-US" sz="1100" baseline="-25000" dirty="0" smtClean="0"/>
              <a:t>2</a:t>
            </a:r>
            <a:r>
              <a:rPr lang="en-US" sz="1100" dirty="0" smtClean="0"/>
              <a:t>-coated Ti substrate in 1 M H</a:t>
            </a:r>
            <a:r>
              <a:rPr lang="en-US" sz="1100" baseline="-25000" dirty="0" smtClean="0"/>
              <a:t>2</a:t>
            </a:r>
            <a:r>
              <a:rPr lang="en-US" sz="1100" dirty="0" smtClean="0"/>
              <a:t>SO</a:t>
            </a:r>
            <a:r>
              <a:rPr lang="en-US" sz="1100" baseline="-25000" dirty="0" smtClean="0"/>
              <a:t>4</a:t>
            </a:r>
            <a:r>
              <a:rPr lang="en-US" sz="1100" dirty="0" smtClean="0"/>
              <a:t> and (b) IrO</a:t>
            </a:r>
            <a:r>
              <a:rPr lang="en-US" sz="1100" baseline="-25000" dirty="0" smtClean="0"/>
              <a:t>2</a:t>
            </a:r>
            <a:r>
              <a:rPr lang="en-US" sz="1100" dirty="0" smtClean="0"/>
              <a:t> in 0.5 M H</a:t>
            </a:r>
            <a:r>
              <a:rPr lang="en-US" sz="1100" baseline="-25000" dirty="0" smtClean="0"/>
              <a:t>2</a:t>
            </a:r>
            <a:r>
              <a:rPr lang="en-US" sz="1100" dirty="0" smtClean="0"/>
              <a:t>SO</a:t>
            </a:r>
            <a:r>
              <a:rPr lang="en-US" sz="1100" baseline="-25000" dirty="0" smtClean="0"/>
              <a:t>4</a:t>
            </a:r>
            <a:r>
              <a:rPr lang="en-US" sz="1100" dirty="0" smtClean="0"/>
              <a:t>. </a:t>
            </a:r>
            <a:endParaRPr lang="es-ES" sz="1100" dirty="0" smtClean="0"/>
          </a:p>
        </p:txBody>
      </p:sp>
      <p:pic>
        <p:nvPicPr>
          <p:cNvPr id="68609" name="Picture 1" descr="C:\Users\Carmen\Dropbox (DISPOSITIVOS FOTO)\book energy (1)\part 1\3 figs files\figs 8 DOS amorph\f 8 6.tif"/>
          <p:cNvPicPr>
            <a:picLocks noChangeAspect="1" noChangeArrowheads="1"/>
          </p:cNvPicPr>
          <p:nvPr/>
        </p:nvPicPr>
        <p:blipFill>
          <a:blip r:embed="rId3" cstate="print"/>
          <a:srcRect/>
          <a:stretch>
            <a:fillRect/>
          </a:stretch>
        </p:blipFill>
        <p:spPr bwMode="auto">
          <a:xfrm>
            <a:off x="3200400" y="381000"/>
            <a:ext cx="2206625" cy="4243388"/>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400799" y="3414161"/>
            <a:ext cx="2743201" cy="261610"/>
          </a:xfrm>
          <a:prstGeom prst="rect">
            <a:avLst/>
          </a:prstGeom>
        </p:spPr>
        <p:txBody>
          <a:bodyPr wrap="square">
            <a:spAutoFit/>
          </a:bodyPr>
          <a:lstStyle/>
          <a:p>
            <a:r>
              <a:rPr lang="en-US" sz="1100" b="1" dirty="0"/>
              <a:t>Figure </a:t>
            </a:r>
            <a:r>
              <a:rPr lang="en-US" sz="1100" b="1" dirty="0" smtClean="0"/>
              <a:t>7.5.</a:t>
            </a:r>
            <a:endParaRPr lang="es-ES" sz="1100" dirty="0" smtClean="0"/>
          </a:p>
        </p:txBody>
      </p:sp>
      <p:pic>
        <p:nvPicPr>
          <p:cNvPr id="11" name="Picture 2" descr="C:\Users\Carmen\Dropbox (DISPOSITIVOS FOTO)\book energy (1)\part 1\3 figs files\figs 7 chemical capacitance\f 7 6.tif"/>
          <p:cNvPicPr>
            <a:picLocks noChangeAspect="1" noChangeArrowheads="1"/>
          </p:cNvPicPr>
          <p:nvPr/>
        </p:nvPicPr>
        <p:blipFill>
          <a:blip r:embed="rId3" cstate="print"/>
          <a:srcRect/>
          <a:stretch>
            <a:fillRect/>
          </a:stretch>
        </p:blipFill>
        <p:spPr bwMode="auto">
          <a:xfrm>
            <a:off x="6172200" y="152400"/>
            <a:ext cx="2862263" cy="3255957"/>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7016426"/>
              </p:ext>
            </p:extLst>
          </p:nvPr>
        </p:nvGraphicFramePr>
        <p:xfrm>
          <a:off x="457200" y="685800"/>
          <a:ext cx="657225" cy="200025"/>
        </p:xfrm>
        <a:graphic>
          <a:graphicData uri="http://schemas.openxmlformats.org/presentationml/2006/ole">
            <mc:AlternateContent xmlns:mc="http://schemas.openxmlformats.org/markup-compatibility/2006">
              <mc:Choice xmlns:v="urn:schemas-microsoft-com:vml" Requires="v">
                <p:oleObj spid="_x0000_s79929" name="Equation" r:id="rId4" imgW="660113" imgH="203112" progId="Equation.3">
                  <p:embed/>
                </p:oleObj>
              </mc:Choice>
              <mc:Fallback>
                <p:oleObj name="Equation" r:id="rId4" imgW="660113" imgH="203112"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85800"/>
                        <a:ext cx="6572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293780343"/>
              </p:ext>
            </p:extLst>
          </p:nvPr>
        </p:nvGraphicFramePr>
        <p:xfrm>
          <a:off x="457200" y="1066800"/>
          <a:ext cx="571500" cy="228600"/>
        </p:xfrm>
        <a:graphic>
          <a:graphicData uri="http://schemas.openxmlformats.org/presentationml/2006/ole">
            <mc:AlternateContent xmlns:mc="http://schemas.openxmlformats.org/markup-compatibility/2006">
              <mc:Choice xmlns:v="urn:schemas-microsoft-com:vml" Requires="v">
                <p:oleObj spid="_x0000_s79930" name="Equation" r:id="rId6" imgW="571252" imgH="228501" progId="Equation.3">
                  <p:embed/>
                </p:oleObj>
              </mc:Choice>
              <mc:Fallback>
                <p:oleObj name="Equation" r:id="rId6" imgW="571252" imgH="228501"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066800"/>
                        <a:ext cx="571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553955340"/>
              </p:ext>
            </p:extLst>
          </p:nvPr>
        </p:nvGraphicFramePr>
        <p:xfrm>
          <a:off x="381000" y="1447800"/>
          <a:ext cx="2295525" cy="457200"/>
        </p:xfrm>
        <a:graphic>
          <a:graphicData uri="http://schemas.openxmlformats.org/presentationml/2006/ole">
            <mc:AlternateContent xmlns:mc="http://schemas.openxmlformats.org/markup-compatibility/2006">
              <mc:Choice xmlns:v="urn:schemas-microsoft-com:vml" Requires="v">
                <p:oleObj spid="_x0000_s79931" name="Equation" r:id="rId8" imgW="2298700" imgH="457200" progId="Equation.3">
                  <p:embed/>
                </p:oleObj>
              </mc:Choice>
              <mc:Fallback>
                <p:oleObj name="Equation" r:id="rId8" imgW="2298700" imgH="4572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447800"/>
                        <a:ext cx="22955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87099452"/>
              </p:ext>
            </p:extLst>
          </p:nvPr>
        </p:nvGraphicFramePr>
        <p:xfrm>
          <a:off x="381000" y="2170443"/>
          <a:ext cx="1114425" cy="390525"/>
        </p:xfrm>
        <a:graphic>
          <a:graphicData uri="http://schemas.openxmlformats.org/presentationml/2006/ole">
            <mc:AlternateContent xmlns:mc="http://schemas.openxmlformats.org/markup-compatibility/2006">
              <mc:Choice xmlns:v="urn:schemas-microsoft-com:vml" Requires="v">
                <p:oleObj spid="_x0000_s79932" name="Equation" r:id="rId10" imgW="1117115" imgH="393529" progId="Equation.3">
                  <p:embed/>
                </p:oleObj>
              </mc:Choice>
              <mc:Fallback>
                <p:oleObj name="Equation" r:id="rId10" imgW="1117115" imgH="393529"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2170443"/>
                        <a:ext cx="11144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766016381"/>
              </p:ext>
            </p:extLst>
          </p:nvPr>
        </p:nvGraphicFramePr>
        <p:xfrm>
          <a:off x="381000" y="2895600"/>
          <a:ext cx="1057275" cy="390525"/>
        </p:xfrm>
        <a:graphic>
          <a:graphicData uri="http://schemas.openxmlformats.org/presentationml/2006/ole">
            <mc:AlternateContent xmlns:mc="http://schemas.openxmlformats.org/markup-compatibility/2006">
              <mc:Choice xmlns:v="urn:schemas-microsoft-com:vml" Requires="v">
                <p:oleObj spid="_x0000_s79933" name="Equation" r:id="rId12" imgW="1054100" imgH="393700" progId="Equation.3">
                  <p:embed/>
                </p:oleObj>
              </mc:Choice>
              <mc:Fallback>
                <p:oleObj name="Equation" r:id="rId12" imgW="1054100" imgH="3937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 y="2895600"/>
                        <a:ext cx="10572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398023625"/>
              </p:ext>
            </p:extLst>
          </p:nvPr>
        </p:nvGraphicFramePr>
        <p:xfrm>
          <a:off x="381000" y="3505200"/>
          <a:ext cx="1238250" cy="495300"/>
        </p:xfrm>
        <a:graphic>
          <a:graphicData uri="http://schemas.openxmlformats.org/presentationml/2006/ole">
            <mc:AlternateContent xmlns:mc="http://schemas.openxmlformats.org/markup-compatibility/2006">
              <mc:Choice xmlns:v="urn:schemas-microsoft-com:vml" Requires="v">
                <p:oleObj spid="_x0000_s79934" name="Equation" r:id="rId14" imgW="1244060" imgH="495085" progId="Equation.3">
                  <p:embed/>
                </p:oleObj>
              </mc:Choice>
              <mc:Fallback>
                <p:oleObj name="Equation" r:id="rId14" imgW="1244060" imgH="495085"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3505200"/>
                        <a:ext cx="12382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316437189"/>
              </p:ext>
            </p:extLst>
          </p:nvPr>
        </p:nvGraphicFramePr>
        <p:xfrm>
          <a:off x="381000" y="4333964"/>
          <a:ext cx="990600" cy="438150"/>
        </p:xfrm>
        <a:graphic>
          <a:graphicData uri="http://schemas.openxmlformats.org/presentationml/2006/ole">
            <mc:AlternateContent xmlns:mc="http://schemas.openxmlformats.org/markup-compatibility/2006">
              <mc:Choice xmlns:v="urn:schemas-microsoft-com:vml" Requires="v">
                <p:oleObj spid="_x0000_s79935" name="Equation" r:id="rId16" imgW="977476" imgH="444307" progId="Equation.3">
                  <p:embed/>
                </p:oleObj>
              </mc:Choice>
              <mc:Fallback>
                <p:oleObj name="Equation" r:id="rId16" imgW="977476" imgH="444307"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4333964"/>
                        <a:ext cx="9906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2" descr="C:\Users\Carmen\Dropbox (DISPOSITIVOS FOTO)\book energy (1)\part 1\3 figs files\figs 7 chemical capacitance\f 7 11 b.tif"/>
          <p:cNvPicPr>
            <a:picLocks noChangeAspect="1" noChangeArrowheads="1"/>
          </p:cNvPicPr>
          <p:nvPr/>
        </p:nvPicPr>
        <p:blipFill>
          <a:blip r:embed="rId18" cstate="print"/>
          <a:srcRect/>
          <a:stretch>
            <a:fillRect/>
          </a:stretch>
        </p:blipFill>
        <p:spPr bwMode="auto">
          <a:xfrm>
            <a:off x="5857164" y="3726571"/>
            <a:ext cx="3286836" cy="2286000"/>
          </a:xfrm>
          <a:prstGeom prst="rect">
            <a:avLst/>
          </a:prstGeom>
          <a:noFill/>
        </p:spPr>
      </p:pic>
      <p:sp>
        <p:nvSpPr>
          <p:cNvPr id="27" name="Rectangle 26"/>
          <p:cNvSpPr/>
          <p:nvPr/>
        </p:nvSpPr>
        <p:spPr>
          <a:xfrm>
            <a:off x="6400798" y="6119718"/>
            <a:ext cx="2743201" cy="261610"/>
          </a:xfrm>
          <a:prstGeom prst="rect">
            <a:avLst/>
          </a:prstGeom>
        </p:spPr>
        <p:txBody>
          <a:bodyPr wrap="square">
            <a:spAutoFit/>
          </a:bodyPr>
          <a:lstStyle/>
          <a:p>
            <a:r>
              <a:rPr lang="en-US" sz="1100" b="1" dirty="0"/>
              <a:t>Figure </a:t>
            </a:r>
            <a:r>
              <a:rPr lang="en-US" sz="1100" b="1" dirty="0" smtClean="0"/>
              <a:t>7.11.</a:t>
            </a:r>
            <a:endParaRPr lang="es-ES" sz="1100" dirty="0" smtClean="0"/>
          </a:p>
        </p:txBody>
      </p:sp>
    </p:spTree>
    <p:extLst>
      <p:ext uri="{BB962C8B-B14F-4D97-AF65-F5344CB8AC3E}">
        <p14:creationId xmlns:p14="http://schemas.microsoft.com/office/powerpoint/2010/main" val="4124026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88913"/>
            <a:ext cx="8126018" cy="430887"/>
          </a:xfrm>
          <a:prstGeom prst="rect">
            <a:avLst/>
          </a:prstGeom>
        </p:spPr>
        <p:txBody>
          <a:bodyPr wrap="square">
            <a:spAutoFit/>
          </a:bodyPr>
          <a:lstStyle/>
          <a:p>
            <a:r>
              <a:rPr lang="en-US" sz="1100" b="1" dirty="0"/>
              <a:t>Figure </a:t>
            </a:r>
            <a:r>
              <a:rPr lang="en-US" sz="1100" b="1" dirty="0" smtClean="0"/>
              <a:t>8.7.</a:t>
            </a:r>
            <a:r>
              <a:rPr lang="en-US" sz="1100" dirty="0" smtClean="0"/>
              <a:t> </a:t>
            </a:r>
            <a:r>
              <a:rPr lang="en-US" sz="1100" dirty="0" err="1" smtClean="0"/>
              <a:t>Voltammetry</a:t>
            </a:r>
            <a:r>
              <a:rPr lang="en-US" sz="1100" dirty="0" smtClean="0"/>
              <a:t> of a model system including anodic current, in parallel with capacitive charging. (a) CV at different scan rates as indicated. (b) Same as (a) shown at different scale. Parameters:                        ,                  ,                  ,                  ,                 ,                  .</a:t>
            </a:r>
            <a:endParaRPr lang="es-ES" sz="1100" dirty="0" smtClean="0"/>
          </a:p>
        </p:txBody>
      </p:sp>
      <p:graphicFrame>
        <p:nvGraphicFramePr>
          <p:cNvPr id="67585" name="Object 1"/>
          <p:cNvGraphicFramePr>
            <a:graphicFrameLocks noChangeAspect="1"/>
          </p:cNvGraphicFramePr>
          <p:nvPr/>
        </p:nvGraphicFramePr>
        <p:xfrm>
          <a:off x="4267200" y="5791200"/>
          <a:ext cx="723900" cy="176335"/>
        </p:xfrm>
        <a:graphic>
          <a:graphicData uri="http://schemas.openxmlformats.org/presentationml/2006/ole">
            <mc:AlternateContent xmlns:mc="http://schemas.openxmlformats.org/markup-compatibility/2006">
              <mc:Choice xmlns:v="urn:schemas-microsoft-com:vml" Requires="v">
                <p:oleObj spid="_x0000_s67649" name="Ecuación" r:id="rId3" imgW="990360" imgH="241200" progId="Equation.3">
                  <p:embed/>
                </p:oleObj>
              </mc:Choice>
              <mc:Fallback>
                <p:oleObj name="Ecuación" r:id="rId3" imgW="990360" imgH="2412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791200"/>
                        <a:ext cx="723900" cy="17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6" name="Object 2"/>
          <p:cNvGraphicFramePr>
            <a:graphicFrameLocks noChangeAspect="1"/>
          </p:cNvGraphicFramePr>
          <p:nvPr/>
        </p:nvGraphicFramePr>
        <p:xfrm>
          <a:off x="5029200" y="5791200"/>
          <a:ext cx="565150" cy="190500"/>
        </p:xfrm>
        <a:graphic>
          <a:graphicData uri="http://schemas.openxmlformats.org/presentationml/2006/ole">
            <mc:AlternateContent xmlns:mc="http://schemas.openxmlformats.org/markup-compatibility/2006">
              <mc:Choice xmlns:v="urn:schemas-microsoft-com:vml" Requires="v">
                <p:oleObj spid="_x0000_s67650" name="Ecuación" r:id="rId5" imgW="672840" imgH="228600" progId="Equation.3">
                  <p:embed/>
                </p:oleObj>
              </mc:Choice>
              <mc:Fallback>
                <p:oleObj name="Ecuación" r:id="rId5" imgW="672840" imgH="2286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5791200"/>
                        <a:ext cx="56515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7" name="Object 3"/>
          <p:cNvGraphicFramePr>
            <a:graphicFrameLocks noChangeAspect="1"/>
          </p:cNvGraphicFramePr>
          <p:nvPr/>
        </p:nvGraphicFramePr>
        <p:xfrm>
          <a:off x="5638800" y="5791200"/>
          <a:ext cx="584200" cy="187779"/>
        </p:xfrm>
        <a:graphic>
          <a:graphicData uri="http://schemas.openxmlformats.org/presentationml/2006/ole">
            <mc:AlternateContent xmlns:mc="http://schemas.openxmlformats.org/markup-compatibility/2006">
              <mc:Choice xmlns:v="urn:schemas-microsoft-com:vml" Requires="v">
                <p:oleObj spid="_x0000_s67651" name="Ecuación" r:id="rId7" imgW="711000" imgH="228600" progId="Equation.3">
                  <p:embed/>
                </p:oleObj>
              </mc:Choice>
              <mc:Fallback>
                <p:oleObj name="Ecuación" r:id="rId7" imgW="711000" imgH="2286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791200"/>
                        <a:ext cx="584200" cy="18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8" name="Object 4"/>
          <p:cNvGraphicFramePr>
            <a:graphicFrameLocks noChangeAspect="1"/>
          </p:cNvGraphicFramePr>
          <p:nvPr/>
        </p:nvGraphicFramePr>
        <p:xfrm>
          <a:off x="6248400" y="5791200"/>
          <a:ext cx="569829" cy="196850"/>
        </p:xfrm>
        <a:graphic>
          <a:graphicData uri="http://schemas.openxmlformats.org/presentationml/2006/ole">
            <mc:AlternateContent xmlns:mc="http://schemas.openxmlformats.org/markup-compatibility/2006">
              <mc:Choice xmlns:v="urn:schemas-microsoft-com:vml" Requires="v">
                <p:oleObj spid="_x0000_s67652" name="Ecuación" r:id="rId9" imgW="698400" imgH="241200" progId="Equation.3">
                  <p:embed/>
                </p:oleObj>
              </mc:Choice>
              <mc:Fallback>
                <p:oleObj name="Ecuación" r:id="rId9" imgW="698400" imgH="2412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5791200"/>
                        <a:ext cx="569829"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6858000" y="5791200"/>
          <a:ext cx="552450" cy="194982"/>
        </p:xfrm>
        <a:graphic>
          <a:graphicData uri="http://schemas.openxmlformats.org/presentationml/2006/ole">
            <mc:AlternateContent xmlns:mc="http://schemas.openxmlformats.org/markup-compatibility/2006">
              <mc:Choice xmlns:v="urn:schemas-microsoft-com:vml" Requires="v">
                <p:oleObj spid="_x0000_s67653" name="Ecuación" r:id="rId11" imgW="647640" imgH="228600" progId="Equation.3">
                  <p:embed/>
                </p:oleObj>
              </mc:Choice>
              <mc:Fallback>
                <p:oleObj name="Ecuación" r:id="rId11" imgW="647640" imgH="22860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5791200"/>
                        <a:ext cx="552450" cy="1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90" name="Object 6"/>
          <p:cNvGraphicFramePr>
            <a:graphicFrameLocks noChangeAspect="1"/>
          </p:cNvGraphicFramePr>
          <p:nvPr/>
        </p:nvGraphicFramePr>
        <p:xfrm>
          <a:off x="7467600" y="5791200"/>
          <a:ext cx="533400" cy="172995"/>
        </p:xfrm>
        <a:graphic>
          <a:graphicData uri="http://schemas.openxmlformats.org/presentationml/2006/ole">
            <mc:AlternateContent xmlns:mc="http://schemas.openxmlformats.org/markup-compatibility/2006">
              <mc:Choice xmlns:v="urn:schemas-microsoft-com:vml" Requires="v">
                <p:oleObj spid="_x0000_s67654" name="Ecuación" r:id="rId13" imgW="634680" imgH="215640" progId="Equation.3">
                  <p:embed/>
                </p:oleObj>
              </mc:Choice>
              <mc:Fallback>
                <p:oleObj name="Ecuación" r:id="rId13" imgW="634680" imgH="215640" progId="Equation.3">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7600" y="5791200"/>
                        <a:ext cx="533400" cy="17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7591" name="Picture 7" descr="C:\Users\Carmen\Dropbox (DISPOSITIVOS FOTO)\book energy (1)\part 1\3 figs files\figs 8 DOS amorph\f 8 7.tif"/>
          <p:cNvPicPr>
            <a:picLocks noChangeAspect="1" noChangeArrowheads="1"/>
          </p:cNvPicPr>
          <p:nvPr/>
        </p:nvPicPr>
        <p:blipFill>
          <a:blip r:embed="rId15" cstate="print"/>
          <a:srcRect/>
          <a:stretch>
            <a:fillRect/>
          </a:stretch>
        </p:blipFill>
        <p:spPr bwMode="auto">
          <a:xfrm>
            <a:off x="5631631" y="228599"/>
            <a:ext cx="3044825" cy="4930951"/>
          </a:xfrm>
          <a:prstGeom prst="rect">
            <a:avLst/>
          </a:prstGeom>
          <a:noFill/>
        </p:spPr>
      </p:pic>
      <p:sp>
        <p:nvSpPr>
          <p:cNvPr id="4" name="Rectangle 3"/>
          <p:cNvSpPr/>
          <p:nvPr/>
        </p:nvSpPr>
        <p:spPr>
          <a:xfrm>
            <a:off x="152400" y="43933"/>
            <a:ext cx="3273397" cy="369332"/>
          </a:xfrm>
          <a:prstGeom prst="rect">
            <a:avLst/>
          </a:prstGeom>
        </p:spPr>
        <p:txBody>
          <a:bodyPr wrap="none">
            <a:spAutoFit/>
          </a:bodyPr>
          <a:lstStyle/>
          <a:p>
            <a:pPr lvl="0"/>
            <a:r>
              <a:rPr lang="en-US" b="1" dirty="0" smtClean="0"/>
              <a:t>2. Kinetic </a:t>
            </a:r>
            <a:r>
              <a:rPr lang="en-US" b="1" dirty="0"/>
              <a:t>effects in CV response </a:t>
            </a:r>
          </a:p>
        </p:txBody>
      </p:sp>
      <p:sp>
        <p:nvSpPr>
          <p:cNvPr id="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421358806"/>
              </p:ext>
            </p:extLst>
          </p:nvPr>
        </p:nvGraphicFramePr>
        <p:xfrm>
          <a:off x="228600" y="762000"/>
          <a:ext cx="2152650" cy="504825"/>
        </p:xfrm>
        <a:graphic>
          <a:graphicData uri="http://schemas.openxmlformats.org/presentationml/2006/ole">
            <mc:AlternateContent xmlns:mc="http://schemas.openxmlformats.org/markup-compatibility/2006">
              <mc:Choice xmlns:v="urn:schemas-microsoft-com:vml" Requires="v">
                <p:oleObj spid="_x0000_s67655" name="Equation" r:id="rId16" imgW="2133600" imgH="508000" progId="Equation.3">
                  <p:embed/>
                </p:oleObj>
              </mc:Choice>
              <mc:Fallback>
                <p:oleObj name="Equation" r:id="rId16" imgW="2133600" imgH="508000"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762000"/>
                        <a:ext cx="215265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05763519"/>
              </p:ext>
            </p:extLst>
          </p:nvPr>
        </p:nvGraphicFramePr>
        <p:xfrm>
          <a:off x="228600" y="1524000"/>
          <a:ext cx="1143000" cy="238125"/>
        </p:xfrm>
        <a:graphic>
          <a:graphicData uri="http://schemas.openxmlformats.org/presentationml/2006/ole">
            <mc:AlternateContent xmlns:mc="http://schemas.openxmlformats.org/markup-compatibility/2006">
              <mc:Choice xmlns:v="urn:schemas-microsoft-com:vml" Requires="v">
                <p:oleObj spid="_x0000_s67656" name="Equation" r:id="rId18" imgW="1129810" imgH="241195" progId="Equation.3">
                  <p:embed/>
                </p:oleObj>
              </mc:Choice>
              <mc:Fallback>
                <p:oleObj name="Equation" r:id="rId18" imgW="1129810" imgH="241195" progId="Equation.3">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0" y="1524000"/>
                        <a:ext cx="11430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810000" y="5029200"/>
            <a:ext cx="5105400" cy="1107996"/>
          </a:xfrm>
          <a:prstGeom prst="rect">
            <a:avLst/>
          </a:prstGeom>
        </p:spPr>
        <p:txBody>
          <a:bodyPr wrap="square">
            <a:spAutoFit/>
          </a:bodyPr>
          <a:lstStyle/>
          <a:p>
            <a:r>
              <a:rPr lang="en-US" sz="1100" b="1" dirty="0"/>
              <a:t>Figure </a:t>
            </a:r>
            <a:r>
              <a:rPr lang="en-US" sz="1100" b="1" dirty="0" smtClean="0"/>
              <a:t>8.8. </a:t>
            </a:r>
            <a:r>
              <a:rPr lang="en-US" sz="1100" dirty="0" smtClean="0"/>
              <a:t>(a) C/25 charge and discharge curve of a commercial LiFePO</a:t>
            </a:r>
            <a:r>
              <a:rPr lang="en-US" sz="1100" baseline="-25000" dirty="0" smtClean="0"/>
              <a:t>4</a:t>
            </a:r>
            <a:r>
              <a:rPr lang="en-US" sz="1100" dirty="0" smtClean="0"/>
              <a:t>-based lithium ion cell from the test cell and the reconstructed stationary voltage versus state of charge curve. (b) Differential capacity peaks calculated from the discharge curves of various rates and (c) the same peaks with a polarization correction. </a:t>
            </a:r>
            <a:r>
              <a:rPr lang="en-US" sz="1100" dirty="0"/>
              <a:t>Reproduced with permission from </a:t>
            </a:r>
            <a:r>
              <a:rPr lang="en-US" sz="1100" dirty="0" err="1"/>
              <a:t>Dubarry</a:t>
            </a:r>
            <a:r>
              <a:rPr lang="en-US" sz="1100" dirty="0"/>
              <a:t>, M.; </a:t>
            </a:r>
            <a:r>
              <a:rPr lang="en-US" sz="1100" dirty="0" err="1"/>
              <a:t>Liaw</a:t>
            </a:r>
            <a:r>
              <a:rPr lang="en-US" sz="1100" dirty="0"/>
              <a:t>, B. Y. </a:t>
            </a:r>
            <a:r>
              <a:rPr lang="en-US" sz="1100" dirty="0">
                <a:hlinkClick r:id="rId3"/>
              </a:rPr>
              <a:t>"Identifying capacity fading mechanism in a commercial LiFePO4 cell</a:t>
            </a:r>
            <a:r>
              <a:rPr lang="en-US" sz="1100" dirty="0"/>
              <a:t>". </a:t>
            </a:r>
            <a:r>
              <a:rPr lang="en-US" sz="1100" i="1" dirty="0"/>
              <a:t>Journal of Power Sources</a:t>
            </a:r>
            <a:r>
              <a:rPr lang="en-US" sz="1100" dirty="0"/>
              <a:t> </a:t>
            </a:r>
            <a:r>
              <a:rPr lang="en-US" sz="1100" b="1" dirty="0"/>
              <a:t>2009</a:t>
            </a:r>
            <a:r>
              <a:rPr lang="en-US" sz="1100" dirty="0"/>
              <a:t>, </a:t>
            </a:r>
            <a:r>
              <a:rPr lang="en-US" sz="1100" i="1" dirty="0"/>
              <a:t>194</a:t>
            </a:r>
            <a:r>
              <a:rPr lang="en-US" sz="1100" dirty="0"/>
              <a:t>, 541-549.</a:t>
            </a:r>
            <a:endParaRPr lang="es-ES" sz="1100" dirty="0" smtClean="0"/>
          </a:p>
        </p:txBody>
      </p:sp>
      <p:pic>
        <p:nvPicPr>
          <p:cNvPr id="66561" name="Picture 1" descr="C:\Users\Carmen\Dropbox (DISPOSITIVOS FOTO)\book energy (1)\part 1\3 figs files\figs 8 DOS amorph\f 8 8.tif"/>
          <p:cNvPicPr>
            <a:picLocks noChangeAspect="1" noChangeArrowheads="1"/>
          </p:cNvPicPr>
          <p:nvPr/>
        </p:nvPicPr>
        <p:blipFill>
          <a:blip r:embed="rId4" cstate="print"/>
          <a:srcRect/>
          <a:stretch>
            <a:fillRect/>
          </a:stretch>
        </p:blipFill>
        <p:spPr bwMode="auto">
          <a:xfrm>
            <a:off x="6400800" y="200460"/>
            <a:ext cx="2133600" cy="4828740"/>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030902456"/>
              </p:ext>
            </p:extLst>
          </p:nvPr>
        </p:nvGraphicFramePr>
        <p:xfrm>
          <a:off x="539552" y="381000"/>
          <a:ext cx="800100" cy="228600"/>
        </p:xfrm>
        <a:graphic>
          <a:graphicData uri="http://schemas.openxmlformats.org/presentationml/2006/ole">
            <mc:AlternateContent xmlns:mc="http://schemas.openxmlformats.org/markup-compatibility/2006">
              <mc:Choice xmlns:v="urn:schemas-microsoft-com:vml" Requires="v">
                <p:oleObj spid="_x0000_s80912" name="Equation" r:id="rId5" imgW="799753" imgH="215806" progId="Equation.3">
                  <p:embed/>
                </p:oleObj>
              </mc:Choice>
              <mc:Fallback>
                <p:oleObj name="Equation" r:id="rId5" imgW="799753" imgH="215806"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81000"/>
                        <a:ext cx="8001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457200"/>
            <a:ext cx="2923032" cy="2638469"/>
          </a:xfrm>
          <a:prstGeom prst="rect">
            <a:avLst/>
          </a:prstGeom>
        </p:spPr>
      </p:pic>
      <p:sp>
        <p:nvSpPr>
          <p:cNvPr id="7" name="Rectangle 6"/>
          <p:cNvSpPr/>
          <p:nvPr/>
        </p:nvSpPr>
        <p:spPr>
          <a:xfrm>
            <a:off x="3802077" y="3244334"/>
            <a:ext cx="926729" cy="276999"/>
          </a:xfrm>
          <a:prstGeom prst="rect">
            <a:avLst/>
          </a:prstGeom>
        </p:spPr>
        <p:txBody>
          <a:bodyPr wrap="none">
            <a:spAutoFit/>
          </a:bodyPr>
          <a:lstStyle/>
          <a:p>
            <a:r>
              <a:rPr lang="en-US" sz="1200" b="1" dirty="0"/>
              <a:t>Figure </a:t>
            </a:r>
            <a:r>
              <a:rPr lang="en-US" sz="1200" b="1" dirty="0" smtClean="0"/>
              <a:t>8.1. </a:t>
            </a:r>
            <a:r>
              <a:rPr lang="en-US" sz="1200" dirty="0" smtClean="0"/>
              <a:t> </a:t>
            </a:r>
            <a:endParaRPr lang="en-US" sz="1200" dirty="0"/>
          </a:p>
        </p:txBody>
      </p:sp>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105450378"/>
              </p:ext>
            </p:extLst>
          </p:nvPr>
        </p:nvGraphicFramePr>
        <p:xfrm>
          <a:off x="540624" y="914400"/>
          <a:ext cx="838200" cy="238125"/>
        </p:xfrm>
        <a:graphic>
          <a:graphicData uri="http://schemas.openxmlformats.org/presentationml/2006/ole">
            <mc:AlternateContent xmlns:mc="http://schemas.openxmlformats.org/markup-compatibility/2006">
              <mc:Choice xmlns:v="urn:schemas-microsoft-com:vml" Requires="v">
                <p:oleObj spid="_x0000_s80913" name="Equation" r:id="rId8" imgW="838200" imgH="228600" progId="Equation.3">
                  <p:embed/>
                </p:oleObj>
              </mc:Choice>
              <mc:Fallback>
                <p:oleObj name="Equation" r:id="rId8" imgW="838200" imgH="2286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624" y="914400"/>
                        <a:ext cx="8382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2348</Words>
  <Application>Microsoft Office PowerPoint</Application>
  <PresentationFormat>On-screen Show (4:3)</PresentationFormat>
  <Paragraphs>131</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Office Theme</vt:lpstr>
      <vt:lpstr>Ecuación</vt:lpstr>
      <vt:lpstr>Microsoft Equation 3.0</vt:lpstr>
      <vt:lpstr>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Reproduced with permission from Goodenough, J. B.; Manoharan, R.; Paranthaman, M. "Surface protonation and electrochemical activity of oxides in aqueous solution". Journal of the American Chemical Society 1990, 112, 2076-2082.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  Juan Bisquert  Nanostructured Energy Devices: Equilibrium Concepts and Kinetics  CRC Press</vt:lpstr>
      <vt:lpstr>Reproduced with permission from Tiedje, T. "Band tail recombination limit to the output voltage of amorphous silicon solar cells". Applied Physics Letters 1982, 40, 627-629, and Yablonovitch, E.; Tiedje, T.; Witzke, H. "Meaning of the photovoltaic band gap for amorphous semiconductors". Applied Physics Letters 1982, 41, 953-955.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Fabregat-Santiago, F.; Garcia-Belmonte, G.; Mora-Seró, I.; Bisquert, J. "Characterization of nanostructured hybrid and organic solar cells by impedance spectroscopy". Physical Chemistry Chemical Physics 2011, 13, 9083–9118.  Juan Bisquert  Nanostructured Energy Devices: Equilibrium Concepts and Kinetics  CRC Press</vt:lpstr>
      <vt:lpstr>(a-b) . Reproduced with permission from Kavan, L.; Kratochvilova, K.; Grätzel, M. "Study of nanocrystalline TiO2 (anatase) electrode in the accumulation regime". Journal of Electroanalytical Chemistry 1995, 394, 93-102.  (c) Reproduced with permission from Berger, T.; Lana-Villarreal, T.; Monllor-Satoca, D.; Gomez, R. "An electrochemical study on the nature of trap states in nanocrystalline rutile thin films". The Journal of Physical Chemistry C 2007, 111, 9936-9942.   Juan Bisquert  Nanostructured Energy Devices: Equilibrium Concepts and Kinetics  CRC Press</vt:lpstr>
      <vt:lpstr>Reprinted with permission from Mora-Seró, I.; Garcia-Belmonte, G.; Boix, P. P.; Vázquez, M. A.; Bisquert, J. "Impedance characterisation of highly efficient silicon solar cell under different light illumination intensities ". Energy and Environmental Science 2009, 2, 678–686.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Ishii, H.; Sugiyama, K.; Ito, E.; Seki, K. "Energy level alignment and interfacial electronic structures at organic/metal and organic/organic interfaces". Advanced Materials 1999, 11, 605.  Juan Bisquert  Nanostructured Energy Devices: Equilibrium Concepts and Kinetics  CRC Press</vt:lpstr>
      <vt:lpstr>© Juan Bisquert   Juan Bisquert  Nanostructured Energy Devices: Equilibrium Concepts and Kinetics  CRC Press</vt:lpstr>
      <vt:lpstr>Reproduced with permission from Walzer, K.; Maennig, B.; Pfeiffer, M.; Leo, K. "Highly efficient organic devices based on electrically doped transport layers". Chemical Reviews 2007, 107, 1233-1271.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García-Cañadas, J.; Fabregat-Santiago, F.; Bolink, H.; Palomares, E.; Garcia-Belmonte, G.; Bisquert, J. "Determination of electron and hole energy levels in mesoporous nanocrystalline TiO2 solid-state dye solar cell." Synthetic Metalls 2006, 156, 944.  Juan Bisquert  Nanostructured Energy Devices: Equilibrium Concepts and Kinetics  CRC Press</vt:lpstr>
      <vt:lpstr> Reproduced with permission from Hulea, I. N.; Brom, H. B.; Houtepen, A. J.; Vanmaekelbergh, D.; Kelly, J. J.; Meulenkamp, E. A. "Wide energy-window view on the density of states and hole mobility in poly(p-phenylene vinylene)". Physical Review Letters 2004, 93, 166601.  Juan Bisquert  Nanostructured Energy Devices: Equilibrium Concepts and Kinetics  CRC Press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Bisquert  Nanostructured Energy Devices: Principles and Applications Taylor &amp; Francis Books, Inc.</dc:title>
  <dc:creator>Journal</dc:creator>
  <cp:lastModifiedBy>Juan</cp:lastModifiedBy>
  <cp:revision>215</cp:revision>
  <dcterms:created xsi:type="dcterms:W3CDTF">2012-04-28T07:58:05Z</dcterms:created>
  <dcterms:modified xsi:type="dcterms:W3CDTF">2014-12-20T17:49:28Z</dcterms:modified>
</cp:coreProperties>
</file>