
<file path=[Content_Types].xml><?xml version="1.0" encoding="utf-8"?>
<Types xmlns="http://schemas.openxmlformats.org/package/2006/content-types">
  <Default Extension="bin" ContentType="application/vnd.openxmlformats-officedocument.oleObject"/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ti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97" r:id="rId2"/>
    <p:sldId id="277" r:id="rId3"/>
    <p:sldId id="294" r:id="rId4"/>
    <p:sldId id="278" r:id="rId5"/>
    <p:sldId id="279" r:id="rId6"/>
    <p:sldId id="280" r:id="rId7"/>
    <p:sldId id="295" r:id="rId8"/>
    <p:sldId id="282" r:id="rId9"/>
    <p:sldId id="283" r:id="rId10"/>
    <p:sldId id="284" r:id="rId11"/>
    <p:sldId id="285" r:id="rId12"/>
    <p:sldId id="286" r:id="rId13"/>
    <p:sldId id="287" r:id="rId14"/>
    <p:sldId id="288" r:id="rId15"/>
    <p:sldId id="296" r:id="rId16"/>
    <p:sldId id="289" r:id="rId17"/>
    <p:sldId id="290" r:id="rId18"/>
    <p:sldId id="291" r:id="rId19"/>
    <p:sldId id="292" r:id="rId20"/>
    <p:sldId id="293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1517" autoAdjust="0"/>
    <p:restoredTop sz="94660"/>
  </p:normalViewPr>
  <p:slideViewPr>
    <p:cSldViewPr>
      <p:cViewPr varScale="1">
        <p:scale>
          <a:sx n="94" d="100"/>
          <a:sy n="94" d="100"/>
        </p:scale>
        <p:origin x="-276" y="-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55" d="100"/>
          <a:sy n="55" d="100"/>
        </p:scale>
        <p:origin x="-2634" y="-10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3.wmf"/><Relationship Id="rId2" Type="http://schemas.openxmlformats.org/officeDocument/2006/relationships/image" Target="../media/image2.wmf"/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drawings/_rels/vmlDrawing11.vml.rels><?xml version="1.0" encoding="UTF-8" standalone="yes"?>
<Relationships xmlns="http://schemas.openxmlformats.org/package/2006/relationships"><Relationship Id="rId2" Type="http://schemas.openxmlformats.org/officeDocument/2006/relationships/image" Target="../media/image62.wmf"/><Relationship Id="rId1" Type="http://schemas.openxmlformats.org/officeDocument/2006/relationships/image" Target="../media/image61.wmf"/></Relationships>
</file>

<file path=ppt/drawings/_rels/vmlDrawing2.vml.rels><?xml version="1.0" encoding="UTF-8" standalone="yes"?>
<Relationships xmlns="http://schemas.openxmlformats.org/package/2006/relationships"><Relationship Id="rId3" Type="http://schemas.openxmlformats.org/officeDocument/2006/relationships/image" Target="../media/image6.wmf"/><Relationship Id="rId7" Type="http://schemas.openxmlformats.org/officeDocument/2006/relationships/image" Target="../media/image10.wmf"/><Relationship Id="rId2" Type="http://schemas.openxmlformats.org/officeDocument/2006/relationships/image" Target="../media/image5.wmf"/><Relationship Id="rId1" Type="http://schemas.openxmlformats.org/officeDocument/2006/relationships/image" Target="../media/image3.wmf"/><Relationship Id="rId6" Type="http://schemas.openxmlformats.org/officeDocument/2006/relationships/image" Target="../media/image9.wmf"/><Relationship Id="rId5" Type="http://schemas.openxmlformats.org/officeDocument/2006/relationships/image" Target="../media/image8.wmf"/><Relationship Id="rId4" Type="http://schemas.openxmlformats.org/officeDocument/2006/relationships/image" Target="../media/image7.wmf"/></Relationships>
</file>

<file path=ppt/drawings/_rels/vmlDrawing3.vml.rels><?xml version="1.0" encoding="UTF-8" standalone="yes"?>
<Relationships xmlns="http://schemas.openxmlformats.org/package/2006/relationships"><Relationship Id="rId8" Type="http://schemas.openxmlformats.org/officeDocument/2006/relationships/image" Target="../media/image24.wmf"/><Relationship Id="rId3" Type="http://schemas.openxmlformats.org/officeDocument/2006/relationships/image" Target="../media/image19.wmf"/><Relationship Id="rId7" Type="http://schemas.openxmlformats.org/officeDocument/2006/relationships/image" Target="../media/image23.wmf"/><Relationship Id="rId2" Type="http://schemas.openxmlformats.org/officeDocument/2006/relationships/image" Target="../media/image18.wmf"/><Relationship Id="rId1" Type="http://schemas.openxmlformats.org/officeDocument/2006/relationships/image" Target="../media/image17.wmf"/><Relationship Id="rId6" Type="http://schemas.openxmlformats.org/officeDocument/2006/relationships/image" Target="../media/image22.wmf"/><Relationship Id="rId5" Type="http://schemas.openxmlformats.org/officeDocument/2006/relationships/image" Target="../media/image21.wmf"/><Relationship Id="rId4" Type="http://schemas.openxmlformats.org/officeDocument/2006/relationships/image" Target="../media/image20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7.wmf"/></Relationships>
</file>

<file path=ppt/drawings/_rels/vmlDrawing5.vml.rels><?xml version="1.0" encoding="UTF-8" standalone="yes"?>
<Relationships xmlns="http://schemas.openxmlformats.org/package/2006/relationships"><Relationship Id="rId8" Type="http://schemas.openxmlformats.org/officeDocument/2006/relationships/image" Target="../media/image36.wmf"/><Relationship Id="rId3" Type="http://schemas.openxmlformats.org/officeDocument/2006/relationships/image" Target="../media/image31.wmf"/><Relationship Id="rId7" Type="http://schemas.openxmlformats.org/officeDocument/2006/relationships/image" Target="../media/image35.wmf"/><Relationship Id="rId2" Type="http://schemas.openxmlformats.org/officeDocument/2006/relationships/image" Target="../media/image30.wmf"/><Relationship Id="rId1" Type="http://schemas.openxmlformats.org/officeDocument/2006/relationships/image" Target="../media/image29.wmf"/><Relationship Id="rId6" Type="http://schemas.openxmlformats.org/officeDocument/2006/relationships/image" Target="../media/image34.wmf"/><Relationship Id="rId5" Type="http://schemas.openxmlformats.org/officeDocument/2006/relationships/image" Target="../media/image33.wmf"/><Relationship Id="rId4" Type="http://schemas.openxmlformats.org/officeDocument/2006/relationships/image" Target="../media/image32.wmf"/></Relationships>
</file>

<file path=ppt/drawings/_rels/vmlDrawing6.vml.rels><?xml version="1.0" encoding="UTF-8" standalone="yes"?>
<Relationships xmlns="http://schemas.openxmlformats.org/package/2006/relationships"><Relationship Id="rId3" Type="http://schemas.openxmlformats.org/officeDocument/2006/relationships/image" Target="../media/image41.wmf"/><Relationship Id="rId2" Type="http://schemas.openxmlformats.org/officeDocument/2006/relationships/image" Target="../media/image40.wmf"/><Relationship Id="rId1" Type="http://schemas.openxmlformats.org/officeDocument/2006/relationships/image" Target="../media/image39.wmf"/><Relationship Id="rId5" Type="http://schemas.openxmlformats.org/officeDocument/2006/relationships/image" Target="../media/image43.wmf"/><Relationship Id="rId4" Type="http://schemas.openxmlformats.org/officeDocument/2006/relationships/image" Target="../media/image42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46.wmf"/></Relationships>
</file>

<file path=ppt/drawings/_rels/vmlDrawing8.vml.rels><?xml version="1.0" encoding="UTF-8" standalone="yes"?>
<Relationships xmlns="http://schemas.openxmlformats.org/package/2006/relationships"><Relationship Id="rId3" Type="http://schemas.openxmlformats.org/officeDocument/2006/relationships/image" Target="../media/image51.wmf"/><Relationship Id="rId2" Type="http://schemas.openxmlformats.org/officeDocument/2006/relationships/image" Target="../media/image50.wmf"/><Relationship Id="rId1" Type="http://schemas.openxmlformats.org/officeDocument/2006/relationships/image" Target="../media/image49.wmf"/><Relationship Id="rId4" Type="http://schemas.openxmlformats.org/officeDocument/2006/relationships/image" Target="../media/image52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w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encabezado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2 Marcador de fecha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EA7E33-58AB-42A5-81FF-9F9422235054}" type="datetimeFigureOut">
              <a:rPr lang="es-ES" smtClean="0"/>
              <a:pPr/>
              <a:t>20/12/2014</a:t>
            </a:fld>
            <a:endParaRPr lang="es-ES"/>
          </a:p>
        </p:txBody>
      </p:sp>
      <p:sp>
        <p:nvSpPr>
          <p:cNvPr id="4" name="3 Marcador de pie de página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5" name="4 Marcador de número de diapositiva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CA3858-4DFC-4580-B656-EEB015611163}" type="slidenum">
              <a:rPr lang="es-ES" smtClean="0"/>
              <a:pPr/>
              <a:t>‹#›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2797314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826886C-EFF1-4CA2-8312-E7094A603E57}" type="datetimeFigureOut">
              <a:rPr lang="en-US" smtClean="0"/>
              <a:pPr/>
              <a:t>12/20/2014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888536-DBA0-40BB-8995-12671ADD070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31156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568AC4-BE36-4D20-AF4C-3D10AD117F3E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7669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98E21-8891-4F3C-B8F0-913B51A702A7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8556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1D82884-36B9-41E3-BC02-823BBC94C1B5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9837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68A0DE-478B-4350-8A14-D1B542FBC67D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85443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E96817-6CFF-46DF-A69A-0909EC81A8E3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49441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D8C211A-4FED-45ED-A321-36E13BC617CA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28108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C7E6AF-8C73-4920-AB13-DCCCF99E838E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0454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635E69B-BA85-495A-B13C-F2A9D497A830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284349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2A2951-BA16-4363-85A6-09F330C1A950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43816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B93C3-409A-40CF-A7D9-D5187BD894E7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904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68BDE-A08A-4A60-BC47-BA32167F0DF9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542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3725AE-F1AC-4980-B1CD-7DBD5380D563}" type="datetime1">
              <a:rPr lang="en-US" smtClean="0"/>
              <a:pPr/>
              <a:t>12/20/2014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1514D3E-DFA2-41DA-9E70-573401C2683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65407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wmf"/><Relationship Id="rId13" Type="http://schemas.openxmlformats.org/officeDocument/2006/relationships/image" Target="../media/image44.tiff"/><Relationship Id="rId3" Type="http://schemas.openxmlformats.org/officeDocument/2006/relationships/oleObject" Target="../embeddings/oleObject28.bin"/><Relationship Id="rId7" Type="http://schemas.openxmlformats.org/officeDocument/2006/relationships/oleObject" Target="../embeddings/oleObject30.bin"/><Relationship Id="rId12" Type="http://schemas.openxmlformats.org/officeDocument/2006/relationships/image" Target="../media/image43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40.wmf"/><Relationship Id="rId11" Type="http://schemas.openxmlformats.org/officeDocument/2006/relationships/oleObject" Target="../embeddings/oleObject32.bin"/><Relationship Id="rId5" Type="http://schemas.openxmlformats.org/officeDocument/2006/relationships/oleObject" Target="../embeddings/oleObject29.bin"/><Relationship Id="rId10" Type="http://schemas.openxmlformats.org/officeDocument/2006/relationships/image" Target="../media/image42.wmf"/><Relationship Id="rId4" Type="http://schemas.openxmlformats.org/officeDocument/2006/relationships/image" Target="../media/image39.wmf"/><Relationship Id="rId9" Type="http://schemas.openxmlformats.org/officeDocument/2006/relationships/oleObject" Target="../embeddings/oleObject31.bin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ncbi.nlm.nih.gov/pubmed/15761898" TargetMode="External"/><Relationship Id="rId7" Type="http://schemas.openxmlformats.org/officeDocument/2006/relationships/image" Target="../media/image46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7.vml"/><Relationship Id="rId6" Type="http://schemas.openxmlformats.org/officeDocument/2006/relationships/oleObject" Target="../embeddings/oleObject33.bin"/><Relationship Id="rId5" Type="http://schemas.openxmlformats.org/officeDocument/2006/relationships/image" Target="../media/image48.tiff"/><Relationship Id="rId4" Type="http://schemas.openxmlformats.org/officeDocument/2006/relationships/image" Target="../media/image47.tiff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6.bin"/><Relationship Id="rId3" Type="http://schemas.openxmlformats.org/officeDocument/2006/relationships/image" Target="../media/image53.tiff"/><Relationship Id="rId7" Type="http://schemas.openxmlformats.org/officeDocument/2006/relationships/image" Target="../media/image50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8.vml"/><Relationship Id="rId6" Type="http://schemas.openxmlformats.org/officeDocument/2006/relationships/oleObject" Target="../embeddings/oleObject35.bin"/><Relationship Id="rId11" Type="http://schemas.openxmlformats.org/officeDocument/2006/relationships/image" Target="../media/image52.wmf"/><Relationship Id="rId5" Type="http://schemas.openxmlformats.org/officeDocument/2006/relationships/image" Target="../media/image49.wmf"/><Relationship Id="rId10" Type="http://schemas.openxmlformats.org/officeDocument/2006/relationships/oleObject" Target="../embeddings/oleObject37.bin"/><Relationship Id="rId4" Type="http://schemas.openxmlformats.org/officeDocument/2006/relationships/oleObject" Target="../embeddings/oleObject34.bin"/><Relationship Id="rId9" Type="http://schemas.openxmlformats.org/officeDocument/2006/relationships/image" Target="../media/image51.wm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://journals.aps.org/prb/abstract/10.1103/PhysRevB.54.3878" TargetMode="External"/><Relationship Id="rId7" Type="http://schemas.openxmlformats.org/officeDocument/2006/relationships/image" Target="../media/image56.tif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9.vml"/><Relationship Id="rId6" Type="http://schemas.openxmlformats.org/officeDocument/2006/relationships/image" Target="../media/image55.tiff"/><Relationship Id="rId5" Type="http://schemas.openxmlformats.org/officeDocument/2006/relationships/image" Target="../media/image54.wmf"/><Relationship Id="rId4" Type="http://schemas.openxmlformats.org/officeDocument/2006/relationships/oleObject" Target="../embeddings/oleObject38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9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0.vml"/><Relationship Id="rId6" Type="http://schemas.openxmlformats.org/officeDocument/2006/relationships/image" Target="../media/image55.tiff"/><Relationship Id="rId5" Type="http://schemas.openxmlformats.org/officeDocument/2006/relationships/image" Target="../media/image57.tiff"/><Relationship Id="rId4" Type="http://schemas.openxmlformats.org/officeDocument/2006/relationships/image" Target="../media/image54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tiff"/><Relationship Id="rId2" Type="http://schemas.openxmlformats.org/officeDocument/2006/relationships/image" Target="../media/image58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0.tiff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wmf"/><Relationship Id="rId3" Type="http://schemas.openxmlformats.org/officeDocument/2006/relationships/hyperlink" Target="http://scitation.aip.org/content/aip/journal/apl/98/13/10.1063/1.3574011" TargetMode="External"/><Relationship Id="rId7" Type="http://schemas.openxmlformats.org/officeDocument/2006/relationships/oleObject" Target="../embeddings/oleObject4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1.vml"/><Relationship Id="rId6" Type="http://schemas.openxmlformats.org/officeDocument/2006/relationships/image" Target="../media/image61.wmf"/><Relationship Id="rId5" Type="http://schemas.openxmlformats.org/officeDocument/2006/relationships/oleObject" Target="../embeddings/oleObject40.bin"/><Relationship Id="rId4" Type="http://schemas.openxmlformats.org/officeDocument/2006/relationships/image" Target="../media/image63.tif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tiff"/><Relationship Id="rId2" Type="http://schemas.openxmlformats.org/officeDocument/2006/relationships/hyperlink" Target="http://scitation.aip.org/content/aip/journal/apl/91/9/10.1063/1.2776887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3.bin"/><Relationship Id="rId3" Type="http://schemas.openxmlformats.org/officeDocument/2006/relationships/oleObject" Target="../embeddings/oleObject1.bin"/><Relationship Id="rId7" Type="http://schemas.openxmlformats.org/officeDocument/2006/relationships/image" Target="../media/image2.wmf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4.tiff"/><Relationship Id="rId4" Type="http://schemas.openxmlformats.org/officeDocument/2006/relationships/image" Target="../media/image1.wmf"/><Relationship Id="rId9" Type="http://schemas.openxmlformats.org/officeDocument/2006/relationships/image" Target="../media/image3.wm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tiff"/><Relationship Id="rId2" Type="http://schemas.openxmlformats.org/officeDocument/2006/relationships/hyperlink" Target="http://www.nature.com/nnano/journal/v4/n8/abs/nnano.2009.177.html" TargetMode="Externa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6.bin"/><Relationship Id="rId13" Type="http://schemas.openxmlformats.org/officeDocument/2006/relationships/image" Target="../media/image8.wmf"/><Relationship Id="rId18" Type="http://schemas.openxmlformats.org/officeDocument/2006/relationships/image" Target="../media/image11.tif"/><Relationship Id="rId3" Type="http://schemas.openxmlformats.org/officeDocument/2006/relationships/image" Target="../media/image4.tiff"/><Relationship Id="rId7" Type="http://schemas.openxmlformats.org/officeDocument/2006/relationships/image" Target="../media/image5.wmf"/><Relationship Id="rId12" Type="http://schemas.openxmlformats.org/officeDocument/2006/relationships/oleObject" Target="../embeddings/oleObject8.bin"/><Relationship Id="rId17" Type="http://schemas.openxmlformats.org/officeDocument/2006/relationships/image" Target="../media/image10.wmf"/><Relationship Id="rId2" Type="http://schemas.openxmlformats.org/officeDocument/2006/relationships/slideLayout" Target="../slideLayouts/slideLayout2.xml"/><Relationship Id="rId16" Type="http://schemas.openxmlformats.org/officeDocument/2006/relationships/oleObject" Target="../embeddings/oleObject10.bin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5.bin"/><Relationship Id="rId11" Type="http://schemas.openxmlformats.org/officeDocument/2006/relationships/image" Target="../media/image7.wmf"/><Relationship Id="rId5" Type="http://schemas.openxmlformats.org/officeDocument/2006/relationships/image" Target="../media/image3.wmf"/><Relationship Id="rId15" Type="http://schemas.openxmlformats.org/officeDocument/2006/relationships/image" Target="../media/image9.wmf"/><Relationship Id="rId10" Type="http://schemas.openxmlformats.org/officeDocument/2006/relationships/oleObject" Target="../embeddings/oleObject7.bin"/><Relationship Id="rId19" Type="http://schemas.openxmlformats.org/officeDocument/2006/relationships/image" Target="../media/image12.png"/><Relationship Id="rId4" Type="http://schemas.openxmlformats.org/officeDocument/2006/relationships/oleObject" Target="../embeddings/oleObject4.bin"/><Relationship Id="rId9" Type="http://schemas.openxmlformats.org/officeDocument/2006/relationships/image" Target="../media/image6.wmf"/><Relationship Id="rId14" Type="http://schemas.openxmlformats.org/officeDocument/2006/relationships/oleObject" Target="../embeddings/oleObject9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tiff"/><Relationship Id="rId2" Type="http://schemas.openxmlformats.org/officeDocument/2006/relationships/hyperlink" Target="http://www.sciencedirect.com/science/article/pii/S0013468600003479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t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tiff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oleObject" Target="../embeddings/oleObject13.bin"/><Relationship Id="rId13" Type="http://schemas.openxmlformats.org/officeDocument/2006/relationships/oleObject" Target="../embeddings/oleObject15.bin"/><Relationship Id="rId18" Type="http://schemas.openxmlformats.org/officeDocument/2006/relationships/image" Target="../media/image23.wmf"/><Relationship Id="rId3" Type="http://schemas.openxmlformats.org/officeDocument/2006/relationships/image" Target="../media/image25.tiff"/><Relationship Id="rId7" Type="http://schemas.openxmlformats.org/officeDocument/2006/relationships/image" Target="../media/image18.wmf"/><Relationship Id="rId12" Type="http://schemas.openxmlformats.org/officeDocument/2006/relationships/image" Target="../media/image26.tiff"/><Relationship Id="rId17" Type="http://schemas.openxmlformats.org/officeDocument/2006/relationships/oleObject" Target="../embeddings/oleObject1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2.wmf"/><Relationship Id="rId20" Type="http://schemas.openxmlformats.org/officeDocument/2006/relationships/image" Target="../media/image24.wmf"/><Relationship Id="rId1" Type="http://schemas.openxmlformats.org/officeDocument/2006/relationships/vmlDrawing" Target="../drawings/vmlDrawing3.vml"/><Relationship Id="rId6" Type="http://schemas.openxmlformats.org/officeDocument/2006/relationships/oleObject" Target="../embeddings/oleObject12.bin"/><Relationship Id="rId11" Type="http://schemas.openxmlformats.org/officeDocument/2006/relationships/image" Target="../media/image20.wmf"/><Relationship Id="rId5" Type="http://schemas.openxmlformats.org/officeDocument/2006/relationships/image" Target="../media/image17.wmf"/><Relationship Id="rId15" Type="http://schemas.openxmlformats.org/officeDocument/2006/relationships/oleObject" Target="../embeddings/oleObject16.bin"/><Relationship Id="rId10" Type="http://schemas.openxmlformats.org/officeDocument/2006/relationships/oleObject" Target="../embeddings/oleObject14.bin"/><Relationship Id="rId19" Type="http://schemas.openxmlformats.org/officeDocument/2006/relationships/oleObject" Target="../embeddings/oleObject18.bin"/><Relationship Id="rId4" Type="http://schemas.openxmlformats.org/officeDocument/2006/relationships/oleObject" Target="../embeddings/oleObject11.bin"/><Relationship Id="rId9" Type="http://schemas.openxmlformats.org/officeDocument/2006/relationships/image" Target="../media/image19.wmf"/><Relationship Id="rId14" Type="http://schemas.openxmlformats.org/officeDocument/2006/relationships/image" Target="../media/image21.w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pubs.acs.org/doi/abs/10.1021/j100398a051" TargetMode="Externa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28.tiff"/><Relationship Id="rId5" Type="http://schemas.openxmlformats.org/officeDocument/2006/relationships/image" Target="../media/image27.wmf"/><Relationship Id="rId4" Type="http://schemas.openxmlformats.org/officeDocument/2006/relationships/oleObject" Target="../embeddings/oleObject19.bin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wmf"/><Relationship Id="rId13" Type="http://schemas.openxmlformats.org/officeDocument/2006/relationships/oleObject" Target="../embeddings/oleObject25.bin"/><Relationship Id="rId18" Type="http://schemas.openxmlformats.org/officeDocument/2006/relationships/image" Target="../media/image36.wmf"/><Relationship Id="rId3" Type="http://schemas.openxmlformats.org/officeDocument/2006/relationships/oleObject" Target="../embeddings/oleObject20.bin"/><Relationship Id="rId7" Type="http://schemas.openxmlformats.org/officeDocument/2006/relationships/oleObject" Target="../embeddings/oleObject22.bin"/><Relationship Id="rId12" Type="http://schemas.openxmlformats.org/officeDocument/2006/relationships/image" Target="../media/image33.wmf"/><Relationship Id="rId17" Type="http://schemas.openxmlformats.org/officeDocument/2006/relationships/oleObject" Target="../embeddings/oleObject27.bin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35.wmf"/><Relationship Id="rId20" Type="http://schemas.openxmlformats.org/officeDocument/2006/relationships/image" Target="../media/image15.tif"/><Relationship Id="rId1" Type="http://schemas.openxmlformats.org/officeDocument/2006/relationships/vmlDrawing" Target="../drawings/vmlDrawing5.vml"/><Relationship Id="rId6" Type="http://schemas.openxmlformats.org/officeDocument/2006/relationships/image" Target="../media/image30.wmf"/><Relationship Id="rId11" Type="http://schemas.openxmlformats.org/officeDocument/2006/relationships/oleObject" Target="../embeddings/oleObject24.bin"/><Relationship Id="rId5" Type="http://schemas.openxmlformats.org/officeDocument/2006/relationships/oleObject" Target="../embeddings/oleObject21.bin"/><Relationship Id="rId15" Type="http://schemas.openxmlformats.org/officeDocument/2006/relationships/oleObject" Target="../embeddings/oleObject26.bin"/><Relationship Id="rId10" Type="http://schemas.openxmlformats.org/officeDocument/2006/relationships/image" Target="../media/image32.wmf"/><Relationship Id="rId19" Type="http://schemas.openxmlformats.org/officeDocument/2006/relationships/image" Target="../media/image37.png"/><Relationship Id="rId4" Type="http://schemas.openxmlformats.org/officeDocument/2006/relationships/image" Target="../media/image29.wmf"/><Relationship Id="rId9" Type="http://schemas.openxmlformats.org/officeDocument/2006/relationships/oleObject" Target="../embeddings/oleObject23.bin"/><Relationship Id="rId14" Type="http://schemas.openxmlformats.org/officeDocument/2006/relationships/image" Target="../media/image34.w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en-US" sz="1600" dirty="0"/>
              <a:t>Juan Bisquert  </a:t>
            </a:r>
            <a:r>
              <a:rPr lang="en-US" sz="1600" dirty="0" smtClean="0"/>
              <a:t/>
            </a:r>
            <a:br>
              <a:rPr lang="en-US" sz="1600" dirty="0" smtClean="0"/>
            </a:br>
            <a:r>
              <a:rPr lang="en-US" sz="1600" b="1" i="1" dirty="0" smtClean="0"/>
              <a:t>Nanostructured </a:t>
            </a:r>
            <a:r>
              <a:rPr lang="en-US" sz="1600" b="1" i="1" dirty="0"/>
              <a:t>Energy Devices:  </a:t>
            </a:r>
            <a:r>
              <a:rPr lang="en-US" sz="1600" b="1" i="1" dirty="0" smtClean="0"/>
              <a:t>Equilibrium Concepts and Kinetics</a:t>
            </a:r>
            <a:r>
              <a:rPr lang="en-US" sz="1600" dirty="0"/>
              <a:t/>
            </a:r>
            <a:br>
              <a:rPr lang="en-US" sz="1600" dirty="0"/>
            </a:br>
            <a:r>
              <a:rPr lang="en-US" sz="1200" dirty="0" smtClean="0"/>
              <a:t>CRC Press</a:t>
            </a:r>
            <a:endParaRPr lang="en-US" sz="1200" dirty="0"/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2000" b="1" dirty="0"/>
              <a:t>Chapter </a:t>
            </a:r>
            <a:r>
              <a:rPr lang="en-US" sz="2000" b="1" dirty="0" smtClean="0"/>
              <a:t>7</a:t>
            </a:r>
            <a:endParaRPr lang="en-US" sz="2000" b="1" dirty="0"/>
          </a:p>
          <a:p>
            <a:pPr marL="0" indent="0">
              <a:buNone/>
            </a:pPr>
            <a:r>
              <a:rPr lang="en-US" sz="2000" b="1" dirty="0"/>
              <a:t>The chemical capacitance</a:t>
            </a:r>
          </a:p>
          <a:p>
            <a:pPr marL="0" indent="0">
              <a:buNone/>
            </a:pPr>
            <a:r>
              <a:rPr lang="en-US" sz="1800" dirty="0"/>
              <a:t>1. Carrier accumulation and energy storage	</a:t>
            </a:r>
          </a:p>
          <a:p>
            <a:pPr marL="0" indent="0">
              <a:buNone/>
            </a:pPr>
            <a:r>
              <a:rPr lang="en-US" sz="1800" dirty="0"/>
              <a:t>2. Localized electronic states in disordered materials and surface states	</a:t>
            </a:r>
          </a:p>
          <a:p>
            <a:pPr marL="0" indent="0">
              <a:buNone/>
            </a:pPr>
            <a:r>
              <a:rPr lang="en-US" sz="1800" dirty="0"/>
              <a:t>3. Chemical capacitance of a single state	</a:t>
            </a:r>
          </a:p>
          <a:p>
            <a:pPr marL="0" indent="0">
              <a:buNone/>
            </a:pPr>
            <a:r>
              <a:rPr lang="en-US" sz="1800" dirty="0"/>
              <a:t>4. Chemical capacitance of a broad DOS	</a:t>
            </a:r>
          </a:p>
          <a:p>
            <a:pPr marL="0" indent="0">
              <a:buNone/>
            </a:pPr>
            <a:r>
              <a:rPr lang="en-US" sz="1800" dirty="0"/>
              <a:t>5. Filling a DOS with carriers: the voltage and the conductivity	</a:t>
            </a:r>
          </a:p>
          <a:p>
            <a:pPr marL="0" indent="0">
              <a:buNone/>
            </a:pPr>
            <a:r>
              <a:rPr lang="en-US" sz="1800" dirty="0"/>
              <a:t>6. Chemical capacitance of Li intercalation materials	</a:t>
            </a:r>
          </a:p>
          <a:p>
            <a:pPr marL="0" indent="0">
              <a:buNone/>
            </a:pPr>
            <a:r>
              <a:rPr lang="en-US" sz="1800" dirty="0"/>
              <a:t>7. Chemical capacitance of graphene	</a:t>
            </a:r>
          </a:p>
        </p:txBody>
      </p:sp>
      <p:sp>
        <p:nvSpPr>
          <p:cNvPr id="4" name="Title 1"/>
          <p:cNvSpPr txBox="1">
            <a:spLocks/>
          </p:cNvSpPr>
          <p:nvPr/>
        </p:nvSpPr>
        <p:spPr>
          <a:xfrm>
            <a:off x="527026" y="6405859"/>
            <a:ext cx="8229600" cy="3460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1050" dirty="0"/>
          </a:p>
        </p:txBody>
      </p:sp>
      <p:cxnSp>
        <p:nvCxnSpPr>
          <p:cNvPr id="5" name="Straight Connector 4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6954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5943600"/>
            <a:ext cx="8229600" cy="8083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© Juan Bisquert 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10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4952" y="5174159"/>
            <a:ext cx="819804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7.8.</a:t>
            </a:r>
            <a:r>
              <a:rPr lang="en-US" sz="1100" dirty="0" smtClean="0"/>
              <a:t> </a:t>
            </a:r>
            <a:r>
              <a:rPr lang="en-GB" sz="1100" dirty="0" smtClean="0"/>
              <a:t>(a) Energy diagram showing the thermal occupation at temperature </a:t>
            </a:r>
            <a:r>
              <a:rPr lang="en-GB" sz="1100" i="1" dirty="0" smtClean="0"/>
              <a:t>T=300 K</a:t>
            </a:r>
            <a:r>
              <a:rPr lang="en-GB" sz="1100" dirty="0" smtClean="0"/>
              <a:t> of an exponential DOS in the </a:t>
            </a:r>
            <a:r>
              <a:rPr lang="en-GB" sz="1100" dirty="0" err="1" smtClean="0"/>
              <a:t>bandgap</a:t>
            </a:r>
            <a:r>
              <a:rPr lang="en-GB" sz="1100" dirty="0" smtClean="0"/>
              <a:t>.  </a:t>
            </a:r>
            <a:r>
              <a:rPr lang="en-GB" sz="1100" i="1" dirty="0" smtClean="0"/>
              <a:t>E</a:t>
            </a:r>
            <a:r>
              <a:rPr lang="en-GB" sz="1100" i="1" baseline="-25000" dirty="0" smtClean="0"/>
              <a:t>F</a:t>
            </a:r>
            <a:r>
              <a:rPr lang="en-GB" sz="1100" i="1" dirty="0" smtClean="0"/>
              <a:t> </a:t>
            </a:r>
            <a:r>
              <a:rPr lang="en-GB" sz="1100" dirty="0" smtClean="0"/>
              <a:t>is the Fermi level of electrons and  </a:t>
            </a:r>
            <a:r>
              <a:rPr lang="en-GB" sz="1100" i="1" dirty="0" smtClean="0"/>
              <a:t>E</a:t>
            </a:r>
            <a:r>
              <a:rPr lang="en-GB" sz="1100" i="1" baseline="-25000" dirty="0" smtClean="0"/>
              <a:t>C</a:t>
            </a:r>
            <a:r>
              <a:rPr lang="en-GB" sz="1100" dirty="0" smtClean="0"/>
              <a:t> is the conduction band energy. The clear shaded region indicates the </a:t>
            </a:r>
            <a:r>
              <a:rPr lang="en-GB" sz="1100" dirty="0" err="1" smtClean="0"/>
              <a:t>bandgap</a:t>
            </a:r>
            <a:r>
              <a:rPr lang="en-GB" sz="1100" dirty="0" smtClean="0"/>
              <a:t> states that are occupied with electrons, and the dark shaded region indicates empty levels, as determined by the Fermi-Dirac distribution function (dashed line). Parameters used in the calculation: </a:t>
            </a:r>
            <a:r>
              <a:rPr lang="en-GB" sz="1100" i="1" dirty="0" smtClean="0"/>
              <a:t>T=300 K</a:t>
            </a:r>
            <a:r>
              <a:rPr lang="en-GB" sz="1100" dirty="0" smtClean="0"/>
              <a:t>, T</a:t>
            </a:r>
            <a:r>
              <a:rPr lang="en-GB" sz="1100" baseline="-25000" dirty="0" smtClean="0"/>
              <a:t>0</a:t>
            </a:r>
            <a:r>
              <a:rPr lang="en-GB" sz="1100" dirty="0" smtClean="0"/>
              <a:t>=800 K , </a:t>
            </a:r>
            <a:r>
              <a:rPr lang="en-GB" sz="1100" i="1" dirty="0" smtClean="0"/>
              <a:t>N</a:t>
            </a:r>
            <a:r>
              <a:rPr lang="en-GB" sz="1100" i="1" baseline="-25000" dirty="0" smtClean="0"/>
              <a:t>L</a:t>
            </a:r>
            <a:r>
              <a:rPr lang="en-GB" sz="1100" i="1" dirty="0" smtClean="0"/>
              <a:t>=10</a:t>
            </a:r>
            <a:r>
              <a:rPr lang="en-GB" sz="1100" i="1" baseline="30000" dirty="0" smtClean="0"/>
              <a:t>20</a:t>
            </a:r>
            <a:r>
              <a:rPr lang="en-GB" sz="1100" i="1" dirty="0" smtClean="0"/>
              <a:t> cm</a:t>
            </a:r>
            <a:r>
              <a:rPr lang="en-GB" sz="1100" i="1" baseline="30000" dirty="0" smtClean="0"/>
              <a:t>-3</a:t>
            </a:r>
            <a:r>
              <a:rPr lang="en-GB" sz="1100" dirty="0" smtClean="0"/>
              <a:t>.</a:t>
            </a:r>
            <a:endParaRPr lang="es-ES" sz="1100" dirty="0" smtClean="0"/>
          </a:p>
        </p:txBody>
      </p:sp>
      <p:pic>
        <p:nvPicPr>
          <p:cNvPr id="66561" name="Picture 1" descr="C:\Users\Carmen\Dropbox (DISPOSITIVOS FOTO)\book energy (1)\part 1\3 figs files\figs 7 chemical capacitance\f 7 8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00400" y="685800"/>
            <a:ext cx="2828925" cy="369411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19800"/>
            <a:ext cx="8229600" cy="7321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© Juan Bisquert 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3400" y="5410200"/>
            <a:ext cx="81260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7.9. </a:t>
            </a:r>
            <a:r>
              <a:rPr lang="en-GB" sz="1100" dirty="0" smtClean="0"/>
              <a:t>(a) Representation of an arbitrary DOS (                                                 ,                    ), the Fermi Dirac function for occupation of electrons and holes, and the product                                                              with                          . (b) Representation of                                               for  </a:t>
            </a:r>
            <a:r>
              <a:rPr lang="en-GB" sz="1100" i="1" dirty="0" smtClean="0"/>
              <a:t>E</a:t>
            </a:r>
            <a:r>
              <a:rPr lang="en-GB" sz="1100" i="1" baseline="-25000" dirty="0" smtClean="0"/>
              <a:t>F</a:t>
            </a:r>
            <a:r>
              <a:rPr lang="en-GB" sz="1100" i="1" dirty="0" smtClean="0"/>
              <a:t> </a:t>
            </a:r>
            <a:r>
              <a:rPr lang="en-GB" sz="1100" dirty="0" smtClean="0"/>
              <a:t>varying at steps of  0.1 </a:t>
            </a:r>
            <a:r>
              <a:rPr lang="en-GB" sz="1100" dirty="0" err="1" smtClean="0"/>
              <a:t>eV</a:t>
            </a:r>
            <a:r>
              <a:rPr lang="en-GB" sz="1100" dirty="0" smtClean="0"/>
              <a:t> from 0.1 </a:t>
            </a:r>
            <a:r>
              <a:rPr lang="en-GB" sz="1100" dirty="0" err="1" smtClean="0"/>
              <a:t>eV</a:t>
            </a:r>
            <a:r>
              <a:rPr lang="en-GB" sz="1100" dirty="0" smtClean="0"/>
              <a:t> to 0.9 </a:t>
            </a:r>
            <a:r>
              <a:rPr lang="en-GB" sz="1100" dirty="0" err="1" smtClean="0"/>
              <a:t>eV</a:t>
            </a:r>
            <a:r>
              <a:rPr lang="en-GB" sz="1100" dirty="0" smtClean="0"/>
              <a:t>.</a:t>
            </a:r>
            <a:endParaRPr lang="es-ES" sz="1100" dirty="0" smtClean="0"/>
          </a:p>
          <a:p>
            <a:endParaRPr lang="en-US" sz="1100" dirty="0"/>
          </a:p>
        </p:txBody>
      </p:sp>
      <p:graphicFrame>
        <p:nvGraphicFramePr>
          <p:cNvPr id="65537" name="Object 1"/>
          <p:cNvGraphicFramePr>
            <a:graphicFrameLocks noChangeAspect="1"/>
          </p:cNvGraphicFramePr>
          <p:nvPr/>
        </p:nvGraphicFramePr>
        <p:xfrm>
          <a:off x="3505200" y="5443538"/>
          <a:ext cx="1555750" cy="190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7" name="Ecuación" r:id="rId3" imgW="1587240" imgH="228600" progId="Equation.3">
                  <p:embed/>
                </p:oleObj>
              </mc:Choice>
              <mc:Fallback>
                <p:oleObj name="Ecuación" r:id="rId3" imgW="158724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505200" y="5443538"/>
                        <a:ext cx="1555750" cy="190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38" name="Object 2"/>
          <p:cNvGraphicFramePr>
            <a:graphicFrameLocks noChangeAspect="1"/>
          </p:cNvGraphicFramePr>
          <p:nvPr/>
        </p:nvGraphicFramePr>
        <p:xfrm>
          <a:off x="5105400" y="5443538"/>
          <a:ext cx="64770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8" name="Ecuación" r:id="rId5" imgW="647640" imgH="164880" progId="Equation.3">
                  <p:embed/>
                </p:oleObj>
              </mc:Choice>
              <mc:Fallback>
                <p:oleObj name="Ecuación" r:id="rId5" imgW="647640" imgH="164880" progId="Equation.3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05400" y="5443538"/>
                        <a:ext cx="64770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39" name="Object 3"/>
          <p:cNvGraphicFramePr>
            <a:graphicFrameLocks noChangeAspect="1"/>
          </p:cNvGraphicFramePr>
          <p:nvPr/>
        </p:nvGraphicFramePr>
        <p:xfrm>
          <a:off x="2743200" y="5607050"/>
          <a:ext cx="1885950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79" name="Ecuación" r:id="rId7" imgW="1942920" imgH="215640" progId="Equation.3">
                  <p:embed/>
                </p:oleObj>
              </mc:Choice>
              <mc:Fallback>
                <p:oleObj name="Ecuación" r:id="rId7" imgW="1942920" imgH="215640" progId="Equation.3">
                  <p:embed/>
                  <p:pic>
                    <p:nvPicPr>
                      <p:cNvPr id="0" name="Picture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743200" y="5607050"/>
                        <a:ext cx="1885950" cy="18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0" name="Object 4"/>
          <p:cNvGraphicFramePr>
            <a:graphicFrameLocks noChangeAspect="1"/>
          </p:cNvGraphicFramePr>
          <p:nvPr/>
        </p:nvGraphicFramePr>
        <p:xfrm>
          <a:off x="4953000" y="5602288"/>
          <a:ext cx="800100" cy="2159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0" name="Ecuación" r:id="rId9" imgW="799920" imgH="215640" progId="Equation.3">
                  <p:embed/>
                </p:oleObj>
              </mc:Choice>
              <mc:Fallback>
                <p:oleObj name="Ecuación" r:id="rId9" imgW="799920" imgH="215640" progId="Equation.3">
                  <p:embed/>
                  <p:pic>
                    <p:nvPicPr>
                      <p:cNvPr id="0" name="Picture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953000" y="5602288"/>
                        <a:ext cx="800100" cy="2159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5541" name="Object 5"/>
          <p:cNvGraphicFramePr>
            <a:graphicFrameLocks noChangeAspect="1"/>
          </p:cNvGraphicFramePr>
          <p:nvPr/>
        </p:nvGraphicFramePr>
        <p:xfrm>
          <a:off x="7086600" y="5613400"/>
          <a:ext cx="1809750" cy="1841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5581" name="Ecuación" r:id="rId11" imgW="1942920" imgH="215640" progId="Equation.3">
                  <p:embed/>
                </p:oleObj>
              </mc:Choice>
              <mc:Fallback>
                <p:oleObj name="Ecuación" r:id="rId11" imgW="1942920" imgH="215640" progId="Equation.3">
                  <p:embed/>
                  <p:pic>
                    <p:nvPicPr>
                      <p:cNvPr id="0" name="Picture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086600" y="5613400"/>
                        <a:ext cx="1809750" cy="1841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5542" name="Picture 6" descr="C:\Users\Carmen\Dropbox (DISPOSITIVOS FOTO)\book energy (1)\part 1\3 figs files\figs 7 chemical capacitance\f 7 9.TIF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3048000" y="423862"/>
            <a:ext cx="3131083" cy="4529138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172200"/>
            <a:ext cx="8229600" cy="5797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© Juan Bisquert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816224" y="4886236"/>
            <a:ext cx="5995593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7.10.</a:t>
            </a:r>
            <a:r>
              <a:rPr lang="en-US" sz="1100" dirty="0" smtClean="0"/>
              <a:t> </a:t>
            </a:r>
            <a:r>
              <a:rPr lang="en-GB" sz="1100" dirty="0" smtClean="0"/>
              <a:t>Energy diagram of a double Gaussian DOS in linear (a) and logarithmic (b) scale of the density of states. The bottom Gaussian has centre  </a:t>
            </a:r>
            <a:r>
              <a:rPr lang="en-GB" sz="1100" i="1" dirty="0" smtClean="0"/>
              <a:t>E</a:t>
            </a:r>
            <a:r>
              <a:rPr lang="en-GB" sz="1100" i="1" baseline="-25000" dirty="0" smtClean="0"/>
              <a:t>1</a:t>
            </a:r>
            <a:r>
              <a:rPr lang="en-GB" sz="1100" dirty="0" smtClean="0"/>
              <a:t>=-1 </a:t>
            </a:r>
            <a:r>
              <a:rPr lang="en-GB" sz="1100" dirty="0" err="1" smtClean="0"/>
              <a:t>eV</a:t>
            </a:r>
            <a:r>
              <a:rPr lang="en-GB" sz="1100" dirty="0" smtClean="0"/>
              <a:t>, total density </a:t>
            </a:r>
            <a:r>
              <a:rPr lang="en-GB" sz="1100" i="1" dirty="0" smtClean="0"/>
              <a:t>N</a:t>
            </a:r>
            <a:r>
              <a:rPr lang="en-GB" sz="1100" i="1" baseline="-25000" dirty="0" smtClean="0"/>
              <a:t>1</a:t>
            </a:r>
            <a:r>
              <a:rPr lang="en-GB" sz="1100" dirty="0" smtClean="0"/>
              <a:t>= 10 and dispersion parameter  </a:t>
            </a:r>
            <a:r>
              <a:rPr lang="el-GR" sz="1100" dirty="0" smtClean="0"/>
              <a:t>σ</a:t>
            </a:r>
            <a:r>
              <a:rPr lang="es-ES" sz="1100" baseline="-25000" dirty="0" smtClean="0"/>
              <a:t>1 </a:t>
            </a:r>
            <a:r>
              <a:rPr lang="es-ES" sz="1100" dirty="0" smtClean="0"/>
              <a:t>= </a:t>
            </a:r>
            <a:r>
              <a:rPr lang="en-GB" sz="1100" dirty="0" smtClean="0"/>
              <a:t>0.1 </a:t>
            </a:r>
            <a:r>
              <a:rPr lang="en-GB" sz="1100" dirty="0" err="1" smtClean="0"/>
              <a:t>eV</a:t>
            </a:r>
            <a:r>
              <a:rPr lang="en-GB" sz="1100" dirty="0" smtClean="0"/>
              <a:t>. For the top Gaussian </a:t>
            </a:r>
            <a:r>
              <a:rPr lang="en-GB" sz="1100" i="1" dirty="0" smtClean="0"/>
              <a:t>E</a:t>
            </a:r>
            <a:r>
              <a:rPr lang="en-GB" sz="1100" i="1" baseline="-25000" dirty="0" smtClean="0"/>
              <a:t>2 </a:t>
            </a:r>
            <a:r>
              <a:rPr lang="en-GB" sz="1100" i="1" dirty="0" smtClean="0"/>
              <a:t>=</a:t>
            </a:r>
            <a:r>
              <a:rPr lang="en-GB" sz="1100" i="1" baseline="-25000" dirty="0" smtClean="0"/>
              <a:t> </a:t>
            </a:r>
            <a:r>
              <a:rPr lang="en-GB" sz="1100" dirty="0" smtClean="0"/>
              <a:t>1 </a:t>
            </a:r>
            <a:r>
              <a:rPr lang="en-GB" sz="1100" dirty="0" err="1" smtClean="0"/>
              <a:t>eV</a:t>
            </a:r>
            <a:r>
              <a:rPr lang="en-GB" sz="1100" dirty="0" smtClean="0"/>
              <a:t>, </a:t>
            </a:r>
            <a:r>
              <a:rPr lang="en-GB" sz="1100" i="1" dirty="0" smtClean="0"/>
              <a:t>N</a:t>
            </a:r>
            <a:r>
              <a:rPr lang="en-GB" sz="1100" i="1" baseline="-25000" dirty="0" smtClean="0"/>
              <a:t>2</a:t>
            </a:r>
            <a:r>
              <a:rPr lang="en-GB" sz="1100" dirty="0" smtClean="0"/>
              <a:t>= 30 and  </a:t>
            </a:r>
            <a:r>
              <a:rPr lang="en-GB" sz="1100" i="1" dirty="0" smtClean="0"/>
              <a:t>E</a:t>
            </a:r>
            <a:r>
              <a:rPr lang="en-GB" sz="1100" i="1" baseline="-25000" dirty="0" smtClean="0"/>
              <a:t>2</a:t>
            </a:r>
            <a:r>
              <a:rPr lang="en-GB" sz="1100" dirty="0" smtClean="0"/>
              <a:t>= 0.2 </a:t>
            </a:r>
            <a:r>
              <a:rPr lang="en-GB" sz="1100" dirty="0" err="1" smtClean="0"/>
              <a:t>eV</a:t>
            </a:r>
            <a:r>
              <a:rPr lang="en-GB" sz="1100" dirty="0" smtClean="0"/>
              <a:t>. The filled areas correspond to the occupied states at </a:t>
            </a:r>
            <a:r>
              <a:rPr lang="en-GB" sz="1100" i="1" dirty="0" smtClean="0"/>
              <a:t>T</a:t>
            </a:r>
            <a:r>
              <a:rPr lang="en-GB" sz="1100" dirty="0" smtClean="0"/>
              <a:t> = 300 K at the Fermi level positions -1.4, -1.0 and 0.0 </a:t>
            </a:r>
            <a:r>
              <a:rPr lang="en-GB" sz="1100" dirty="0" err="1" smtClean="0"/>
              <a:t>eV</a:t>
            </a:r>
            <a:r>
              <a:rPr lang="en-GB" sz="1100" dirty="0" smtClean="0"/>
              <a:t>, from bottom to top.</a:t>
            </a:r>
            <a:endParaRPr lang="es-ES" sz="1100" dirty="0" smtClean="0"/>
          </a:p>
        </p:txBody>
      </p:sp>
      <p:pic>
        <p:nvPicPr>
          <p:cNvPr id="64513" name="Picture 1" descr="C:\Users\Carmen\Dropbox (DISPOSITIVOS FOTO)\book energy (1)\part 1\3 figs files\figs 7 chemical capacitance\f 7 10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816225" y="599440"/>
            <a:ext cx="6327775" cy="425132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7035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5. Filling a DOS with carriers: the voltage and the conductivity</a:t>
            </a:r>
          </a:p>
        </p:txBody>
      </p:sp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96000"/>
            <a:ext cx="8229600" cy="6559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13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657600" y="4572000"/>
            <a:ext cx="5154218" cy="12772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7.11.</a:t>
            </a:r>
            <a:r>
              <a:rPr lang="en-US" sz="1100" dirty="0" smtClean="0"/>
              <a:t> The charging (chemical capacitance, dashed line) and in situ conductivity measurement (thin line) of thin film </a:t>
            </a:r>
            <a:r>
              <a:rPr lang="en-US" sz="1100" dirty="0" err="1" smtClean="0"/>
              <a:t>terthiophene</a:t>
            </a:r>
            <a:r>
              <a:rPr lang="en-US" sz="1100" dirty="0" smtClean="0"/>
              <a:t> functionalized </a:t>
            </a:r>
            <a:r>
              <a:rPr lang="en-US" sz="1100" dirty="0" err="1" smtClean="0"/>
              <a:t>polyphenylene</a:t>
            </a:r>
            <a:r>
              <a:rPr lang="en-US" sz="1100" dirty="0" smtClean="0"/>
              <a:t> core </a:t>
            </a:r>
            <a:r>
              <a:rPr lang="en-US" sz="1100" dirty="0" err="1" smtClean="0"/>
              <a:t>dendrimer</a:t>
            </a:r>
            <a:r>
              <a:rPr lang="en-US" sz="1100" dirty="0" smtClean="0"/>
              <a:t> at</a:t>
            </a:r>
            <a:r>
              <a:rPr lang="en-US" sz="1100" b="1" dirty="0" smtClean="0"/>
              <a:t> </a:t>
            </a:r>
            <a:r>
              <a:rPr lang="en-US" sz="1100" i="1" dirty="0" smtClean="0"/>
              <a:t>T</a:t>
            </a:r>
            <a:r>
              <a:rPr lang="en-US" sz="1100" dirty="0" smtClean="0"/>
              <a:t>=300K </a:t>
            </a:r>
            <a:r>
              <a:rPr lang="en-GB" sz="1100" dirty="0" smtClean="0"/>
              <a:t> . </a:t>
            </a:r>
            <a:r>
              <a:rPr lang="en-US" sz="1100" dirty="0"/>
              <a:t>Reproduced with permission from John, H.; Bauer, R.; </a:t>
            </a:r>
            <a:r>
              <a:rPr lang="en-US" sz="1100" dirty="0" err="1"/>
              <a:t>Espindola</a:t>
            </a:r>
            <a:r>
              <a:rPr lang="en-US" sz="1100" dirty="0"/>
              <a:t>, P.; Sonar, P.; </a:t>
            </a:r>
            <a:r>
              <a:rPr lang="en-US" sz="1100" dirty="0" err="1"/>
              <a:t>Heinze</a:t>
            </a:r>
            <a:r>
              <a:rPr lang="en-US" sz="1100" dirty="0"/>
              <a:t>, J.; </a:t>
            </a:r>
            <a:r>
              <a:rPr lang="en-US" sz="1100" dirty="0" err="1"/>
              <a:t>Müllen</a:t>
            </a:r>
            <a:r>
              <a:rPr lang="en-US" sz="1100" dirty="0"/>
              <a:t>, K. "</a:t>
            </a:r>
            <a:r>
              <a:rPr lang="en-US" sz="1100" dirty="0">
                <a:hlinkClick r:id="rId3"/>
              </a:rPr>
              <a:t>3D-Hybrid networks with controllable electrical conductivity from the electrochemical deposition of </a:t>
            </a:r>
            <a:r>
              <a:rPr lang="en-US" sz="1100" dirty="0" err="1">
                <a:hlinkClick r:id="rId3"/>
              </a:rPr>
              <a:t>terthiophene</a:t>
            </a:r>
            <a:r>
              <a:rPr lang="en-US" sz="1100" dirty="0">
                <a:hlinkClick r:id="rId3"/>
              </a:rPr>
              <a:t>-functionalized </a:t>
            </a:r>
            <a:r>
              <a:rPr lang="en-US" sz="1100" dirty="0" err="1">
                <a:hlinkClick r:id="rId3"/>
              </a:rPr>
              <a:t>polyphenylene</a:t>
            </a:r>
            <a:r>
              <a:rPr lang="en-US" sz="1100" dirty="0">
                <a:hlinkClick r:id="rId3"/>
              </a:rPr>
              <a:t> </a:t>
            </a:r>
            <a:r>
              <a:rPr lang="en-US" sz="1100" dirty="0" err="1">
                <a:hlinkClick r:id="rId3"/>
              </a:rPr>
              <a:t>dendrimers</a:t>
            </a:r>
            <a:r>
              <a:rPr lang="en-US" sz="1100" dirty="0"/>
              <a:t>". </a:t>
            </a:r>
            <a:r>
              <a:rPr lang="en-US" sz="1100" i="1" dirty="0" err="1"/>
              <a:t>Angewandte</a:t>
            </a:r>
            <a:r>
              <a:rPr lang="en-US" sz="1100" i="1" dirty="0"/>
              <a:t> </a:t>
            </a:r>
            <a:r>
              <a:rPr lang="en-US" sz="1100" i="1" dirty="0" err="1"/>
              <a:t>Chemie</a:t>
            </a:r>
            <a:r>
              <a:rPr lang="en-US" sz="1100" i="1" dirty="0"/>
              <a:t> International Edition</a:t>
            </a:r>
            <a:r>
              <a:rPr lang="en-US" sz="1100" dirty="0"/>
              <a:t> </a:t>
            </a:r>
            <a:r>
              <a:rPr lang="en-US" sz="1100" b="1" dirty="0"/>
              <a:t>2005</a:t>
            </a:r>
            <a:r>
              <a:rPr lang="en-US" sz="1100" dirty="0"/>
              <a:t>, </a:t>
            </a:r>
            <a:r>
              <a:rPr lang="en-US" sz="1100" i="1" dirty="0"/>
              <a:t>44</a:t>
            </a:r>
            <a:r>
              <a:rPr lang="en-US" sz="1100" dirty="0"/>
              <a:t>, 2447-2451. </a:t>
            </a:r>
          </a:p>
        </p:txBody>
      </p:sp>
      <p:pic>
        <p:nvPicPr>
          <p:cNvPr id="63489" name="Picture 1" descr="C:\Users\Carmen\Dropbox (DISPOSITIVOS FOTO)\book energy (1)\part 1\3 figs files\figs 7 chemical capacitance\f 7 11 a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95800" y="284321"/>
            <a:ext cx="1682750" cy="1615281"/>
          </a:xfrm>
          <a:prstGeom prst="rect">
            <a:avLst/>
          </a:prstGeom>
          <a:noFill/>
        </p:spPr>
      </p:pic>
      <p:pic>
        <p:nvPicPr>
          <p:cNvPr id="63490" name="Picture 2" descr="C:\Users\Carmen\Dropbox (DISPOSITIVOS FOTO)\book energy (1)\part 1\3 figs files\figs 7 chemical capacitance\f 7 11 b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5800" y="2057400"/>
            <a:ext cx="3286836" cy="2286000"/>
          </a:xfrm>
          <a:prstGeom prst="rect">
            <a:avLst/>
          </a:prstGeom>
          <a:noFill/>
        </p:spPr>
      </p:pic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17626265"/>
              </p:ext>
            </p:extLst>
          </p:nvPr>
        </p:nvGraphicFramePr>
        <p:xfrm>
          <a:off x="76200" y="1480502"/>
          <a:ext cx="2924175" cy="838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3738" name="Equation" r:id="rId6" imgW="2908300" imgH="838200" progId="Equation.3">
                  <p:embed/>
                </p:oleObj>
              </mc:Choice>
              <mc:Fallback>
                <p:oleObj name="Equation" r:id="rId6" imgW="2908300" imgH="8382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6200" y="1480502"/>
                        <a:ext cx="2924175" cy="838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5943600"/>
            <a:ext cx="8229600" cy="8083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14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-20320" y="0"/>
            <a:ext cx="6344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6. Chemical capacitance of Li intercalation materials</a:t>
            </a:r>
          </a:p>
        </p:txBody>
      </p:sp>
      <p:pic>
        <p:nvPicPr>
          <p:cNvPr id="13" name="Picture 2" descr="C:\Users\Carmen\Dropbox (DISPOSITIVOS FOTO)\book energy (1)\part 1\figs files\figs 5 electrons holes\f 5 23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894786" y="0"/>
            <a:ext cx="2892425" cy="4454448"/>
          </a:xfrm>
          <a:prstGeom prst="rect">
            <a:avLst/>
          </a:prstGeom>
          <a:noFill/>
        </p:spPr>
      </p:pic>
      <p:sp>
        <p:nvSpPr>
          <p:cNvPr id="6" name="Rectangle 5"/>
          <p:cNvSpPr/>
          <p:nvPr/>
        </p:nvSpPr>
        <p:spPr>
          <a:xfrm>
            <a:off x="6553200" y="4648200"/>
            <a:ext cx="893065" cy="27699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200" b="1" dirty="0"/>
              <a:t>Figure </a:t>
            </a:r>
            <a:r>
              <a:rPr lang="en-US" sz="1200" b="1" dirty="0" smtClean="0"/>
              <a:t>5.23</a:t>
            </a:r>
            <a:endParaRPr lang="en-US" sz="1200" dirty="0"/>
          </a:p>
        </p:txBody>
      </p:sp>
      <p:sp>
        <p:nvSpPr>
          <p:cNvPr id="7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3319635"/>
              </p:ext>
            </p:extLst>
          </p:nvPr>
        </p:nvGraphicFramePr>
        <p:xfrm>
          <a:off x="152400" y="685800"/>
          <a:ext cx="1333500" cy="457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3" name="Equation" r:id="rId4" imgW="1333500" imgH="457200" progId="Equation.3">
                  <p:embed/>
                </p:oleObj>
              </mc:Choice>
              <mc:Fallback>
                <p:oleObj name="Equation" r:id="rId4" imgW="1333500" imgH="4572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685800"/>
                        <a:ext cx="1333500" cy="4572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0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1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07144025"/>
              </p:ext>
            </p:extLst>
          </p:nvPr>
        </p:nvGraphicFramePr>
        <p:xfrm>
          <a:off x="115689" y="1219200"/>
          <a:ext cx="847725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4" name="Equation" r:id="rId6" imgW="850531" imgH="393529" progId="Equation.3">
                  <p:embed/>
                </p:oleObj>
              </mc:Choice>
              <mc:Fallback>
                <p:oleObj name="Equation" r:id="rId6" imgW="850531" imgH="393529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15689" y="1219200"/>
                        <a:ext cx="847725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20888499"/>
              </p:ext>
            </p:extLst>
          </p:nvPr>
        </p:nvGraphicFramePr>
        <p:xfrm>
          <a:off x="152400" y="1798599"/>
          <a:ext cx="16383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5" name="Equation" r:id="rId8" imgW="1637589" imgH="431613" progId="Equation.3">
                  <p:embed/>
                </p:oleObj>
              </mc:Choice>
              <mc:Fallback>
                <p:oleObj name="Equation" r:id="rId8" imgW="1637589" imgH="431613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1798599"/>
                        <a:ext cx="16383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12073623"/>
              </p:ext>
            </p:extLst>
          </p:nvPr>
        </p:nvGraphicFramePr>
        <p:xfrm>
          <a:off x="152400" y="2438400"/>
          <a:ext cx="1781175" cy="495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506" name="Equation" r:id="rId10" imgW="1777229" imgH="495085" progId="Equation.3">
                  <p:embed/>
                </p:oleObj>
              </mc:Choice>
              <mc:Fallback>
                <p:oleObj name="Equation" r:id="rId10" imgW="1777229" imgH="495085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2438400"/>
                        <a:ext cx="1781175" cy="4953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5943600"/>
            <a:ext cx="8229600" cy="8083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364480" y="4267200"/>
            <a:ext cx="376428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7.12.</a:t>
            </a:r>
            <a:r>
              <a:rPr lang="en-US" sz="1100" dirty="0" smtClean="0"/>
              <a:t> Experimental derivative curves                        for Li</a:t>
            </a:r>
            <a:r>
              <a:rPr lang="en-US" sz="1100" baseline="-25000" dirty="0" smtClean="0"/>
              <a:t>x</a:t>
            </a:r>
            <a:r>
              <a:rPr lang="en-US" sz="1100" dirty="0" smtClean="0"/>
              <a:t>Mn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O</a:t>
            </a:r>
            <a:r>
              <a:rPr lang="en-US" sz="1100" baseline="-25000" dirty="0" smtClean="0"/>
              <a:t>4</a:t>
            </a:r>
            <a:r>
              <a:rPr lang="en-US" sz="1100" dirty="0"/>
              <a:t>. Reproduced with permission from Gao, Y.; </a:t>
            </a:r>
            <a:r>
              <a:rPr lang="en-US" sz="1100" dirty="0" err="1"/>
              <a:t>Reimers</a:t>
            </a:r>
            <a:r>
              <a:rPr lang="en-US" sz="1100" dirty="0"/>
              <a:t>, J. N.; </a:t>
            </a:r>
            <a:r>
              <a:rPr lang="en-US" sz="1100" dirty="0" err="1"/>
              <a:t>Dahn</a:t>
            </a:r>
            <a:r>
              <a:rPr lang="en-US" sz="1100" dirty="0"/>
              <a:t>, J. R. "</a:t>
            </a:r>
            <a:r>
              <a:rPr lang="en-US" sz="1100" dirty="0">
                <a:hlinkClick r:id="rId3"/>
              </a:rPr>
              <a:t>Changes in the voltage profile of Li/Li</a:t>
            </a:r>
            <a:r>
              <a:rPr lang="en-US" sz="1100" baseline="-25000" dirty="0">
                <a:hlinkClick r:id="rId3"/>
              </a:rPr>
              <a:t>1+x</a:t>
            </a:r>
            <a:r>
              <a:rPr lang="en-US" sz="1100" dirty="0">
                <a:hlinkClick r:id="rId3"/>
              </a:rPr>
              <a:t>Mn</a:t>
            </a:r>
            <a:r>
              <a:rPr lang="en-US" sz="1100" baseline="-25000" dirty="0">
                <a:hlinkClick r:id="rId3"/>
              </a:rPr>
              <a:t>2-x</a:t>
            </a:r>
            <a:r>
              <a:rPr lang="en-US" sz="1100" dirty="0">
                <a:hlinkClick r:id="rId3"/>
              </a:rPr>
              <a:t>O</a:t>
            </a:r>
            <a:r>
              <a:rPr lang="en-US" sz="1100" baseline="-25000" dirty="0">
                <a:hlinkClick r:id="rId3"/>
              </a:rPr>
              <a:t>4</a:t>
            </a:r>
            <a:r>
              <a:rPr lang="en-US" sz="1100" dirty="0">
                <a:hlinkClick r:id="rId3"/>
              </a:rPr>
              <a:t> cells as a function of </a:t>
            </a:r>
            <a:r>
              <a:rPr lang="en-US" sz="1100" i="1" dirty="0">
                <a:hlinkClick r:id="rId3"/>
              </a:rPr>
              <a:t>x</a:t>
            </a:r>
            <a:r>
              <a:rPr lang="en-US" sz="1100" dirty="0"/>
              <a:t>". </a:t>
            </a:r>
            <a:r>
              <a:rPr lang="en-US" sz="1100" i="1" dirty="0"/>
              <a:t>Physical Review B</a:t>
            </a:r>
            <a:r>
              <a:rPr lang="en-US" sz="1100" dirty="0"/>
              <a:t> </a:t>
            </a:r>
            <a:r>
              <a:rPr lang="en-US" sz="1100" b="1" dirty="0"/>
              <a:t>1996</a:t>
            </a:r>
            <a:r>
              <a:rPr lang="en-US" sz="1100" dirty="0"/>
              <a:t>, </a:t>
            </a:r>
            <a:r>
              <a:rPr lang="en-US" sz="1100" i="1" dirty="0"/>
              <a:t>54</a:t>
            </a:r>
            <a:r>
              <a:rPr lang="en-US" sz="1100" dirty="0"/>
              <a:t>, 3878-3883. </a:t>
            </a:r>
          </a:p>
        </p:txBody>
      </p:sp>
      <p:graphicFrame>
        <p:nvGraphicFramePr>
          <p:cNvPr id="62465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96767756"/>
              </p:ext>
            </p:extLst>
          </p:nvPr>
        </p:nvGraphicFramePr>
        <p:xfrm>
          <a:off x="8001000" y="4267200"/>
          <a:ext cx="596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4760" name="Ecuación" r:id="rId4" imgW="596880" imgH="203040" progId="Equation.3">
                  <p:embed/>
                </p:oleObj>
              </mc:Choice>
              <mc:Fallback>
                <p:oleObj name="Ecuación" r:id="rId4" imgW="596880" imgH="20304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001000" y="4267200"/>
                        <a:ext cx="5969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2466" name="Picture 2" descr="C:\Users\Carmen\Dropbox (DISPOSITIVOS FOTO)\book energy (1)\part 1\3 figs files\figs 7 chemical capacitance\f 7 12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92790" y="369332"/>
            <a:ext cx="4898809" cy="3626078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20320" y="0"/>
            <a:ext cx="63449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/>
              <a:t>6. Chemical capacitance of Li intercalation materials</a:t>
            </a:r>
          </a:p>
        </p:txBody>
      </p:sp>
      <p:pic>
        <p:nvPicPr>
          <p:cNvPr id="13" name="Picture 5" descr="C:\Users\Carmen\Dropbox (DISPOSITIVOS FOTO)\book energy (1)\part 1\figs files\figs 5 electrons holes\f 5 25.TIF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990600" y="609600"/>
            <a:ext cx="1867236" cy="2971800"/>
          </a:xfrm>
          <a:prstGeom prst="rect">
            <a:avLst/>
          </a:prstGeom>
          <a:noFill/>
        </p:spPr>
      </p:pic>
      <p:sp>
        <p:nvSpPr>
          <p:cNvPr id="14" name="Rectangle 13"/>
          <p:cNvSpPr/>
          <p:nvPr/>
        </p:nvSpPr>
        <p:spPr>
          <a:xfrm>
            <a:off x="1066800" y="3733800"/>
            <a:ext cx="29759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5.25.</a:t>
            </a:r>
            <a:r>
              <a:rPr lang="en-GB" sz="1100" dirty="0" smtClean="0"/>
              <a:t>.</a:t>
            </a:r>
            <a:endParaRPr lang="es-ES" sz="1100" dirty="0" smtClean="0"/>
          </a:p>
        </p:txBody>
      </p:sp>
    </p:spTree>
    <p:extLst>
      <p:ext uri="{BB962C8B-B14F-4D97-AF65-F5344CB8AC3E}">
        <p14:creationId xmlns:p14="http://schemas.microsoft.com/office/powerpoint/2010/main" val="11489462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19800"/>
            <a:ext cx="8229600" cy="7321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572000" y="4572000"/>
            <a:ext cx="4392218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 sz="1100" b="1" dirty="0" smtClean="0"/>
          </a:p>
          <a:p>
            <a:r>
              <a:rPr lang="en-US" sz="1100" b="1" dirty="0" smtClean="0"/>
              <a:t>Figure 7.13.</a:t>
            </a:r>
            <a:r>
              <a:rPr lang="en-US" sz="1100" dirty="0" smtClean="0"/>
              <a:t> The top panel shows the calculated derivative curve                         for Li</a:t>
            </a:r>
            <a:r>
              <a:rPr lang="en-US" sz="1100" baseline="-25000" dirty="0" smtClean="0"/>
              <a:t>x</a:t>
            </a:r>
            <a:r>
              <a:rPr lang="en-US" sz="1100" dirty="0" smtClean="0"/>
              <a:t>Mn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O</a:t>
            </a:r>
            <a:r>
              <a:rPr lang="en-US" sz="1100" baseline="-25000" dirty="0" smtClean="0"/>
              <a:t>4</a:t>
            </a:r>
            <a:r>
              <a:rPr lang="en-US" sz="1100" dirty="0" smtClean="0"/>
              <a:t>, and the bottom two panels show the occupations of the two </a:t>
            </a:r>
            <a:r>
              <a:rPr lang="en-US" sz="1100" dirty="0" err="1" smtClean="0"/>
              <a:t>sublattices</a:t>
            </a:r>
            <a:r>
              <a:rPr lang="en-US" sz="1100" dirty="0" smtClean="0"/>
              <a:t> </a:t>
            </a:r>
            <a:r>
              <a:rPr lang="en-US" sz="1100" i="1" dirty="0" smtClean="0"/>
              <a:t>y</a:t>
            </a:r>
            <a:r>
              <a:rPr lang="en-US" sz="1100" dirty="0" smtClean="0"/>
              <a:t>1 and </a:t>
            </a:r>
            <a:r>
              <a:rPr lang="en-US" sz="1100" i="1" dirty="0" smtClean="0"/>
              <a:t>y</a:t>
            </a:r>
            <a:r>
              <a:rPr lang="en-US" sz="1100" dirty="0" smtClean="0"/>
              <a:t>2. They are all plotted versus the voltage. The two vertical dashed lines represent the boundaries between ordered and disordered phases. </a:t>
            </a:r>
            <a:endParaRPr lang="es-ES" sz="1100" dirty="0" smtClean="0"/>
          </a:p>
        </p:txBody>
      </p:sp>
      <p:graphicFrame>
        <p:nvGraphicFramePr>
          <p:cNvPr id="61441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01803"/>
              </p:ext>
            </p:extLst>
          </p:nvPr>
        </p:nvGraphicFramePr>
        <p:xfrm>
          <a:off x="8336654" y="4691062"/>
          <a:ext cx="596900" cy="2032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50" name="Ecuación" r:id="rId3" imgW="596880" imgH="203040" progId="Equation.3">
                  <p:embed/>
                </p:oleObj>
              </mc:Choice>
              <mc:Fallback>
                <p:oleObj name="Ecuación" r:id="rId3" imgW="596880" imgH="20304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336654" y="4691062"/>
                        <a:ext cx="596900" cy="2032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1442" name="Picture 2" descr="C:\Users\Carmen\Dropbox (DISPOSITIVOS FOTO)\book energy (1)\part 1\3 figs files\figs 7 chemical capacitance\f 7 13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43017" y="228600"/>
            <a:ext cx="2779713" cy="4462462"/>
          </a:xfrm>
          <a:prstGeom prst="rect">
            <a:avLst/>
          </a:prstGeom>
          <a:noFill/>
        </p:spPr>
      </p:pic>
      <p:pic>
        <p:nvPicPr>
          <p:cNvPr id="12" name="Picture 2" descr="C:\Users\Carmen\Dropbox (DISPOSITIVOS FOTO)\book energy (1)\part 1\3 figs files\figs 7 chemical capacitance\f 7 12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914400" y="762000"/>
            <a:ext cx="3441805" cy="2547610"/>
          </a:xfrm>
          <a:prstGeom prst="rect">
            <a:avLst/>
          </a:prstGeom>
          <a:noFill/>
        </p:spPr>
      </p:pic>
      <p:sp>
        <p:nvSpPr>
          <p:cNvPr id="13" name="Rectangle 12"/>
          <p:cNvSpPr/>
          <p:nvPr/>
        </p:nvSpPr>
        <p:spPr>
          <a:xfrm>
            <a:off x="1752600" y="3467110"/>
            <a:ext cx="297597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7.12</a:t>
            </a:r>
            <a:r>
              <a:rPr lang="en-GB" sz="1100" dirty="0" smtClean="0"/>
              <a:t>.</a:t>
            </a:r>
            <a:endParaRPr lang="es-ES" sz="1100" dirty="0" smtClean="0"/>
          </a:p>
        </p:txBody>
      </p:sp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96000"/>
            <a:ext cx="8229600" cy="6559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Reproduced with permission from </a:t>
            </a:r>
            <a:r>
              <a:rPr lang="en-US" sz="1050" dirty="0" err="1" smtClean="0"/>
              <a:t>Strömme</a:t>
            </a:r>
            <a:r>
              <a:rPr lang="en-US" sz="1050" dirty="0" smtClean="0"/>
              <a:t>, M. "</a:t>
            </a:r>
            <a:r>
              <a:rPr lang="en-US" sz="1050" dirty="0" err="1" smtClean="0"/>
              <a:t>Cation</a:t>
            </a:r>
            <a:r>
              <a:rPr lang="en-US" sz="1050" dirty="0" smtClean="0"/>
              <a:t> intercalation in sputter-deposited W oxide films". </a:t>
            </a:r>
            <a:r>
              <a:rPr lang="en-US" sz="1050" i="1" dirty="0" smtClean="0"/>
              <a:t>Physical Review B</a:t>
            </a:r>
            <a:r>
              <a:rPr lang="en-US" sz="1050" dirty="0" smtClean="0"/>
              <a:t> </a:t>
            </a:r>
            <a:r>
              <a:rPr lang="en-US" sz="1050" b="1" dirty="0" smtClean="0"/>
              <a:t>1998</a:t>
            </a:r>
            <a:r>
              <a:rPr lang="en-US" sz="1050" dirty="0" smtClean="0"/>
              <a:t>, </a:t>
            </a:r>
            <a:r>
              <a:rPr lang="en-US" sz="1050" i="1" dirty="0" smtClean="0"/>
              <a:t>58</a:t>
            </a:r>
            <a:r>
              <a:rPr lang="en-US" sz="1050" dirty="0" smtClean="0"/>
              <a:t>, 11015-11022.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17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4952" y="5326559"/>
            <a:ext cx="8126018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7.14.</a:t>
            </a:r>
            <a:r>
              <a:rPr lang="en-US" sz="1100" dirty="0" smtClean="0"/>
              <a:t> </a:t>
            </a:r>
            <a:r>
              <a:rPr lang="en-US" sz="1100" b="1" dirty="0" smtClean="0"/>
              <a:t> </a:t>
            </a:r>
            <a:r>
              <a:rPr lang="en-US" sz="1100" dirty="0" smtClean="0"/>
              <a:t>(a) Electrode potential as a function of the </a:t>
            </a:r>
            <a:r>
              <a:rPr lang="en-US" sz="1100" i="1" dirty="0" smtClean="0"/>
              <a:t>A</a:t>
            </a:r>
            <a:r>
              <a:rPr lang="en-US" sz="1100" dirty="0" smtClean="0"/>
              <a:t>/W ratio </a:t>
            </a:r>
            <a:r>
              <a:rPr lang="en-US" sz="1100" i="1" dirty="0" smtClean="0"/>
              <a:t>x </a:t>
            </a:r>
            <a:r>
              <a:rPr lang="en-US" sz="1100" dirty="0" smtClean="0"/>
              <a:t>(</a:t>
            </a:r>
            <a:r>
              <a:rPr lang="en-US" sz="1100" i="1" dirty="0" smtClean="0"/>
              <a:t>A </a:t>
            </a:r>
            <a:r>
              <a:rPr lang="en-US" sz="1100" dirty="0" smtClean="0"/>
              <a:t>is Li, Na, or K) as obtained under constant current intercalation into crystalline W oxide. The two regions marked out are analyzed in (b), where full lines represent measured </a:t>
            </a:r>
            <a:r>
              <a:rPr lang="en-US" sz="1100" dirty="0" err="1" smtClean="0"/>
              <a:t>chronopotentiometry</a:t>
            </a:r>
            <a:r>
              <a:rPr lang="en-US" sz="1100" dirty="0" smtClean="0"/>
              <a:t> and squares (composition region) and circles (composition region 2) are data obtained by fitting to the lattice-gas model. The interaction parameter </a:t>
            </a:r>
            <a:r>
              <a:rPr lang="en-US" sz="1100" i="1" dirty="0" smtClean="0"/>
              <a:t>U </a:t>
            </a:r>
            <a:r>
              <a:rPr lang="en-US" sz="1100" dirty="0" smtClean="0"/>
              <a:t>and the site energy Ɛ are displayed. (c) Derivative of the composition </a:t>
            </a:r>
            <a:r>
              <a:rPr lang="en-US" sz="1100" i="1" dirty="0" smtClean="0"/>
              <a:t>x </a:t>
            </a:r>
            <a:r>
              <a:rPr lang="en-US" sz="1100" dirty="0" smtClean="0"/>
              <a:t>with respect to working electrode potential . </a:t>
            </a:r>
            <a:endParaRPr lang="es-ES" sz="1100" dirty="0"/>
          </a:p>
        </p:txBody>
      </p:sp>
      <p:pic>
        <p:nvPicPr>
          <p:cNvPr id="60417" name="Picture 1" descr="C:\Users\Carmen\Dropbox (DISPOSITIVOS FOTO)\book energy (1)\part 1\3 figs files\figs 7 chemical capacitance\f 7 14 a.tif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286285"/>
            <a:ext cx="3581400" cy="2304515"/>
          </a:xfrm>
          <a:prstGeom prst="rect">
            <a:avLst/>
          </a:prstGeom>
          <a:noFill/>
        </p:spPr>
      </p:pic>
      <p:pic>
        <p:nvPicPr>
          <p:cNvPr id="60418" name="Picture 2" descr="C:\Users\Carmen\Dropbox (DISPOSITIVOS FOTO)\book energy (1)\part 1\3 figs files\figs 7 chemical capacitance\f 7 14 b.tif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61999" y="3048000"/>
            <a:ext cx="4648201" cy="1973591"/>
          </a:xfrm>
          <a:prstGeom prst="rect">
            <a:avLst/>
          </a:prstGeom>
          <a:noFill/>
        </p:spPr>
      </p:pic>
      <p:pic>
        <p:nvPicPr>
          <p:cNvPr id="60419" name="Picture 3" descr="C:\Users\Carmen\Dropbox (DISPOSITIVOS FOTO)\book energy (1)\part 1\3 figs files\figs 7 chemical capacitance\f 7 14 c.tif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533400"/>
            <a:ext cx="3148012" cy="32757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96000"/>
            <a:ext cx="8229600" cy="6559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18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876800" y="3810000"/>
            <a:ext cx="4163618" cy="27776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7.15. </a:t>
            </a:r>
            <a:r>
              <a:rPr lang="en-US" sz="1100" dirty="0" smtClean="0"/>
              <a:t>(a) Diagram showing the geometry of a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MOS structure, where a graphene-Y2O3–Ti/Au capacitor lies on a SiO2 /Si substrate. (b) Optical image showing a device and experimental set up for measurements. The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channel is in the dashed frame indicated by the black arrow. The channel area covered by top gate electrode is W/L=4.5 mm/7 mm. The separation between source/drain electrodes to the top gate electrode is 12 mm. (c) Total gate capacitance of the as fabricated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FET. Inset: gate leakage current density as a function of gate voltage. (d) Quantum capacitance of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extracted from (c). The dashed line is the theoretical value of quantum capacitance of graphene at 300 K with a Fermi velocity 1.15x10</a:t>
            </a:r>
            <a:r>
              <a:rPr lang="en-US" sz="1100" baseline="30000" dirty="0" smtClean="0"/>
              <a:t>6 </a:t>
            </a:r>
            <a:r>
              <a:rPr lang="en-US" sz="1100" dirty="0" smtClean="0"/>
              <a:t>m s</a:t>
            </a:r>
            <a:r>
              <a:rPr lang="en-US" sz="1100" baseline="30000" dirty="0" smtClean="0"/>
              <a:t>-1</a:t>
            </a:r>
            <a:r>
              <a:rPr lang="en-US" sz="1100" dirty="0" smtClean="0"/>
              <a:t>. </a:t>
            </a:r>
            <a:r>
              <a:rPr lang="en-US" sz="1100" dirty="0"/>
              <a:t>Reproduced with permission from Xu, H.; Zhang, Z.; Peng, L.-M. "</a:t>
            </a:r>
            <a:r>
              <a:rPr lang="en-US" sz="1100" dirty="0">
                <a:hlinkClick r:id="rId3"/>
              </a:rPr>
              <a:t>Measurements and microscopic model of quantum capacitance in graphene</a:t>
            </a:r>
            <a:r>
              <a:rPr lang="en-US" sz="1100" dirty="0"/>
              <a:t>". </a:t>
            </a:r>
            <a:r>
              <a:rPr lang="en-US" sz="1100" i="1" dirty="0"/>
              <a:t>Applied Physics Letters</a:t>
            </a:r>
            <a:r>
              <a:rPr lang="en-US" sz="1100" dirty="0"/>
              <a:t> </a:t>
            </a:r>
            <a:r>
              <a:rPr lang="en-US" sz="1100" b="1" dirty="0"/>
              <a:t>2011</a:t>
            </a:r>
            <a:r>
              <a:rPr lang="en-US" sz="1100" dirty="0"/>
              <a:t>, </a:t>
            </a:r>
            <a:r>
              <a:rPr lang="en-US" sz="1100" i="1" dirty="0"/>
              <a:t>98</a:t>
            </a:r>
            <a:r>
              <a:rPr lang="en-US" sz="1100" dirty="0"/>
              <a:t>, 133122.</a:t>
            </a:r>
            <a:endParaRPr lang="es-ES" sz="1100" dirty="0" smtClean="0"/>
          </a:p>
          <a:p>
            <a:endParaRPr lang="es-ES" sz="1100" dirty="0" smtClean="0"/>
          </a:p>
        </p:txBody>
      </p:sp>
      <p:pic>
        <p:nvPicPr>
          <p:cNvPr id="59393" name="Picture 1" descr="C:\Users\Carmen\Dropbox (DISPOSITIVOS FOTO)\book energy (1)\part 1\3 figs files\figs 7 chemical capacitance\f 7 15.tif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57800" y="340107"/>
            <a:ext cx="3601948" cy="3205733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36660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7. Chemical capacitance of graphene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940846127"/>
              </p:ext>
            </p:extLst>
          </p:nvPr>
        </p:nvGraphicFramePr>
        <p:xfrm>
          <a:off x="228600" y="609600"/>
          <a:ext cx="1114425" cy="2952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3" name="Equation" r:id="rId5" imgW="1117115" imgH="304668" progId="Equation.3">
                  <p:embed/>
                </p:oleObj>
              </mc:Choice>
              <mc:Fallback>
                <p:oleObj name="Equation" r:id="rId5" imgW="1117115" imgH="304668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609600"/>
                        <a:ext cx="1114425" cy="2952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51929443"/>
              </p:ext>
            </p:extLst>
          </p:nvPr>
        </p:nvGraphicFramePr>
        <p:xfrm>
          <a:off x="228600" y="990600"/>
          <a:ext cx="2590800" cy="5048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5794" name="Equation" r:id="rId7" imgW="2590800" imgH="508000" progId="Equation.3">
                  <p:embed/>
                </p:oleObj>
              </mc:Choice>
              <mc:Fallback>
                <p:oleObj name="Equation" r:id="rId7" imgW="2590800" imgH="508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990600"/>
                        <a:ext cx="2590800" cy="5048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96000"/>
            <a:ext cx="8229600" cy="6559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Reproduced with permission from Fang, T.; </a:t>
            </a:r>
            <a:r>
              <a:rPr lang="en-US" sz="1050" dirty="0" err="1" smtClean="0"/>
              <a:t>Konar</a:t>
            </a:r>
            <a:r>
              <a:rPr lang="en-US" sz="1050" dirty="0" smtClean="0"/>
              <a:t>, A.; Xing, H.; Jena, D. "</a:t>
            </a:r>
            <a:r>
              <a:rPr lang="en-US" sz="1050" dirty="0" smtClean="0">
                <a:hlinkClick r:id="rId2"/>
              </a:rPr>
              <a:t>Carrier statistics and quantum capacitance of </a:t>
            </a:r>
            <a:r>
              <a:rPr lang="en-US" sz="1050" dirty="0" err="1" smtClean="0">
                <a:hlinkClick r:id="rId2"/>
              </a:rPr>
              <a:t>graphene</a:t>
            </a:r>
            <a:r>
              <a:rPr lang="en-US" sz="1050" dirty="0" smtClean="0">
                <a:hlinkClick r:id="rId2"/>
              </a:rPr>
              <a:t> sheets and ribbons</a:t>
            </a:r>
            <a:r>
              <a:rPr lang="en-US" sz="1050" dirty="0" smtClean="0"/>
              <a:t>". </a:t>
            </a:r>
            <a:r>
              <a:rPr lang="en-US" sz="1050" i="1" dirty="0" smtClean="0"/>
              <a:t>Applied Physics Letters</a:t>
            </a:r>
            <a:r>
              <a:rPr lang="en-US" sz="1050" dirty="0" smtClean="0"/>
              <a:t> </a:t>
            </a:r>
            <a:r>
              <a:rPr lang="en-US" sz="1050" b="1" dirty="0" smtClean="0"/>
              <a:t>2007</a:t>
            </a:r>
            <a:r>
              <a:rPr lang="en-US" sz="1050" dirty="0" smtClean="0"/>
              <a:t>, </a:t>
            </a:r>
            <a:r>
              <a:rPr lang="en-US" sz="1050" i="1" dirty="0" smtClean="0"/>
              <a:t>91</a:t>
            </a:r>
            <a:r>
              <a:rPr lang="en-US" sz="1050" dirty="0" smtClean="0"/>
              <a:t>, 092109.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19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4952" y="5512713"/>
            <a:ext cx="81260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7.16.</a:t>
            </a:r>
            <a:r>
              <a:rPr lang="en-US" sz="1100" dirty="0" smtClean="0"/>
              <a:t> Left: quantum capacitance of 2D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and a 5 nm GNR compared with the parallel-plate capacitance of 1 nm SiO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 and HfO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. Right: 2D carrier density in a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sheet as a function of gate voltage for different oxide thicknesses. </a:t>
            </a:r>
            <a:endParaRPr lang="es-ES" sz="1100" dirty="0" smtClean="0"/>
          </a:p>
        </p:txBody>
      </p:sp>
      <p:pic>
        <p:nvPicPr>
          <p:cNvPr id="58369" name="Picture 1" descr="C:\Users\Carmen\Dropbox (DISPOSITIVOS FOTO)\book energy (1)\part 1\3 figs files\figs 7 chemical capacitance\f 7 16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438400" y="1295400"/>
            <a:ext cx="4301185" cy="32146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172200"/>
            <a:ext cx="8229600" cy="5797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© Juan Bisquert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2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4191000" y="4267200"/>
            <a:ext cx="47732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7.1</a:t>
            </a:r>
            <a:r>
              <a:rPr lang="en-US" sz="1100" b="1" dirty="0"/>
              <a:t>.</a:t>
            </a:r>
            <a:r>
              <a:rPr lang="en-US" sz="1100" dirty="0"/>
              <a:t> </a:t>
            </a:r>
            <a:r>
              <a:rPr lang="en-US" sz="1100" dirty="0" smtClean="0"/>
              <a:t> (a) Representation of a dielectric capacitor, showing the vacuum level (VL), the electrical charge at the plates, and the electrical field, , in the space between the plates. (b) A semiconductor with selective contacts. Under applied bias the position of the Fermi level of minority carriers changes which produces variation of the chemical potential of the electrons, </a:t>
            </a:r>
            <a:endParaRPr lang="en-US" sz="1100" dirty="0"/>
          </a:p>
        </p:txBody>
      </p:sp>
      <p:graphicFrame>
        <p:nvGraphicFramePr>
          <p:cNvPr id="11274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53121563"/>
              </p:ext>
            </p:extLst>
          </p:nvPr>
        </p:nvGraphicFramePr>
        <p:xfrm>
          <a:off x="7772400" y="4941759"/>
          <a:ext cx="1905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2" name="Ecuación" r:id="rId3" imgW="190440" imgH="228600" progId="Equation.3">
                  <p:embed/>
                </p:oleObj>
              </mc:Choice>
              <mc:Fallback>
                <p:oleObj name="Ecuación" r:id="rId3" imgW="190440" imgH="228600" progId="Equation.3">
                  <p:embed/>
                  <p:pic>
                    <p:nvPicPr>
                      <p:cNvPr id="0" name="Picture 1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772400" y="4941759"/>
                        <a:ext cx="1905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275" name="Picture 11" descr="C:\Users\Carmen\Dropbox (DISPOSITIVOS FOTO)\book energy (1)\part 1\3 figs files\figs 7 chemical capacitance\f 7 1.tif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91000" y="1186180"/>
            <a:ext cx="4630738" cy="296227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-7620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1. Carrier accumulation and energy storage in the chemical capacitance </a:t>
            </a:r>
          </a:p>
        </p:txBody>
      </p:sp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02142013"/>
              </p:ext>
            </p:extLst>
          </p:nvPr>
        </p:nvGraphicFramePr>
        <p:xfrm>
          <a:off x="685800" y="986155"/>
          <a:ext cx="6381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3" name="Equation" r:id="rId6" imgW="647419" imgH="406224" progId="Equation.3">
                  <p:embed/>
                </p:oleObj>
              </mc:Choice>
              <mc:Fallback>
                <p:oleObj name="Equation" r:id="rId6" imgW="647419" imgH="406224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986155"/>
                        <a:ext cx="63817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527300489"/>
              </p:ext>
            </p:extLst>
          </p:nvPr>
        </p:nvGraphicFramePr>
        <p:xfrm>
          <a:off x="685800" y="1676400"/>
          <a:ext cx="5334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14" name="Equation" r:id="rId8" imgW="533169" imgH="393529" progId="Equation.3">
                  <p:embed/>
                </p:oleObj>
              </mc:Choice>
              <mc:Fallback>
                <p:oleObj name="Equation" r:id="rId8" imgW="533169" imgH="393529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5800" y="1676400"/>
                        <a:ext cx="53340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69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19800"/>
            <a:ext cx="8229600" cy="7321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Reproduced with permission from Xia, J.; Chen, F.; Li, J.; Tao, N. "</a:t>
            </a:r>
            <a:r>
              <a:rPr lang="en-US" sz="1050" dirty="0" smtClean="0">
                <a:hlinkClick r:id="rId2"/>
              </a:rPr>
              <a:t>Measurement of the quantum capacitance of </a:t>
            </a:r>
            <a:r>
              <a:rPr lang="en-US" sz="1050" dirty="0" err="1" smtClean="0">
                <a:hlinkClick r:id="rId2"/>
              </a:rPr>
              <a:t>graphene</a:t>
            </a:r>
            <a:r>
              <a:rPr lang="en-US" sz="1050" dirty="0" smtClean="0"/>
              <a:t>". </a:t>
            </a:r>
            <a:r>
              <a:rPr lang="en-US" sz="1050" i="1" dirty="0" smtClean="0"/>
              <a:t>Nature Nanotechnology</a:t>
            </a:r>
            <a:r>
              <a:rPr lang="en-US" sz="1050" dirty="0" smtClean="0"/>
              <a:t> </a:t>
            </a:r>
            <a:r>
              <a:rPr lang="en-US" sz="1050" b="1" dirty="0" smtClean="0"/>
              <a:t>2009</a:t>
            </a:r>
            <a:r>
              <a:rPr lang="en-US" sz="1050" dirty="0" smtClean="0"/>
              <a:t>, </a:t>
            </a:r>
            <a:r>
              <a:rPr lang="en-US" sz="1050" i="1" dirty="0" smtClean="0"/>
              <a:t>4</a:t>
            </a:r>
            <a:r>
              <a:rPr lang="en-US" sz="1050" dirty="0" smtClean="0"/>
              <a:t>, 505-509.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20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4952" y="5029200"/>
            <a:ext cx="8126018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7.17.</a:t>
            </a:r>
            <a:r>
              <a:rPr lang="en-US" sz="1100" dirty="0" smtClean="0"/>
              <a:t> (a) Schematic of the quantum capacitance measurement setup in which a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sheet on a silicon/SiO2 substrate is connected to a gold electrode. The edge of the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sheet is covered with an insulation layer so that only the top surface is exposed to an ionic liquid electrolyte. The potential of the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is controlled and varied with respect to a platinum reference electrode (RE) using a three-electrode electrochemical configuration. , electrochemical gate voltage. The inset is an optical micrograph of the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device. (b) Total capacitance (blue line) and quantum capacitance (red line) of </a:t>
            </a:r>
            <a:r>
              <a:rPr lang="en-US" sz="1100" dirty="0" err="1" smtClean="0"/>
              <a:t>graphene</a:t>
            </a:r>
            <a:r>
              <a:rPr lang="en-US" sz="1100" dirty="0" smtClean="0"/>
              <a:t> measured in ionic liquid. </a:t>
            </a:r>
            <a:endParaRPr lang="en-US" sz="1100" dirty="0"/>
          </a:p>
        </p:txBody>
      </p:sp>
      <p:pic>
        <p:nvPicPr>
          <p:cNvPr id="57345" name="Picture 1" descr="C:\Users\Carmen\Dropbox (DISPOSITIVOS FOTO)\book energy (1)\part 1\3 figs files\figs 7 chemical capacitance\f 7 17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124200" y="306461"/>
            <a:ext cx="2819400" cy="449413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172200"/>
            <a:ext cx="8229600" cy="5797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© Juan Bisquert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3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3047330" y="3338593"/>
            <a:ext cx="1066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7.1</a:t>
            </a:r>
            <a:r>
              <a:rPr lang="en-US" sz="1100" b="1" dirty="0"/>
              <a:t>.</a:t>
            </a:r>
            <a:r>
              <a:rPr lang="en-US" sz="1100" dirty="0"/>
              <a:t> </a:t>
            </a:r>
          </a:p>
        </p:txBody>
      </p:sp>
      <p:pic>
        <p:nvPicPr>
          <p:cNvPr id="11275" name="Picture 11" descr="C:\Users\Carmen\Dropbox (DISPOSITIVOS FOTO)\book energy (1)\part 1\3 figs files\figs 7 chemical capacitance\f 7 1.tif"/>
          <p:cNvPicPr>
            <a:picLocks noChangeAspect="1" noChangeArrowheads="1"/>
          </p:cNvPicPr>
          <p:nvPr/>
        </p:nvPicPr>
        <p:blipFill rotWithShape="1">
          <a:blip r:embed="rId3" cstate="print"/>
          <a:srcRect l="47464"/>
          <a:stretch/>
        </p:blipFill>
        <p:spPr bwMode="auto">
          <a:xfrm>
            <a:off x="2861108" y="228600"/>
            <a:ext cx="2432813" cy="2962275"/>
          </a:xfrm>
          <a:prstGeom prst="rect">
            <a:avLst/>
          </a:prstGeom>
          <a:noFill/>
        </p:spPr>
      </p:pic>
      <p:sp>
        <p:nvSpPr>
          <p:cNvPr id="6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8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97833108"/>
              </p:ext>
            </p:extLst>
          </p:nvPr>
        </p:nvGraphicFramePr>
        <p:xfrm>
          <a:off x="609600" y="533083"/>
          <a:ext cx="533400" cy="390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0" name="Equation" r:id="rId4" imgW="533169" imgH="393529" progId="Equation.3">
                  <p:embed/>
                </p:oleObj>
              </mc:Choice>
              <mc:Fallback>
                <p:oleObj name="Equation" r:id="rId4" imgW="533169" imgH="393529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533083"/>
                        <a:ext cx="533400" cy="3905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6007273"/>
              </p:ext>
            </p:extLst>
          </p:nvPr>
        </p:nvGraphicFramePr>
        <p:xfrm>
          <a:off x="609600" y="1295400"/>
          <a:ext cx="9810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1" name="Equation" r:id="rId6" imgW="990600" imgH="228600" progId="Equation.3">
                  <p:embed/>
                </p:oleObj>
              </mc:Choice>
              <mc:Fallback>
                <p:oleObj name="Equation" r:id="rId6" imgW="9906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295400"/>
                        <a:ext cx="98107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Rectangle 1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65929150"/>
              </p:ext>
            </p:extLst>
          </p:nvPr>
        </p:nvGraphicFramePr>
        <p:xfrm>
          <a:off x="609600" y="1676083"/>
          <a:ext cx="136207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2" name="Equation" r:id="rId8" imgW="1358900" imgH="228600" progId="Equation.3">
                  <p:embed/>
                </p:oleObj>
              </mc:Choice>
              <mc:Fallback>
                <p:oleObj name="Equation" r:id="rId8" imgW="13589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1676083"/>
                        <a:ext cx="136207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234240946"/>
              </p:ext>
            </p:extLst>
          </p:nvPr>
        </p:nvGraphicFramePr>
        <p:xfrm>
          <a:off x="609600" y="2133283"/>
          <a:ext cx="9144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3" name="Equation" r:id="rId10" imgW="927100" imgH="228600" progId="Equation.3">
                  <p:embed/>
                </p:oleObj>
              </mc:Choice>
              <mc:Fallback>
                <p:oleObj name="Equation" r:id="rId10" imgW="9271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09600" y="2133283"/>
                        <a:ext cx="91440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8" name="Object 1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8017624"/>
              </p:ext>
            </p:extLst>
          </p:nvPr>
        </p:nvGraphicFramePr>
        <p:xfrm>
          <a:off x="539552" y="2743200"/>
          <a:ext cx="10572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4" name="Equation" r:id="rId12" imgW="1054100" imgH="431800" progId="Equation.3">
                  <p:embed/>
                </p:oleObj>
              </mc:Choice>
              <mc:Fallback>
                <p:oleObj name="Equation" r:id="rId12" imgW="1054100" imgH="4318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3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2743200"/>
                        <a:ext cx="105727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9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0" name="Object 1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684455710"/>
              </p:ext>
            </p:extLst>
          </p:nvPr>
        </p:nvGraphicFramePr>
        <p:xfrm>
          <a:off x="539552" y="3276600"/>
          <a:ext cx="609600" cy="4191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5" name="Equation" r:id="rId14" imgW="609600" imgH="419100" progId="Equation.3">
                  <p:embed/>
                </p:oleObj>
              </mc:Choice>
              <mc:Fallback>
                <p:oleObj name="Equation" r:id="rId14" imgW="609600" imgH="4191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276600"/>
                        <a:ext cx="609600" cy="4191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1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2" name="Object 2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14734502"/>
              </p:ext>
            </p:extLst>
          </p:nvPr>
        </p:nvGraphicFramePr>
        <p:xfrm>
          <a:off x="539552" y="3828415"/>
          <a:ext cx="914400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9696" name="Equation" r:id="rId16" imgW="914400" imgH="431800" progId="Equation.3">
                  <p:embed/>
                </p:oleObj>
              </mc:Choice>
              <mc:Fallback>
                <p:oleObj name="Equation" r:id="rId16" imgW="914400" imgH="4318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9552" y="3828415"/>
                        <a:ext cx="914400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7" name="Picture 2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8914" y="556495"/>
            <a:ext cx="3124200" cy="3043708"/>
          </a:xfrm>
          <a:prstGeom prst="rect">
            <a:avLst/>
          </a:prstGeom>
        </p:spPr>
      </p:pic>
      <p:sp>
        <p:nvSpPr>
          <p:cNvPr id="28" name="Rectangle 27"/>
          <p:cNvSpPr/>
          <p:nvPr/>
        </p:nvSpPr>
        <p:spPr>
          <a:xfrm>
            <a:off x="6248400" y="4699594"/>
            <a:ext cx="1066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7.7</a:t>
            </a:r>
            <a:endParaRPr lang="en-US" sz="1100" dirty="0"/>
          </a:p>
        </p:txBody>
      </p:sp>
      <p:pic>
        <p:nvPicPr>
          <p:cNvPr id="30" name="Picture 29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7192" y="3667320"/>
            <a:ext cx="1548238" cy="2326158"/>
          </a:xfrm>
          <a:prstGeom prst="rect">
            <a:avLst/>
          </a:prstGeom>
        </p:spPr>
      </p:pic>
      <p:sp>
        <p:nvSpPr>
          <p:cNvPr id="31" name="Rectangle 30"/>
          <p:cNvSpPr/>
          <p:nvPr/>
        </p:nvSpPr>
        <p:spPr>
          <a:xfrm>
            <a:off x="6248400" y="3677216"/>
            <a:ext cx="1066800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1.5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40194557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19800"/>
            <a:ext cx="8229600" cy="7321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4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90500" y="5112062"/>
            <a:ext cx="419100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7.2. </a:t>
            </a:r>
            <a:r>
              <a:rPr lang="en-US" sz="1100" dirty="0" smtClean="0"/>
              <a:t>Schematic diagram of crystal structures and electronic states in a semiconductor film. </a:t>
            </a:r>
            <a:r>
              <a:rPr lang="en-GB" sz="1100" dirty="0"/>
              <a:t>Reproduced with permission from </a:t>
            </a:r>
            <a:r>
              <a:rPr lang="en-US" sz="1100" dirty="0" err="1"/>
              <a:t>Schultze</a:t>
            </a:r>
            <a:r>
              <a:rPr lang="en-US" sz="1100" dirty="0"/>
              <a:t>, J. W.; </a:t>
            </a:r>
            <a:r>
              <a:rPr lang="en-US" sz="1100" dirty="0" err="1"/>
              <a:t>Lohrengel</a:t>
            </a:r>
            <a:r>
              <a:rPr lang="en-US" sz="1100" dirty="0"/>
              <a:t>, M. M. "</a:t>
            </a:r>
            <a:r>
              <a:rPr lang="en-US" sz="1100" dirty="0">
                <a:hlinkClick r:id="rId2"/>
              </a:rPr>
              <a:t>Stability, reactivity and breakdown of passive films. Problems of recent and future research</a:t>
            </a:r>
            <a:r>
              <a:rPr lang="en-US" sz="1100" dirty="0"/>
              <a:t>". </a:t>
            </a:r>
            <a:r>
              <a:rPr lang="en-US" sz="1100" i="1" dirty="0" err="1"/>
              <a:t>Electrochimica</a:t>
            </a:r>
            <a:r>
              <a:rPr lang="en-US" sz="1100" i="1" dirty="0"/>
              <a:t> </a:t>
            </a:r>
            <a:r>
              <a:rPr lang="en-US" sz="1100" i="1" dirty="0" err="1"/>
              <a:t>Acta</a:t>
            </a:r>
            <a:r>
              <a:rPr lang="en-US" sz="1100" dirty="0"/>
              <a:t> </a:t>
            </a:r>
            <a:r>
              <a:rPr lang="en-US" sz="1100" b="1" dirty="0"/>
              <a:t>2000</a:t>
            </a:r>
            <a:r>
              <a:rPr lang="en-US" sz="1100" dirty="0"/>
              <a:t>, </a:t>
            </a:r>
            <a:r>
              <a:rPr lang="en-US" sz="1100" i="1" dirty="0"/>
              <a:t>45</a:t>
            </a:r>
            <a:r>
              <a:rPr lang="en-US" sz="1100" dirty="0"/>
              <a:t>, 2499-2513.</a:t>
            </a:r>
          </a:p>
        </p:txBody>
      </p:sp>
      <p:pic>
        <p:nvPicPr>
          <p:cNvPr id="72705" name="Picture 1" descr="C:\Users\Carmen\Dropbox (DISPOSITIVOS FOTO)\book energy (1)\part 1\3 figs files\figs 7 chemical capacitance\f 7 2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35108" y="662165"/>
            <a:ext cx="4018020" cy="4267200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b="1" dirty="0"/>
              <a:t>2. Localized electronic states in disordered materials and surface states </a:t>
            </a:r>
          </a:p>
        </p:txBody>
      </p:sp>
      <p:sp>
        <p:nvSpPr>
          <p:cNvPr id="13" name="Rectangle 12"/>
          <p:cNvSpPr/>
          <p:nvPr/>
        </p:nvSpPr>
        <p:spPr>
          <a:xfrm>
            <a:off x="5715000" y="4653034"/>
            <a:ext cx="3128370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7.7. </a:t>
            </a:r>
            <a:r>
              <a:rPr lang="en-US" sz="1100" dirty="0" smtClean="0"/>
              <a:t>Model of a </a:t>
            </a:r>
            <a:r>
              <a:rPr lang="en-US" sz="1100" dirty="0" err="1" smtClean="0"/>
              <a:t>nanostructured</a:t>
            </a:r>
            <a:r>
              <a:rPr lang="en-US" sz="1100" dirty="0" smtClean="0"/>
              <a:t> semiconductor film with a transport state at energy  </a:t>
            </a:r>
            <a:r>
              <a:rPr lang="en-US" sz="1100" i="1" dirty="0" err="1" smtClean="0"/>
              <a:t>E</a:t>
            </a:r>
            <a:r>
              <a:rPr lang="en-US" sz="1100" i="1" baseline="-25000" dirty="0" err="1" smtClean="0"/>
              <a:t>c</a:t>
            </a:r>
            <a:r>
              <a:rPr lang="en-US" sz="1100" i="1" baseline="-25000" dirty="0" smtClean="0"/>
              <a:t> </a:t>
            </a:r>
            <a:r>
              <a:rPr lang="en-US" sz="1100" dirty="0" smtClean="0"/>
              <a:t>and a broad distribution of localized states in the </a:t>
            </a:r>
            <a:r>
              <a:rPr lang="en-US" sz="1100" dirty="0" err="1" smtClean="0"/>
              <a:t>bandgap</a:t>
            </a:r>
            <a:r>
              <a:rPr lang="en-US" sz="1100" dirty="0" smtClean="0"/>
              <a:t>. The voltage determines the Fermi level of electrons  </a:t>
            </a:r>
            <a:r>
              <a:rPr lang="en-US" sz="1100" i="1" dirty="0" err="1" smtClean="0"/>
              <a:t>E</a:t>
            </a:r>
            <a:r>
              <a:rPr lang="en-US" sz="1100" i="1" baseline="-25000" dirty="0" err="1" smtClean="0"/>
              <a:t>Fn</a:t>
            </a:r>
            <a:r>
              <a:rPr lang="en-US" sz="1100" dirty="0" smtClean="0"/>
              <a:t>.</a:t>
            </a:r>
            <a:endParaRPr lang="es-ES" sz="1100" dirty="0" smtClean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5000" y="349884"/>
            <a:ext cx="2700528" cy="405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96000"/>
            <a:ext cx="8229600" cy="6559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© Juan Bisquert 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5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2209800" y="4953000"/>
            <a:ext cx="5181600" cy="6001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7.3.</a:t>
            </a:r>
            <a:r>
              <a:rPr lang="en-US" sz="1100" dirty="0" smtClean="0"/>
              <a:t> </a:t>
            </a:r>
            <a:r>
              <a:rPr lang="en-GB" sz="1100" dirty="0" smtClean="0"/>
              <a:t>Schematic energy diagram of the occupancy of a distribution of localized states in the </a:t>
            </a:r>
            <a:r>
              <a:rPr lang="en-GB" sz="1100" dirty="0" err="1" smtClean="0"/>
              <a:t>bandgap</a:t>
            </a:r>
            <a:r>
              <a:rPr lang="en-GB" sz="1100" dirty="0" smtClean="0"/>
              <a:t> in an amorphous semiconductor. The shaded region indicates the </a:t>
            </a:r>
            <a:r>
              <a:rPr lang="en-GB" sz="1100" dirty="0" err="1" smtClean="0"/>
              <a:t>bandgap</a:t>
            </a:r>
            <a:r>
              <a:rPr lang="en-GB" sz="1100" dirty="0" smtClean="0"/>
              <a:t> states that are occupied with electrons below the Fermi level.</a:t>
            </a:r>
            <a:endParaRPr lang="es-ES" sz="11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1199" y="1066800"/>
            <a:ext cx="5111931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19800"/>
            <a:ext cx="8229600" cy="7321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6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4952" y="5715000"/>
            <a:ext cx="8126018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7.4.</a:t>
            </a:r>
            <a:r>
              <a:rPr lang="en-US" sz="1100" dirty="0" smtClean="0"/>
              <a:t> (a) Density of states in the band gap of a-</a:t>
            </a:r>
            <a:r>
              <a:rPr lang="en-US" sz="1100" dirty="0" err="1" smtClean="0"/>
              <a:t>Si:H</a:t>
            </a:r>
            <a:r>
              <a:rPr lang="en-US" sz="1100" dirty="0" smtClean="0"/>
              <a:t>. edge. (b) Free and trapped charge in the band gap for the DOS distribution.</a:t>
            </a:r>
            <a:endParaRPr lang="es-ES" sz="1100" dirty="0"/>
          </a:p>
        </p:txBody>
      </p:sp>
      <p:pic>
        <p:nvPicPr>
          <p:cNvPr id="70657" name="Picture 1" descr="C:\Users\Carmen\Dropbox (DISPOSITIVOS FOTO)\book energy (1)\part 1\3 figs files\figs 7 chemical capacitance\f 7 4.t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7625" y="323850"/>
            <a:ext cx="3508375" cy="501015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19800"/>
            <a:ext cx="8229600" cy="7321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© Juan Bisquert 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6290982" y="5681990"/>
            <a:ext cx="2399987" cy="9387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/>
              <a:t>Figure 7.5.</a:t>
            </a:r>
            <a:r>
              <a:rPr lang="en-US" sz="1100" dirty="0" smtClean="0"/>
              <a:t> </a:t>
            </a:r>
            <a:r>
              <a:rPr lang="en-GB" sz="1100" dirty="0" smtClean="0"/>
              <a:t>Representation of the chemical capacitance of a </a:t>
            </a:r>
            <a:r>
              <a:rPr lang="en-GB" sz="1100" dirty="0" err="1" smtClean="0"/>
              <a:t>monoenergetic</a:t>
            </a:r>
            <a:r>
              <a:rPr lang="en-GB" sz="1100" dirty="0" smtClean="0"/>
              <a:t> energy level at </a:t>
            </a:r>
            <a:r>
              <a:rPr lang="en-GB" sz="1100" i="1" dirty="0" smtClean="0"/>
              <a:t>E=0</a:t>
            </a:r>
            <a:r>
              <a:rPr lang="en-GB" sz="1100" dirty="0" smtClean="0"/>
              <a:t>, as a function of the temperature as indicated.  </a:t>
            </a:r>
            <a:endParaRPr lang="es-ES" sz="1100" dirty="0" smtClean="0"/>
          </a:p>
        </p:txBody>
      </p:sp>
      <p:pic>
        <p:nvPicPr>
          <p:cNvPr id="69633" name="Picture 1" descr="C:\Users\Carmen\Dropbox (DISPOSITIVOS FOTO)\book energy (1)\part 1\3 figs files\figs 7 chemical capacitance\f 7 5.TI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19800" y="2594394"/>
            <a:ext cx="2913323" cy="3123155"/>
          </a:xfrm>
          <a:prstGeom prst="rect">
            <a:avLst/>
          </a:prstGeom>
          <a:noFill/>
        </p:spPr>
      </p:pic>
      <p:sp>
        <p:nvSpPr>
          <p:cNvPr id="4" name="Rectangle 3"/>
          <p:cNvSpPr/>
          <p:nvPr/>
        </p:nvSpPr>
        <p:spPr>
          <a:xfrm>
            <a:off x="0" y="0"/>
            <a:ext cx="400757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3. Chemical capacitance of a single state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6629400" y="2463589"/>
            <a:ext cx="1438834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 smtClean="0"/>
              <a:t>Figure 5.1.</a:t>
            </a:r>
            <a:endParaRPr lang="es-ES" sz="1100" dirty="0" smtClean="0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6031927"/>
              </p:ext>
            </p:extLst>
          </p:nvPr>
        </p:nvGraphicFramePr>
        <p:xfrm>
          <a:off x="0" y="990600"/>
          <a:ext cx="4114800" cy="781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1" name="Equation" r:id="rId4" imgW="4127500" imgH="787400" progId="Equation.3">
                  <p:embed/>
                </p:oleObj>
              </mc:Choice>
              <mc:Fallback>
                <p:oleObj name="Equation" r:id="rId4" imgW="4127500" imgH="7874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990600"/>
                        <a:ext cx="4114800" cy="781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4" name="Object 1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475975848"/>
              </p:ext>
            </p:extLst>
          </p:nvPr>
        </p:nvGraphicFramePr>
        <p:xfrm>
          <a:off x="228600" y="2133600"/>
          <a:ext cx="1362075" cy="4286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2" name="Equation" r:id="rId6" imgW="1358310" imgH="431613" progId="Equation.3">
                  <p:embed/>
                </p:oleObj>
              </mc:Choice>
              <mc:Fallback>
                <p:oleObj name="Equation" r:id="rId6" imgW="1358310" imgH="431613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133600"/>
                        <a:ext cx="1362075" cy="4286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51753372"/>
              </p:ext>
            </p:extLst>
          </p:nvPr>
        </p:nvGraphicFramePr>
        <p:xfrm>
          <a:off x="228600" y="2895600"/>
          <a:ext cx="131445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3" name="Equation" r:id="rId8" imgW="1320800" imgH="228600" progId="Equation.3">
                  <p:embed/>
                </p:oleObj>
              </mc:Choice>
              <mc:Fallback>
                <p:oleObj name="Equation" r:id="rId8" imgW="1320800" imgH="228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9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2895600"/>
                        <a:ext cx="1314450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16" name="Object 1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16492262"/>
              </p:ext>
            </p:extLst>
          </p:nvPr>
        </p:nvGraphicFramePr>
        <p:xfrm>
          <a:off x="228600" y="3457793"/>
          <a:ext cx="21431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4" name="Equation" r:id="rId10" imgW="2146300" imgH="482600" progId="Equation.3">
                  <p:embed/>
                </p:oleObj>
              </mc:Choice>
              <mc:Fallback>
                <p:oleObj name="Equation" r:id="rId10" imgW="2146300" imgH="482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1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28600" y="3457793"/>
                        <a:ext cx="2143125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8" name="Picture 1" descr="C:\Users\Carmen\Dropbox (DISPOSITIVOS FOTO)\book energy (1)\part 1\figs files\figs 5 electrons holes\f 5 01.TIF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5016848" y="86667"/>
            <a:ext cx="4127151" cy="2351733"/>
          </a:xfrm>
          <a:prstGeom prst="rect">
            <a:avLst/>
          </a:prstGeom>
          <a:noFill/>
        </p:spPr>
      </p:pic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55479136"/>
              </p:ext>
            </p:extLst>
          </p:nvPr>
        </p:nvGraphicFramePr>
        <p:xfrm>
          <a:off x="315714" y="4155971"/>
          <a:ext cx="447675" cy="2000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5" name="Equation" r:id="rId13" imgW="444307" imgH="203112" progId="Equation.3">
                  <p:embed/>
                </p:oleObj>
              </mc:Choice>
              <mc:Fallback>
                <p:oleObj name="Equation" r:id="rId13" imgW="444307" imgH="203112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5714" y="4155971"/>
                        <a:ext cx="447675" cy="20002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1792271"/>
              </p:ext>
            </p:extLst>
          </p:nvPr>
        </p:nvGraphicFramePr>
        <p:xfrm>
          <a:off x="304800" y="4572000"/>
          <a:ext cx="86677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6" name="Equation" r:id="rId15" imgW="863225" imgH="482391" progId="Equation.3">
                  <p:embed/>
                </p:oleObj>
              </mc:Choice>
              <mc:Fallback>
                <p:oleObj name="Equation" r:id="rId15" imgW="863225" imgH="482391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4572000"/>
                        <a:ext cx="866775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27375091"/>
              </p:ext>
            </p:extLst>
          </p:nvPr>
        </p:nvGraphicFramePr>
        <p:xfrm>
          <a:off x="304800" y="5105400"/>
          <a:ext cx="723900" cy="4762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7" name="Equation" r:id="rId17" imgW="723586" imgH="482391" progId="Equation.3">
                  <p:embed/>
                </p:oleObj>
              </mc:Choice>
              <mc:Fallback>
                <p:oleObj name="Equation" r:id="rId17" imgW="723586" imgH="482391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04800" y="5105400"/>
                        <a:ext cx="723900" cy="4762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353365361"/>
              </p:ext>
            </p:extLst>
          </p:nvPr>
        </p:nvGraphicFramePr>
        <p:xfrm>
          <a:off x="1524000" y="5177681"/>
          <a:ext cx="1276350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1758" name="Equation" r:id="rId19" imgW="1295400" imgH="482600" progId="Equation.3">
                  <p:embed/>
                </p:oleObj>
              </mc:Choice>
              <mc:Fallback>
                <p:oleObj name="Equation" r:id="rId19" imgW="1295400" imgH="482600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2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0" y="5177681"/>
                        <a:ext cx="1276350" cy="4857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46690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5943600"/>
            <a:ext cx="8229600" cy="8083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Reproduced with permission from </a:t>
            </a:r>
            <a:r>
              <a:rPr lang="en-US" sz="1050" dirty="0" err="1" smtClean="0"/>
              <a:t>Chidsey</a:t>
            </a:r>
            <a:r>
              <a:rPr lang="en-US" sz="1050" dirty="0" smtClean="0"/>
              <a:t>, C. E. D.; Murray, R. W. "</a:t>
            </a:r>
            <a:r>
              <a:rPr lang="en-US" sz="1050" dirty="0" err="1" smtClean="0">
                <a:hlinkClick r:id="rId3"/>
              </a:rPr>
              <a:t>Redox</a:t>
            </a:r>
            <a:r>
              <a:rPr lang="en-US" sz="1050" dirty="0" smtClean="0">
                <a:hlinkClick r:id="rId3"/>
              </a:rPr>
              <a:t> capacity and direct current electron conductivity in </a:t>
            </a:r>
            <a:r>
              <a:rPr lang="en-US" sz="1050" dirty="0" err="1" smtClean="0">
                <a:hlinkClick r:id="rId3"/>
              </a:rPr>
              <a:t>electroactive</a:t>
            </a:r>
            <a:r>
              <a:rPr lang="en-US" sz="1050" dirty="0" smtClean="0">
                <a:hlinkClick r:id="rId3"/>
              </a:rPr>
              <a:t> materials</a:t>
            </a:r>
            <a:r>
              <a:rPr lang="en-US" sz="1050" dirty="0" smtClean="0"/>
              <a:t>". </a:t>
            </a:r>
            <a:r>
              <a:rPr lang="en-US" sz="1050" i="1" dirty="0" smtClean="0"/>
              <a:t>The Journal of Physical Chemistry</a:t>
            </a:r>
            <a:r>
              <a:rPr lang="en-US" sz="1050" dirty="0" smtClean="0"/>
              <a:t> </a:t>
            </a:r>
            <a:r>
              <a:rPr lang="en-US" sz="1050" b="1" dirty="0" smtClean="0"/>
              <a:t>1986</a:t>
            </a:r>
            <a:r>
              <a:rPr lang="en-US" sz="1050" dirty="0" smtClean="0"/>
              <a:t>, </a:t>
            </a:r>
            <a:r>
              <a:rPr lang="en-US" sz="1050" i="1" dirty="0" smtClean="0"/>
              <a:t>90</a:t>
            </a:r>
            <a:r>
              <a:rPr lang="en-US" sz="1050" dirty="0" smtClean="0"/>
              <a:t>, 1479.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64952" y="5267236"/>
            <a:ext cx="8126018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7.6.</a:t>
            </a:r>
            <a:r>
              <a:rPr lang="en-US" sz="1100" dirty="0" smtClean="0"/>
              <a:t> (a) Film capacitance, C, and </a:t>
            </a:r>
            <a:r>
              <a:rPr lang="en-US" sz="1100" dirty="0" err="1" smtClean="0"/>
              <a:t>redox</a:t>
            </a:r>
            <a:r>
              <a:rPr lang="en-US" sz="1100" dirty="0" smtClean="0"/>
              <a:t> capacity (chemical capacitance), r,</a:t>
            </a:r>
            <a:r>
              <a:rPr lang="en-US" sz="1100" b="1" i="1" dirty="0" smtClean="0"/>
              <a:t> </a:t>
            </a:r>
            <a:r>
              <a:rPr lang="en-US" sz="1100" dirty="0" smtClean="0"/>
              <a:t>and (b) film conductance, G,</a:t>
            </a:r>
            <a:r>
              <a:rPr lang="en-US" sz="1100" b="1" i="1" dirty="0" smtClean="0"/>
              <a:t> </a:t>
            </a:r>
            <a:r>
              <a:rPr lang="en-US" sz="1100" dirty="0" smtClean="0"/>
              <a:t>and dc electron conductivity,                   of a polymer poly[Os(</a:t>
            </a:r>
            <a:r>
              <a:rPr lang="en-US" sz="1100" dirty="0" err="1" smtClean="0"/>
              <a:t>bpy</a:t>
            </a:r>
            <a:r>
              <a:rPr lang="en-US" sz="1100" dirty="0" smtClean="0"/>
              <a:t>)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(</a:t>
            </a:r>
            <a:r>
              <a:rPr lang="en-US" sz="1100" dirty="0" err="1" smtClean="0"/>
              <a:t>vpy</a:t>
            </a:r>
            <a:r>
              <a:rPr lang="en-US" sz="1100" dirty="0" smtClean="0"/>
              <a:t>)</a:t>
            </a:r>
            <a:r>
              <a:rPr lang="en-US" sz="1100" baseline="-25000" dirty="0" smtClean="0"/>
              <a:t>2</a:t>
            </a:r>
            <a:r>
              <a:rPr lang="en-US" sz="1100" dirty="0" smtClean="0"/>
              <a:t>](ClO</a:t>
            </a:r>
            <a:r>
              <a:rPr lang="en-US" sz="1100" baseline="-25000" dirty="0" smtClean="0"/>
              <a:t>4</a:t>
            </a:r>
            <a:r>
              <a:rPr lang="en-US" sz="1100" dirty="0" smtClean="0"/>
              <a:t>)</a:t>
            </a:r>
            <a:r>
              <a:rPr lang="en-US" sz="1100" baseline="-25000" dirty="0" smtClean="0"/>
              <a:t>x</a:t>
            </a:r>
            <a:r>
              <a:rPr lang="en-US" sz="1100" b="1" dirty="0" smtClean="0"/>
              <a:t> </a:t>
            </a:r>
            <a:r>
              <a:rPr lang="en-US" sz="1100" dirty="0" smtClean="0"/>
              <a:t>sandwiched between Pt and porous Au electrodes and immersed in 0.1 M Et</a:t>
            </a:r>
            <a:r>
              <a:rPr lang="en-US" sz="1100" baseline="-25000" dirty="0" smtClean="0"/>
              <a:t>4</a:t>
            </a:r>
            <a:r>
              <a:rPr lang="en-US" sz="1100" dirty="0" smtClean="0"/>
              <a:t>NC1O</a:t>
            </a:r>
            <a:r>
              <a:rPr lang="en-US" sz="1100" baseline="-25000" dirty="0" smtClean="0"/>
              <a:t>4</a:t>
            </a:r>
            <a:r>
              <a:rPr lang="en-US" sz="1100" dirty="0" smtClean="0"/>
              <a:t>/CH</a:t>
            </a:r>
            <a:r>
              <a:rPr lang="en-US" sz="1100" baseline="-25000" dirty="0" smtClean="0"/>
              <a:t>3</a:t>
            </a:r>
            <a:r>
              <a:rPr lang="en-US" sz="1100" dirty="0" smtClean="0"/>
              <a:t>CN.</a:t>
            </a:r>
            <a:endParaRPr lang="es-ES" sz="1100" dirty="0" smtClean="0"/>
          </a:p>
        </p:txBody>
      </p:sp>
      <p:graphicFrame>
        <p:nvGraphicFramePr>
          <p:cNvPr id="68609" name="Object 1"/>
          <p:cNvGraphicFramePr>
            <a:graphicFrameLocks noChangeAspect="1"/>
          </p:cNvGraphicFramePr>
          <p:nvPr/>
        </p:nvGraphicFramePr>
        <p:xfrm>
          <a:off x="8534400" y="5257800"/>
          <a:ext cx="203200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8617" name="Ecuación" r:id="rId4" imgW="203040" imgH="228600" progId="Equation.3">
                  <p:embed/>
                </p:oleObj>
              </mc:Choice>
              <mc:Fallback>
                <p:oleObj name="Ecuación" r:id="rId4" imgW="203040" imgH="228600" progId="Equation.3">
                  <p:embed/>
                  <p:pic>
                    <p:nvPicPr>
                      <p:cNvPr id="0" name="Picture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8534400" y="5257800"/>
                        <a:ext cx="203200" cy="2286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68610" name="Picture 2" descr="C:\Users\Carmen\Dropbox (DISPOSITIVOS FOTO)\book energy (1)\part 1\3 figs files\figs 7 chemical capacitance\f 7 6.tif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743200" y="609600"/>
            <a:ext cx="3548063" cy="4036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27026" y="6019800"/>
            <a:ext cx="8229600" cy="732109"/>
          </a:xfrm>
        </p:spPr>
        <p:txBody>
          <a:bodyPr>
            <a:noAutofit/>
          </a:bodyPr>
          <a:lstStyle/>
          <a:p>
            <a:pPr algn="l"/>
            <a:r>
              <a:rPr lang="en-US" sz="1050" dirty="0" smtClean="0"/>
              <a:t>© Juan Bisquert </a:t>
            </a:r>
            <a:br>
              <a:rPr lang="en-US" sz="1050" dirty="0" smtClean="0"/>
            </a:br>
            <a:r>
              <a:rPr lang="en-US" sz="1050" dirty="0" smtClean="0"/>
              <a:t/>
            </a:r>
            <a:br>
              <a:rPr lang="en-US" sz="1050" dirty="0" smtClean="0"/>
            </a:br>
            <a:r>
              <a:rPr lang="en-US" sz="1050" dirty="0" smtClean="0"/>
              <a:t>Juan Bisquert  </a:t>
            </a:r>
            <a:r>
              <a:rPr lang="en-US" sz="1050" i="1" dirty="0" smtClean="0"/>
              <a:t>Nanostructured </a:t>
            </a:r>
            <a:r>
              <a:rPr lang="en-US" sz="1050" i="1" dirty="0"/>
              <a:t>Energy Devices: Equilibrium Concepts and Kinetics </a:t>
            </a:r>
            <a:r>
              <a:rPr lang="en-US" sz="1050" dirty="0"/>
              <a:t/>
            </a:r>
            <a:br>
              <a:rPr lang="en-US" sz="1050" dirty="0"/>
            </a:br>
            <a:r>
              <a:rPr lang="en-US" sz="1050" dirty="0" smtClean="0"/>
              <a:t>CRC Press</a:t>
            </a:r>
            <a:endParaRPr lang="en-US" sz="1050" dirty="0"/>
          </a:p>
        </p:txBody>
      </p:sp>
      <p:cxnSp>
        <p:nvCxnSpPr>
          <p:cNvPr id="9" name="Straight Connector 8"/>
          <p:cNvCxnSpPr/>
          <p:nvPr/>
        </p:nvCxnSpPr>
        <p:spPr>
          <a:xfrm>
            <a:off x="539552" y="6381328"/>
            <a:ext cx="813690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1514D3E-DFA2-41DA-9E70-573401C2683A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2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4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176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5804527" y="4876800"/>
            <a:ext cx="11296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7.7. </a:t>
            </a:r>
            <a:endParaRPr lang="es-ES" sz="1100" dirty="0" smtClean="0"/>
          </a:p>
        </p:txBody>
      </p:sp>
      <p:sp>
        <p:nvSpPr>
          <p:cNvPr id="4" name="Rectangle 3"/>
          <p:cNvSpPr/>
          <p:nvPr/>
        </p:nvSpPr>
        <p:spPr>
          <a:xfrm>
            <a:off x="20320" y="3294"/>
            <a:ext cx="395839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4. Chemical capacitance of a broad DOS</a:t>
            </a:r>
          </a:p>
        </p:txBody>
      </p:sp>
      <p:sp>
        <p:nvSpPr>
          <p:cNvPr id="6" name="Rectangle 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7" name="Object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82548744"/>
              </p:ext>
            </p:extLst>
          </p:nvPr>
        </p:nvGraphicFramePr>
        <p:xfrm>
          <a:off x="50800" y="838200"/>
          <a:ext cx="1990725" cy="2286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7" name="Equation" r:id="rId3" imgW="1993900" imgH="228600" progId="Equation.3">
                  <p:embed/>
                </p:oleObj>
              </mc:Choice>
              <mc:Fallback>
                <p:oleObj name="Equation" r:id="rId3" imgW="1993900" imgH="2286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0800" y="838200"/>
                        <a:ext cx="1990725" cy="2286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Rectangle 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0" name="Object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868271100"/>
              </p:ext>
            </p:extLst>
          </p:nvPr>
        </p:nvGraphicFramePr>
        <p:xfrm>
          <a:off x="55880" y="1066800"/>
          <a:ext cx="1752600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8" name="Equation" r:id="rId5" imgW="1752600" imgH="571500" progId="Equation.3">
                  <p:embed/>
                </p:oleObj>
              </mc:Choice>
              <mc:Fallback>
                <p:oleObj name="Equation" r:id="rId5" imgW="1752600" imgH="5715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880" y="1066800"/>
                        <a:ext cx="1752600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2" name="Rectangle 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3" name="Object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40189196"/>
              </p:ext>
            </p:extLst>
          </p:nvPr>
        </p:nvGraphicFramePr>
        <p:xfrm>
          <a:off x="20320" y="1676400"/>
          <a:ext cx="220027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79" name="Equation" r:id="rId7" imgW="2209800" imgH="571500" progId="Equation.3">
                  <p:embed/>
                </p:oleObj>
              </mc:Choice>
              <mc:Fallback>
                <p:oleObj name="Equation" r:id="rId7" imgW="2209800" imgH="571500" progId="Equation.3">
                  <p:embed/>
                  <p:pic>
                    <p:nvPicPr>
                      <p:cNvPr id="0" name="Object 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0320" y="1676400"/>
                        <a:ext cx="220027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4" name="Rectangle 8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5" name="Object 1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180043513"/>
              </p:ext>
            </p:extLst>
          </p:nvPr>
        </p:nvGraphicFramePr>
        <p:xfrm>
          <a:off x="40640" y="2332394"/>
          <a:ext cx="3019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0" name="Equation" r:id="rId9" imgW="3022600" imgH="571500" progId="Equation.3">
                  <p:embed/>
                </p:oleObj>
              </mc:Choice>
              <mc:Fallback>
                <p:oleObj name="Equation" r:id="rId9" imgW="3022600" imgH="571500" progId="Equation.3">
                  <p:embed/>
                  <p:pic>
                    <p:nvPicPr>
                      <p:cNvPr id="0" name="Object 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0640" y="2332394"/>
                        <a:ext cx="30194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6" name="Rectangle 10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7" name="Object 1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97945629"/>
              </p:ext>
            </p:extLst>
          </p:nvPr>
        </p:nvGraphicFramePr>
        <p:xfrm>
          <a:off x="94515" y="3124200"/>
          <a:ext cx="1905000" cy="4476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1" name="Equation" r:id="rId11" imgW="1905000" imgH="444500" progId="Equation.3">
                  <p:embed/>
                </p:oleObj>
              </mc:Choice>
              <mc:Fallback>
                <p:oleObj name="Equation" r:id="rId11" imgW="1905000" imgH="444500" progId="Equation.3">
                  <p:embed/>
                  <p:pic>
                    <p:nvPicPr>
                      <p:cNvPr id="0" name="Object 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94515" y="3124200"/>
                        <a:ext cx="1905000" cy="447675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8" name="Rectangle 12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19" name="Object 1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05183296"/>
              </p:ext>
            </p:extLst>
          </p:nvPr>
        </p:nvGraphicFramePr>
        <p:xfrm>
          <a:off x="123090" y="3675856"/>
          <a:ext cx="1876425" cy="57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2" name="Equation" r:id="rId13" imgW="1879600" imgH="571500" progId="Equation.3">
                  <p:embed/>
                </p:oleObj>
              </mc:Choice>
              <mc:Fallback>
                <p:oleObj name="Equation" r:id="rId13" imgW="1879600" imgH="571500" progId="Equation.3">
                  <p:embed/>
                  <p:pic>
                    <p:nvPicPr>
                      <p:cNvPr id="0" name="Object 1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23090" y="3675856"/>
                        <a:ext cx="1876425" cy="5715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Rectangle 14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1" name="Object 2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190079266"/>
              </p:ext>
            </p:extLst>
          </p:nvPr>
        </p:nvGraphicFramePr>
        <p:xfrm>
          <a:off x="152400" y="4367465"/>
          <a:ext cx="1247775" cy="4000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3" name="Equation" r:id="rId15" imgW="1244060" imgH="406224" progId="Equation.3">
                  <p:embed/>
                </p:oleObj>
              </mc:Choice>
              <mc:Fallback>
                <p:oleObj name="Equation" r:id="rId15" imgW="1244060" imgH="406224" progId="Equation.3">
                  <p:embed/>
                  <p:pic>
                    <p:nvPicPr>
                      <p:cNvPr id="0" name="Object 1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367465"/>
                        <a:ext cx="1247775" cy="4000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2" name="Rectangle 16"/>
          <p:cNvSpPr>
            <a:spLocks noChangeArrowheads="1"/>
          </p:cNvSpPr>
          <p:nvPr/>
        </p:nvSpPr>
        <p:spPr bwMode="auto">
          <a:xfrm>
            <a:off x="0" y="0"/>
            <a:ext cx="9144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graphicFrame>
        <p:nvGraphicFramePr>
          <p:cNvPr id="23" name="Object 2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737775409"/>
              </p:ext>
            </p:extLst>
          </p:nvPr>
        </p:nvGraphicFramePr>
        <p:xfrm>
          <a:off x="152400" y="4935885"/>
          <a:ext cx="990600" cy="285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72784" name="Equation" r:id="rId17" imgW="990170" imgH="279279" progId="Equation.3">
                  <p:embed/>
                </p:oleObj>
              </mc:Choice>
              <mc:Fallback>
                <p:oleObj name="Equation" r:id="rId17" imgW="990170" imgH="279279" progId="Equation.3">
                  <p:embed/>
                  <p:pic>
                    <p:nvPicPr>
                      <p:cNvPr id="0" name="Object 1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52400" y="4935885"/>
                        <a:ext cx="990600" cy="28575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8711" y="3581400"/>
            <a:ext cx="1770361" cy="2659888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35384" y="395224"/>
            <a:ext cx="3940447" cy="2819400"/>
          </a:xfrm>
          <a:prstGeom prst="rect">
            <a:avLst/>
          </a:prstGeom>
        </p:spPr>
      </p:pic>
      <p:sp>
        <p:nvSpPr>
          <p:cNvPr id="30" name="Rectangle 29"/>
          <p:cNvSpPr/>
          <p:nvPr/>
        </p:nvSpPr>
        <p:spPr>
          <a:xfrm>
            <a:off x="6015314" y="3450595"/>
            <a:ext cx="1129673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100" b="1" dirty="0"/>
              <a:t>Figure </a:t>
            </a:r>
            <a:r>
              <a:rPr lang="en-US" sz="1100" b="1" dirty="0" smtClean="0"/>
              <a:t>7.3. </a:t>
            </a:r>
            <a:endParaRPr lang="es-ES" sz="1100" dirty="0" smtClean="0"/>
          </a:p>
        </p:txBody>
      </p:sp>
    </p:spTree>
    <p:extLst>
      <p:ext uri="{BB962C8B-B14F-4D97-AF65-F5344CB8AC3E}">
        <p14:creationId xmlns:p14="http://schemas.microsoft.com/office/powerpoint/2010/main" val="13754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762</TotalTime>
  <Words>1399</Words>
  <Application>Microsoft Office PowerPoint</Application>
  <PresentationFormat>On-screen Show (4:3)</PresentationFormat>
  <Paragraphs>84</Paragraphs>
  <Slides>20</Slides>
  <Notes>0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20</vt:i4>
      </vt:variant>
    </vt:vector>
  </HeadingPairs>
  <TitlesOfParts>
    <vt:vector size="23" baseType="lpstr">
      <vt:lpstr>Office Theme</vt:lpstr>
      <vt:lpstr>Ecuación</vt:lpstr>
      <vt:lpstr>Equation</vt:lpstr>
      <vt:lpstr>Juan Bisquert   Nanostructured Energy Devices:  Equilibrium Concepts and Kinetics CRC Press</vt:lpstr>
      <vt:lpstr>© Juan Bisquert  Juan Bisquert  Nanostructured Energy Devices: Equilibrium Concepts and Kinetics  CRC Press</vt:lpstr>
      <vt:lpstr>© Juan Bisquert  Juan Bisquert  Nanostructured Energy Devices: Equilibrium Concepts and Kinetics  CRC Press</vt:lpstr>
      <vt:lpstr>  Juan Bisquert  Nanostructured Energy Devices: Equilibrium Concepts and Kinetics  CRC Press</vt:lpstr>
      <vt:lpstr>© Juan Bisquert   Juan Bisquert  Nanostructured Energy Devices: Equilibrium Concepts and Kinetics  CRC Press</vt:lpstr>
      <vt:lpstr>  Juan Bisquert  Nanostructured Energy Devices: Equilibrium Concepts and Kinetics  CRC Press</vt:lpstr>
      <vt:lpstr>© Juan Bisquert   Juan Bisquert  Nanostructured Energy Devices: Equilibrium Concepts and Kinetics  CRC Press</vt:lpstr>
      <vt:lpstr>Reproduced with permission from Chidsey, C. E. D.; Murray, R. W. "Redox capacity and direct current electron conductivity in electroactive materials". The Journal of Physical Chemistry 1986, 90, 1479.  Juan Bisquert  Nanostructured Energy Devices: Equilibrium Concepts and Kinetics  CRC Press</vt:lpstr>
      <vt:lpstr>© Juan Bisquert   Juan Bisquert  Nanostructured Energy Devices: Equilibrium Concepts and Kinetics  CRC Press</vt:lpstr>
      <vt:lpstr>© Juan Bisquert   Juan Bisquert  Nanostructured Energy Devices: Equilibrium Concepts and Kinetics  CRC Press</vt:lpstr>
      <vt:lpstr>© Juan Bisquert   Juan Bisquert  Nanostructured Energy Devices: Equilibrium Concepts and Kinetics  CRC Press</vt:lpstr>
      <vt:lpstr>© Juan Bisquert  Juan Bisquert  Nanostructured Energy Devices: Equilibrium Concepts and Kinetics  CRC Press</vt:lpstr>
      <vt:lpstr>  Juan Bisquert  Nanostructured Energy Devices: Equilibrium Concepts and Kinetics  CRC Press</vt:lpstr>
      <vt:lpstr>  Juan Bisquert  Nanostructured Energy Devices: Equilibrium Concepts and Kinetics  CRC Press</vt:lpstr>
      <vt:lpstr>  Juan Bisquert  Nanostructured Energy Devices: Equilibrium Concepts and Kinetics  CRC Press</vt:lpstr>
      <vt:lpstr>  Juan Bisquert  Nanostructured Energy Devices: Equilibrium Concepts and Kinetics  CRC Press</vt:lpstr>
      <vt:lpstr>Reproduced with permission from Strömme, M. "Cation intercalation in sputter-deposited W oxide films". Physical Review B 1998, 58, 11015-11022.  Juan Bisquert  Nanostructured Energy Devices: Equilibrium Concepts and Kinetics  CRC Press</vt:lpstr>
      <vt:lpstr>  Juan Bisquert  Nanostructured Energy Devices: Equilibrium Concepts and Kinetics  CRC Press</vt:lpstr>
      <vt:lpstr>Reproduced with permission from Fang, T.; Konar, A.; Xing, H.; Jena, D. "Carrier statistics and quantum capacitance of graphene sheets and ribbons". Applied Physics Letters 2007, 91, 092109.  Juan Bisquert  Nanostructured Energy Devices: Equilibrium Concepts and Kinetics  CRC Press</vt:lpstr>
      <vt:lpstr>Reproduced with permission from Xia, J.; Chen, F.; Li, J.; Tao, N. "Measurement of the quantum capacitance of graphene". Nature Nanotechnology 2009, 4, 505-509.  Juan Bisquert  Nanostructured Energy Devices: Equilibrium Concepts and Kinetics  CRC Press</vt:lpstr>
    </vt:vector>
  </TitlesOfParts>
  <Company>Microsoft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Juan Bisquert  Nanostructured Energy Devices: Principles and Applications Taylor &amp; Francis Books, Inc.</dc:title>
  <dc:creator>Journal</dc:creator>
  <cp:lastModifiedBy>Juan</cp:lastModifiedBy>
  <cp:revision>200</cp:revision>
  <dcterms:created xsi:type="dcterms:W3CDTF">2012-04-28T07:58:05Z</dcterms:created>
  <dcterms:modified xsi:type="dcterms:W3CDTF">2014-12-20T17:49:40Z</dcterms:modified>
</cp:coreProperties>
</file>