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08" r:id="rId2"/>
    <p:sldId id="309" r:id="rId3"/>
    <p:sldId id="278" r:id="rId4"/>
    <p:sldId id="310" r:id="rId5"/>
    <p:sldId id="311" r:id="rId6"/>
    <p:sldId id="279" r:id="rId7"/>
    <p:sldId id="312" r:id="rId8"/>
    <p:sldId id="313" r:id="rId9"/>
    <p:sldId id="280" r:id="rId10"/>
    <p:sldId id="314" r:id="rId11"/>
    <p:sldId id="281" r:id="rId12"/>
    <p:sldId id="282" r:id="rId13"/>
    <p:sldId id="315" r:id="rId14"/>
    <p:sldId id="316" r:id="rId15"/>
    <p:sldId id="284" r:id="rId16"/>
    <p:sldId id="285" r:id="rId17"/>
    <p:sldId id="317" r:id="rId18"/>
    <p:sldId id="286" r:id="rId19"/>
    <p:sldId id="287" r:id="rId20"/>
    <p:sldId id="290" r:id="rId21"/>
    <p:sldId id="318" r:id="rId22"/>
    <p:sldId id="288" r:id="rId23"/>
    <p:sldId id="289" r:id="rId24"/>
    <p:sldId id="291" r:id="rId25"/>
    <p:sldId id="292" r:id="rId26"/>
    <p:sldId id="293" r:id="rId27"/>
    <p:sldId id="294" r:id="rId28"/>
    <p:sldId id="295" r:id="rId29"/>
    <p:sldId id="296" r:id="rId30"/>
    <p:sldId id="297" r:id="rId31"/>
    <p:sldId id="298" r:id="rId32"/>
    <p:sldId id="301" r:id="rId33"/>
    <p:sldId id="300" r:id="rId34"/>
    <p:sldId id="319" r:id="rId35"/>
    <p:sldId id="299" r:id="rId36"/>
    <p:sldId id="302" r:id="rId37"/>
    <p:sldId id="303" r:id="rId38"/>
    <p:sldId id="304" r:id="rId39"/>
    <p:sldId id="305" r:id="rId40"/>
    <p:sldId id="306" r:id="rId41"/>
    <p:sldId id="30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17" autoAdjust="0"/>
    <p:restoredTop sz="94660"/>
  </p:normalViewPr>
  <p:slideViewPr>
    <p:cSldViewPr>
      <p:cViewPr>
        <p:scale>
          <a:sx n="100" d="100"/>
          <a:sy n="100" d="100"/>
        </p:scale>
        <p:origin x="-96" y="13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5" d="100"/>
          <a:sy n="55" d="100"/>
        </p:scale>
        <p:origin x="-263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71.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5.wmf"/><Relationship Id="rId7" Type="http://schemas.openxmlformats.org/officeDocument/2006/relationships/image" Target="../media/image79.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image" Target="../media/image79.wmf"/><Relationship Id="rId1" Type="http://schemas.openxmlformats.org/officeDocument/2006/relationships/image" Target="../media/image83.wmf"/><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 Id="rId9" Type="http://schemas.openxmlformats.org/officeDocument/2006/relationships/image" Target="../media/image90.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image" Target="../media/image105.wmf"/><Relationship Id="rId18" Type="http://schemas.openxmlformats.org/officeDocument/2006/relationships/image" Target="../media/image110.wmf"/><Relationship Id="rId3" Type="http://schemas.openxmlformats.org/officeDocument/2006/relationships/image" Target="../media/image95.wmf"/><Relationship Id="rId7" Type="http://schemas.openxmlformats.org/officeDocument/2006/relationships/image" Target="../media/image99.wmf"/><Relationship Id="rId12" Type="http://schemas.openxmlformats.org/officeDocument/2006/relationships/image" Target="../media/image104.wmf"/><Relationship Id="rId17" Type="http://schemas.openxmlformats.org/officeDocument/2006/relationships/image" Target="../media/image109.wmf"/><Relationship Id="rId2" Type="http://schemas.openxmlformats.org/officeDocument/2006/relationships/image" Target="../media/image94.wmf"/><Relationship Id="rId16" Type="http://schemas.openxmlformats.org/officeDocument/2006/relationships/image" Target="../media/image108.wmf"/><Relationship Id="rId20" Type="http://schemas.openxmlformats.org/officeDocument/2006/relationships/image" Target="../media/image112.wmf"/><Relationship Id="rId1" Type="http://schemas.openxmlformats.org/officeDocument/2006/relationships/image" Target="../media/image93.wmf"/><Relationship Id="rId6" Type="http://schemas.openxmlformats.org/officeDocument/2006/relationships/image" Target="../media/image98.wmf"/><Relationship Id="rId11" Type="http://schemas.openxmlformats.org/officeDocument/2006/relationships/image" Target="../media/image103.wmf"/><Relationship Id="rId5" Type="http://schemas.openxmlformats.org/officeDocument/2006/relationships/image" Target="../media/image97.wmf"/><Relationship Id="rId15" Type="http://schemas.openxmlformats.org/officeDocument/2006/relationships/image" Target="../media/image107.wmf"/><Relationship Id="rId10" Type="http://schemas.openxmlformats.org/officeDocument/2006/relationships/image" Target="../media/image102.wmf"/><Relationship Id="rId19" Type="http://schemas.openxmlformats.org/officeDocument/2006/relationships/image" Target="../media/image111.wmf"/><Relationship Id="rId4" Type="http://schemas.openxmlformats.org/officeDocument/2006/relationships/image" Target="../media/image96.wmf"/><Relationship Id="rId9" Type="http://schemas.openxmlformats.org/officeDocument/2006/relationships/image" Target="../media/image101.wmf"/><Relationship Id="rId14" Type="http://schemas.openxmlformats.org/officeDocument/2006/relationships/image" Target="../media/image106.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06.wmf"/><Relationship Id="rId13" Type="http://schemas.openxmlformats.org/officeDocument/2006/relationships/image" Target="../media/image111.wmf"/><Relationship Id="rId3" Type="http://schemas.openxmlformats.org/officeDocument/2006/relationships/image" Target="../media/image101.wmf"/><Relationship Id="rId7" Type="http://schemas.openxmlformats.org/officeDocument/2006/relationships/image" Target="../media/image105.wmf"/><Relationship Id="rId12" Type="http://schemas.openxmlformats.org/officeDocument/2006/relationships/image" Target="../media/image110.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11" Type="http://schemas.openxmlformats.org/officeDocument/2006/relationships/image" Target="../media/image109.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 Id="rId14" Type="http://schemas.openxmlformats.org/officeDocument/2006/relationships/image" Target="../media/image11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4" Type="http://schemas.openxmlformats.org/officeDocument/2006/relationships/image" Target="../media/image124.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8.wmf"/><Relationship Id="rId7" Type="http://schemas.openxmlformats.org/officeDocument/2006/relationships/image" Target="../media/image131.wmf"/><Relationship Id="rId2" Type="http://schemas.openxmlformats.org/officeDocument/2006/relationships/image" Target="../media/image127.wmf"/><Relationship Id="rId1" Type="http://schemas.openxmlformats.org/officeDocument/2006/relationships/image" Target="../media/image126.wmf"/><Relationship Id="rId6" Type="http://schemas.openxmlformats.org/officeDocument/2006/relationships/image" Target="../media/image130.wmf"/><Relationship Id="rId5" Type="http://schemas.openxmlformats.org/officeDocument/2006/relationships/image" Target="../media/image79.wmf"/><Relationship Id="rId4"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5.wmf"/><Relationship Id="rId7" Type="http://schemas.openxmlformats.org/officeDocument/2006/relationships/image" Target="../media/image138.wmf"/><Relationship Id="rId2" Type="http://schemas.openxmlformats.org/officeDocument/2006/relationships/image" Target="../media/image134.wmf"/><Relationship Id="rId1" Type="http://schemas.openxmlformats.org/officeDocument/2006/relationships/image" Target="../media/image133.wmf"/><Relationship Id="rId6" Type="http://schemas.openxmlformats.org/officeDocument/2006/relationships/image" Target="../media/image137.wmf"/><Relationship Id="rId5" Type="http://schemas.openxmlformats.org/officeDocument/2006/relationships/image" Target="../media/image136.wmf"/><Relationship Id="rId4" Type="http://schemas.openxmlformats.org/officeDocument/2006/relationships/image" Target="../media/image124.wmf"/><Relationship Id="rId9" Type="http://schemas.openxmlformats.org/officeDocument/2006/relationships/image" Target="../media/image140.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4.wmf"/><Relationship Id="rId7" Type="http://schemas.openxmlformats.org/officeDocument/2006/relationships/image" Target="../media/image148.wmf"/><Relationship Id="rId2" Type="http://schemas.openxmlformats.org/officeDocument/2006/relationships/image" Target="../media/image143.wmf"/><Relationship Id="rId1" Type="http://schemas.openxmlformats.org/officeDocument/2006/relationships/image" Target="../media/image142.wmf"/><Relationship Id="rId6" Type="http://schemas.openxmlformats.org/officeDocument/2006/relationships/image" Target="../media/image147.wmf"/><Relationship Id="rId5" Type="http://schemas.openxmlformats.org/officeDocument/2006/relationships/image" Target="../media/image146.wmf"/><Relationship Id="rId4" Type="http://schemas.openxmlformats.org/officeDocument/2006/relationships/image" Target="../media/image145.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52.wmf"/><Relationship Id="rId1" Type="http://schemas.openxmlformats.org/officeDocument/2006/relationships/image" Target="../media/image151.wmf"/><Relationship Id="rId6" Type="http://schemas.openxmlformats.org/officeDocument/2006/relationships/image" Target="../media/image156.wmf"/><Relationship Id="rId5" Type="http://schemas.openxmlformats.org/officeDocument/2006/relationships/image" Target="../media/image155.wmf"/><Relationship Id="rId10" Type="http://schemas.openxmlformats.org/officeDocument/2006/relationships/image" Target="../media/image160.wmf"/><Relationship Id="rId4" Type="http://schemas.openxmlformats.org/officeDocument/2006/relationships/image" Target="../media/image154.wmf"/><Relationship Id="rId9" Type="http://schemas.openxmlformats.org/officeDocument/2006/relationships/image" Target="../media/image159.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66.wmf"/><Relationship Id="rId7" Type="http://schemas.openxmlformats.org/officeDocument/2006/relationships/image" Target="../media/image170.wmf"/><Relationship Id="rId2" Type="http://schemas.openxmlformats.org/officeDocument/2006/relationships/image" Target="../media/image165.wmf"/><Relationship Id="rId1" Type="http://schemas.openxmlformats.org/officeDocument/2006/relationships/image" Target="../media/image164.wmf"/><Relationship Id="rId6" Type="http://schemas.openxmlformats.org/officeDocument/2006/relationships/image" Target="../media/image169.wmf"/><Relationship Id="rId5" Type="http://schemas.openxmlformats.org/officeDocument/2006/relationships/image" Target="../media/image168.wmf"/><Relationship Id="rId4" Type="http://schemas.openxmlformats.org/officeDocument/2006/relationships/image" Target="../media/image167.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6" Type="http://schemas.openxmlformats.org/officeDocument/2006/relationships/image" Target="../media/image177.wmf"/><Relationship Id="rId5" Type="http://schemas.openxmlformats.org/officeDocument/2006/relationships/image" Target="../media/image176.wmf"/><Relationship Id="rId4" Type="http://schemas.openxmlformats.org/officeDocument/2006/relationships/image" Target="../media/image17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3" Type="http://schemas.openxmlformats.org/officeDocument/2006/relationships/image" Target="../media/image3.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2.wmf"/><Relationship Id="rId1" Type="http://schemas.openxmlformats.org/officeDocument/2006/relationships/image" Target="../media/image1.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4.wmf"/><Relationship Id="rId9"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EA7E33-58AB-42A5-81FF-9F9422235054}" type="datetimeFigureOut">
              <a:rPr lang="es-ES" smtClean="0"/>
              <a:pPr/>
              <a:t>29/11/2014</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CA3858-4DFC-4580-B656-EEB015611163}" type="slidenum">
              <a:rPr lang="es-ES" smtClean="0"/>
              <a:pPr/>
              <a:t>‹#›</a:t>
            </a:fld>
            <a:endParaRPr lang="es-ES"/>
          </a:p>
        </p:txBody>
      </p:sp>
    </p:spTree>
    <p:extLst>
      <p:ext uri="{BB962C8B-B14F-4D97-AF65-F5344CB8AC3E}">
        <p14:creationId xmlns:p14="http://schemas.microsoft.com/office/powerpoint/2010/main" val="3279731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6886C-EFF1-4CA2-8312-E7094A603E57}" type="datetimeFigureOut">
              <a:rPr lang="en-US" smtClean="0"/>
              <a:pPr/>
              <a:t>11/29/2014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888536-DBA0-40BB-8995-12671ADD070D}" type="slidenum">
              <a:rPr lang="en-US" smtClean="0"/>
              <a:pPr/>
              <a:t>‹#›</a:t>
            </a:fld>
            <a:endParaRPr lang="en-US"/>
          </a:p>
        </p:txBody>
      </p:sp>
    </p:spTree>
    <p:extLst>
      <p:ext uri="{BB962C8B-B14F-4D97-AF65-F5344CB8AC3E}">
        <p14:creationId xmlns:p14="http://schemas.microsoft.com/office/powerpoint/2010/main" val="74311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568AC4-BE36-4D20-AF4C-3D10AD117F3E}" type="datetime1">
              <a:rPr lang="en-US" smtClean="0"/>
              <a:pPr/>
              <a:t>11/29/2014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1776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298E21-8891-4F3C-B8F0-913B51A702A7}" type="datetime1">
              <a:rPr lang="en-US" smtClean="0"/>
              <a:pPr/>
              <a:t>11/29/2014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7285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D82884-36B9-41E3-BC02-823BBC94C1B5}" type="datetime1">
              <a:rPr lang="en-US" smtClean="0"/>
              <a:pPr/>
              <a:t>11/29/2014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3098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68A0DE-478B-4350-8A14-D1B542FBC67D}" type="datetime1">
              <a:rPr lang="en-US" smtClean="0"/>
              <a:pPr/>
              <a:t>11/29/2014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08854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E96817-6CFF-46DF-A69A-0909EC81A8E3}" type="datetime1">
              <a:rPr lang="en-US" smtClean="0"/>
              <a:pPr/>
              <a:t>11/29/2014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92494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C211A-4FED-45ED-A321-36E13BC617CA}" type="datetime1">
              <a:rPr lang="en-US" smtClean="0"/>
              <a:pPr/>
              <a:t>11/29/2014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189281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C7E6AF-8C73-4920-AB13-DCCCF99E838E}" type="datetime1">
              <a:rPr lang="en-US" smtClean="0"/>
              <a:pPr/>
              <a:t>11/29/2014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904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5E69B-BA85-495A-B13C-F2A9D497A830}" type="datetime1">
              <a:rPr lang="en-US" smtClean="0"/>
              <a:pPr/>
              <a:t>11/29/2014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87284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2A2951-BA16-4363-85A6-09F330C1A950}" type="datetime1">
              <a:rPr lang="en-US" smtClean="0"/>
              <a:pPr/>
              <a:t>11/29/2014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5143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B93C3-409A-40CF-A7D9-D5187BD894E7}" type="datetime1">
              <a:rPr lang="en-US" smtClean="0"/>
              <a:pPr/>
              <a:t>11/29/2014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37109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68BDE-A08A-4A60-BC47-BA32167F0DF9}" type="datetime1">
              <a:rPr lang="en-US" smtClean="0"/>
              <a:pPr/>
              <a:t>11/29/2014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14D3E-DFA2-41DA-9E70-573401C2683A}" type="slidenum">
              <a:rPr lang="en-US" smtClean="0"/>
              <a:pPr/>
              <a:t>‹#›</a:t>
            </a:fld>
            <a:endParaRPr lang="en-US"/>
          </a:p>
        </p:txBody>
      </p:sp>
    </p:spTree>
    <p:extLst>
      <p:ext uri="{BB962C8B-B14F-4D97-AF65-F5344CB8AC3E}">
        <p14:creationId xmlns:p14="http://schemas.microsoft.com/office/powerpoint/2010/main" val="2357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725AE-F1AC-4980-B1CD-7DBD5380D563}" type="datetime1">
              <a:rPr lang="en-US" smtClean="0"/>
              <a:pPr/>
              <a:t>11/29/2014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14D3E-DFA2-41DA-9E70-573401C2683A}" type="slidenum">
              <a:rPr lang="en-US" smtClean="0"/>
              <a:pPr/>
              <a:t>‹#›</a:t>
            </a:fld>
            <a:endParaRPr lang="en-US"/>
          </a:p>
        </p:txBody>
      </p:sp>
    </p:spTree>
    <p:extLst>
      <p:ext uri="{BB962C8B-B14F-4D97-AF65-F5344CB8AC3E}">
        <p14:creationId xmlns:p14="http://schemas.microsoft.com/office/powerpoint/2010/main" val="211654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58.wmf"/><Relationship Id="rId18" Type="http://schemas.openxmlformats.org/officeDocument/2006/relationships/oleObject" Target="../embeddings/oleObject61.bin"/><Relationship Id="rId3" Type="http://schemas.openxmlformats.org/officeDocument/2006/relationships/image" Target="../media/image53.tiff"/><Relationship Id="rId7" Type="http://schemas.openxmlformats.org/officeDocument/2006/relationships/image" Target="../media/image55.wmf"/><Relationship Id="rId12" Type="http://schemas.openxmlformats.org/officeDocument/2006/relationships/oleObject" Target="../embeddings/oleObject58.bin"/><Relationship Id="rId17" Type="http://schemas.openxmlformats.org/officeDocument/2006/relationships/image" Target="../media/image60.wmf"/><Relationship Id="rId2" Type="http://schemas.openxmlformats.org/officeDocument/2006/relationships/slideLayout" Target="../slideLayouts/slideLayout2.xml"/><Relationship Id="rId16" Type="http://schemas.openxmlformats.org/officeDocument/2006/relationships/oleObject" Target="../embeddings/oleObject60.bin"/><Relationship Id="rId1" Type="http://schemas.openxmlformats.org/officeDocument/2006/relationships/vmlDrawing" Target="../drawings/vmlDrawing9.vml"/><Relationship Id="rId6" Type="http://schemas.openxmlformats.org/officeDocument/2006/relationships/oleObject" Target="../embeddings/oleObject55.bin"/><Relationship Id="rId11" Type="http://schemas.openxmlformats.org/officeDocument/2006/relationships/image" Target="../media/image57.wmf"/><Relationship Id="rId5" Type="http://schemas.openxmlformats.org/officeDocument/2006/relationships/image" Target="../media/image54.wmf"/><Relationship Id="rId15" Type="http://schemas.openxmlformats.org/officeDocument/2006/relationships/image" Target="../media/image59.wmf"/><Relationship Id="rId10" Type="http://schemas.openxmlformats.org/officeDocument/2006/relationships/oleObject" Target="../embeddings/oleObject57.bin"/><Relationship Id="rId19" Type="http://schemas.openxmlformats.org/officeDocument/2006/relationships/image" Target="../media/image61.wmf"/><Relationship Id="rId4" Type="http://schemas.openxmlformats.org/officeDocument/2006/relationships/oleObject" Target="../embeddings/oleObject54.bin"/><Relationship Id="rId9" Type="http://schemas.openxmlformats.org/officeDocument/2006/relationships/image" Target="../media/image56.wmf"/><Relationship Id="rId14" Type="http://schemas.openxmlformats.org/officeDocument/2006/relationships/oleObject" Target="../embeddings/oleObject59.bin"/></Relationships>
</file>

<file path=ppt/slides/_rels/slide11.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62.wmf"/><Relationship Id="rId4" Type="http://schemas.openxmlformats.org/officeDocument/2006/relationships/oleObject" Target="../embeddings/oleObject62.bin"/></Relationships>
</file>

<file path=ppt/slides/_rels/slide1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hyperlink" Target="http://pubs.acs.org/doi/abs/10.1021/jp109130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69.wmf"/><Relationship Id="rId3" Type="http://schemas.openxmlformats.org/officeDocument/2006/relationships/image" Target="../media/image72.tiff"/><Relationship Id="rId7" Type="http://schemas.openxmlformats.org/officeDocument/2006/relationships/image" Target="../media/image66.wmf"/><Relationship Id="rId12" Type="http://schemas.openxmlformats.org/officeDocument/2006/relationships/oleObject" Target="../embeddings/oleObject67.bin"/><Relationship Id="rId17" Type="http://schemas.openxmlformats.org/officeDocument/2006/relationships/image" Target="../media/image71.wmf"/><Relationship Id="rId2" Type="http://schemas.openxmlformats.org/officeDocument/2006/relationships/slideLayout" Target="../slideLayouts/slideLayout2.xml"/><Relationship Id="rId16" Type="http://schemas.openxmlformats.org/officeDocument/2006/relationships/oleObject" Target="../embeddings/oleObject69.bin"/><Relationship Id="rId1" Type="http://schemas.openxmlformats.org/officeDocument/2006/relationships/vmlDrawing" Target="../drawings/vmlDrawing11.vml"/><Relationship Id="rId6" Type="http://schemas.openxmlformats.org/officeDocument/2006/relationships/oleObject" Target="../embeddings/oleObject64.bin"/><Relationship Id="rId11" Type="http://schemas.openxmlformats.org/officeDocument/2006/relationships/image" Target="../media/image68.wmf"/><Relationship Id="rId5" Type="http://schemas.openxmlformats.org/officeDocument/2006/relationships/image" Target="../media/image65.wmf"/><Relationship Id="rId15" Type="http://schemas.openxmlformats.org/officeDocument/2006/relationships/image" Target="../media/image70.w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67.wmf"/><Relationship Id="rId14" Type="http://schemas.openxmlformats.org/officeDocument/2006/relationships/oleObject" Target="../embeddings/oleObject68.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2.bin"/><Relationship Id="rId13" Type="http://schemas.openxmlformats.org/officeDocument/2006/relationships/image" Target="../media/image77.wmf"/><Relationship Id="rId3" Type="http://schemas.openxmlformats.org/officeDocument/2006/relationships/image" Target="../media/image72.tiff"/><Relationship Id="rId7" Type="http://schemas.openxmlformats.org/officeDocument/2006/relationships/image" Target="../media/image74.wmf"/><Relationship Id="rId12" Type="http://schemas.openxmlformats.org/officeDocument/2006/relationships/oleObject" Target="../embeddings/oleObject74.bin"/><Relationship Id="rId17" Type="http://schemas.openxmlformats.org/officeDocument/2006/relationships/image" Target="../media/image79.wmf"/><Relationship Id="rId2" Type="http://schemas.openxmlformats.org/officeDocument/2006/relationships/slideLayout" Target="../slideLayouts/slideLayout2.xml"/><Relationship Id="rId16" Type="http://schemas.openxmlformats.org/officeDocument/2006/relationships/oleObject" Target="../embeddings/oleObject76.bin"/><Relationship Id="rId1" Type="http://schemas.openxmlformats.org/officeDocument/2006/relationships/vmlDrawing" Target="../drawings/vmlDrawing12.vml"/><Relationship Id="rId6" Type="http://schemas.openxmlformats.org/officeDocument/2006/relationships/oleObject" Target="../embeddings/oleObject71.bin"/><Relationship Id="rId11" Type="http://schemas.openxmlformats.org/officeDocument/2006/relationships/image" Target="../media/image76.wmf"/><Relationship Id="rId5" Type="http://schemas.openxmlformats.org/officeDocument/2006/relationships/image" Target="../media/image73.wmf"/><Relationship Id="rId15" Type="http://schemas.openxmlformats.org/officeDocument/2006/relationships/image" Target="../media/image78.wmf"/><Relationship Id="rId10" Type="http://schemas.openxmlformats.org/officeDocument/2006/relationships/oleObject" Target="../embeddings/oleObject73.bin"/><Relationship Id="rId4" Type="http://schemas.openxmlformats.org/officeDocument/2006/relationships/oleObject" Target="../embeddings/oleObject70.bin"/><Relationship Id="rId9" Type="http://schemas.openxmlformats.org/officeDocument/2006/relationships/image" Target="../media/image75.wmf"/><Relationship Id="rId14" Type="http://schemas.openxmlformats.org/officeDocument/2006/relationships/oleObject" Target="../embeddings/oleObject75.bin"/></Relationships>
</file>

<file path=ppt/slides/_rels/slide15.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hyperlink" Target="http://www.sciencedirect.com/science/article/pii/030441738590014X"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6.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oleObject" Target="../embeddings/oleObject82.bin"/><Relationship Id="rId18" Type="http://schemas.openxmlformats.org/officeDocument/2006/relationships/image" Target="../media/image89.wmf"/><Relationship Id="rId3" Type="http://schemas.openxmlformats.org/officeDocument/2006/relationships/oleObject" Target="../embeddings/oleObject77.bin"/><Relationship Id="rId7" Type="http://schemas.openxmlformats.org/officeDocument/2006/relationships/oleObject" Target="../embeddings/oleObject79.bin"/><Relationship Id="rId12" Type="http://schemas.openxmlformats.org/officeDocument/2006/relationships/image" Target="../media/image86.wmf"/><Relationship Id="rId17" Type="http://schemas.openxmlformats.org/officeDocument/2006/relationships/oleObject" Target="../embeddings/oleObject84.bin"/><Relationship Id="rId2" Type="http://schemas.openxmlformats.org/officeDocument/2006/relationships/slideLayout" Target="../slideLayouts/slideLayout2.xml"/><Relationship Id="rId16" Type="http://schemas.openxmlformats.org/officeDocument/2006/relationships/image" Target="../media/image88.wmf"/><Relationship Id="rId20" Type="http://schemas.openxmlformats.org/officeDocument/2006/relationships/image" Target="../media/image90.wmf"/><Relationship Id="rId1" Type="http://schemas.openxmlformats.org/officeDocument/2006/relationships/vmlDrawing" Target="../drawings/vmlDrawing13.vml"/><Relationship Id="rId6" Type="http://schemas.openxmlformats.org/officeDocument/2006/relationships/image" Target="../media/image79.wmf"/><Relationship Id="rId11" Type="http://schemas.openxmlformats.org/officeDocument/2006/relationships/oleObject" Target="../embeddings/oleObject81.bin"/><Relationship Id="rId5" Type="http://schemas.openxmlformats.org/officeDocument/2006/relationships/oleObject" Target="../embeddings/oleObject78.bin"/><Relationship Id="rId15" Type="http://schemas.openxmlformats.org/officeDocument/2006/relationships/oleObject" Target="../embeddings/oleObject83.bin"/><Relationship Id="rId10" Type="http://schemas.openxmlformats.org/officeDocument/2006/relationships/image" Target="../media/image85.wmf"/><Relationship Id="rId19" Type="http://schemas.openxmlformats.org/officeDocument/2006/relationships/oleObject" Target="../embeddings/oleObject85.bin"/><Relationship Id="rId4" Type="http://schemas.openxmlformats.org/officeDocument/2006/relationships/image" Target="../media/image83.wmf"/><Relationship Id="rId9" Type="http://schemas.openxmlformats.org/officeDocument/2006/relationships/oleObject" Target="../embeddings/oleObject80.bin"/><Relationship Id="rId14" Type="http://schemas.openxmlformats.org/officeDocument/2006/relationships/image" Target="../media/image87.wmf"/></Relationships>
</file>

<file path=ppt/slides/_rels/slide18.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5.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7.tiff"/><Relationship Id="rId5" Type="http://schemas.openxmlformats.org/officeDocument/2006/relationships/oleObject" Target="../embeddings/oleObject2.bin"/><Relationship Id="rId15" Type="http://schemas.openxmlformats.org/officeDocument/2006/relationships/image" Target="../media/image6.wmf"/><Relationship Id="rId10" Type="http://schemas.openxmlformats.org/officeDocument/2006/relationships/image" Target="../media/image4.wmf"/><Relationship Id="rId4" Type="http://schemas.openxmlformats.org/officeDocument/2006/relationships/image" Target="../media/image1.wmf"/><Relationship Id="rId9" Type="http://schemas.openxmlformats.org/officeDocument/2006/relationships/oleObject" Target="../embeddings/oleObject4.bin"/><Relationship Id="rId1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97.wmf"/><Relationship Id="rId18" Type="http://schemas.openxmlformats.org/officeDocument/2006/relationships/oleObject" Target="../embeddings/oleObject93.bin"/><Relationship Id="rId26" Type="http://schemas.openxmlformats.org/officeDocument/2006/relationships/oleObject" Target="../embeddings/oleObject97.bin"/><Relationship Id="rId39" Type="http://schemas.openxmlformats.org/officeDocument/2006/relationships/image" Target="../media/image110.wmf"/><Relationship Id="rId3" Type="http://schemas.openxmlformats.org/officeDocument/2006/relationships/image" Target="../media/image113.tif"/><Relationship Id="rId21" Type="http://schemas.openxmlformats.org/officeDocument/2006/relationships/image" Target="../media/image101.wmf"/><Relationship Id="rId34" Type="http://schemas.openxmlformats.org/officeDocument/2006/relationships/oleObject" Target="../embeddings/oleObject101.bin"/><Relationship Id="rId42" Type="http://schemas.openxmlformats.org/officeDocument/2006/relationships/oleObject" Target="../embeddings/oleObject105.bin"/><Relationship Id="rId7" Type="http://schemas.openxmlformats.org/officeDocument/2006/relationships/image" Target="../media/image94.wmf"/><Relationship Id="rId12" Type="http://schemas.openxmlformats.org/officeDocument/2006/relationships/oleObject" Target="../embeddings/oleObject90.bin"/><Relationship Id="rId17" Type="http://schemas.openxmlformats.org/officeDocument/2006/relationships/image" Target="../media/image99.wmf"/><Relationship Id="rId25" Type="http://schemas.openxmlformats.org/officeDocument/2006/relationships/image" Target="../media/image103.wmf"/><Relationship Id="rId33" Type="http://schemas.openxmlformats.org/officeDocument/2006/relationships/image" Target="../media/image107.wmf"/><Relationship Id="rId38" Type="http://schemas.openxmlformats.org/officeDocument/2006/relationships/oleObject" Target="../embeddings/oleObject103.bin"/><Relationship Id="rId2" Type="http://schemas.openxmlformats.org/officeDocument/2006/relationships/slideLayout" Target="../slideLayouts/slideLayout2.xml"/><Relationship Id="rId16" Type="http://schemas.openxmlformats.org/officeDocument/2006/relationships/oleObject" Target="../embeddings/oleObject92.bin"/><Relationship Id="rId20" Type="http://schemas.openxmlformats.org/officeDocument/2006/relationships/oleObject" Target="../embeddings/oleObject94.bin"/><Relationship Id="rId29" Type="http://schemas.openxmlformats.org/officeDocument/2006/relationships/image" Target="../media/image105.wmf"/><Relationship Id="rId41" Type="http://schemas.openxmlformats.org/officeDocument/2006/relationships/image" Target="../media/image111.wmf"/><Relationship Id="rId1" Type="http://schemas.openxmlformats.org/officeDocument/2006/relationships/vmlDrawing" Target="../drawings/vmlDrawing14.vml"/><Relationship Id="rId6" Type="http://schemas.openxmlformats.org/officeDocument/2006/relationships/oleObject" Target="../embeddings/oleObject87.bin"/><Relationship Id="rId11" Type="http://schemas.openxmlformats.org/officeDocument/2006/relationships/image" Target="../media/image96.wmf"/><Relationship Id="rId24" Type="http://schemas.openxmlformats.org/officeDocument/2006/relationships/oleObject" Target="../embeddings/oleObject96.bin"/><Relationship Id="rId32" Type="http://schemas.openxmlformats.org/officeDocument/2006/relationships/oleObject" Target="../embeddings/oleObject100.bin"/><Relationship Id="rId37" Type="http://schemas.openxmlformats.org/officeDocument/2006/relationships/image" Target="../media/image109.wmf"/><Relationship Id="rId40" Type="http://schemas.openxmlformats.org/officeDocument/2006/relationships/oleObject" Target="../embeddings/oleObject104.bin"/><Relationship Id="rId5" Type="http://schemas.openxmlformats.org/officeDocument/2006/relationships/image" Target="../media/image93.wmf"/><Relationship Id="rId15" Type="http://schemas.openxmlformats.org/officeDocument/2006/relationships/image" Target="../media/image98.wmf"/><Relationship Id="rId23" Type="http://schemas.openxmlformats.org/officeDocument/2006/relationships/image" Target="../media/image102.wmf"/><Relationship Id="rId28" Type="http://schemas.openxmlformats.org/officeDocument/2006/relationships/oleObject" Target="../embeddings/oleObject98.bin"/><Relationship Id="rId36" Type="http://schemas.openxmlformats.org/officeDocument/2006/relationships/oleObject" Target="../embeddings/oleObject102.bin"/><Relationship Id="rId10" Type="http://schemas.openxmlformats.org/officeDocument/2006/relationships/oleObject" Target="../embeddings/oleObject89.bin"/><Relationship Id="rId19" Type="http://schemas.openxmlformats.org/officeDocument/2006/relationships/image" Target="../media/image100.wmf"/><Relationship Id="rId31" Type="http://schemas.openxmlformats.org/officeDocument/2006/relationships/image" Target="../media/image106.wmf"/><Relationship Id="rId4" Type="http://schemas.openxmlformats.org/officeDocument/2006/relationships/oleObject" Target="../embeddings/oleObject86.bin"/><Relationship Id="rId9" Type="http://schemas.openxmlformats.org/officeDocument/2006/relationships/image" Target="../media/image95.wmf"/><Relationship Id="rId14" Type="http://schemas.openxmlformats.org/officeDocument/2006/relationships/oleObject" Target="../embeddings/oleObject91.bin"/><Relationship Id="rId22" Type="http://schemas.openxmlformats.org/officeDocument/2006/relationships/oleObject" Target="../embeddings/oleObject95.bin"/><Relationship Id="rId27" Type="http://schemas.openxmlformats.org/officeDocument/2006/relationships/image" Target="../media/image104.wmf"/><Relationship Id="rId30" Type="http://schemas.openxmlformats.org/officeDocument/2006/relationships/oleObject" Target="../embeddings/oleObject99.bin"/><Relationship Id="rId35" Type="http://schemas.openxmlformats.org/officeDocument/2006/relationships/image" Target="../media/image108.wmf"/><Relationship Id="rId43" Type="http://schemas.openxmlformats.org/officeDocument/2006/relationships/image" Target="../media/image112.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08.bin"/><Relationship Id="rId13" Type="http://schemas.openxmlformats.org/officeDocument/2006/relationships/image" Target="../media/image103.wmf"/><Relationship Id="rId18" Type="http://schemas.openxmlformats.org/officeDocument/2006/relationships/oleObject" Target="../embeddings/oleObject113.bin"/><Relationship Id="rId26" Type="http://schemas.openxmlformats.org/officeDocument/2006/relationships/oleObject" Target="../embeddings/oleObject117.bin"/><Relationship Id="rId3" Type="http://schemas.openxmlformats.org/officeDocument/2006/relationships/image" Target="../media/image113.tif"/><Relationship Id="rId21" Type="http://schemas.openxmlformats.org/officeDocument/2006/relationships/image" Target="../media/image107.wmf"/><Relationship Id="rId7" Type="http://schemas.openxmlformats.org/officeDocument/2006/relationships/image" Target="../media/image100.wmf"/><Relationship Id="rId12" Type="http://schemas.openxmlformats.org/officeDocument/2006/relationships/oleObject" Target="../embeddings/oleObject110.bin"/><Relationship Id="rId17" Type="http://schemas.openxmlformats.org/officeDocument/2006/relationships/image" Target="../media/image105.wmf"/><Relationship Id="rId25" Type="http://schemas.openxmlformats.org/officeDocument/2006/relationships/image" Target="../media/image109.wmf"/><Relationship Id="rId2" Type="http://schemas.openxmlformats.org/officeDocument/2006/relationships/slideLayout" Target="../slideLayouts/slideLayout2.xml"/><Relationship Id="rId16" Type="http://schemas.openxmlformats.org/officeDocument/2006/relationships/oleObject" Target="../embeddings/oleObject112.bin"/><Relationship Id="rId20" Type="http://schemas.openxmlformats.org/officeDocument/2006/relationships/oleObject" Target="../embeddings/oleObject114.bin"/><Relationship Id="rId29" Type="http://schemas.openxmlformats.org/officeDocument/2006/relationships/image" Target="../media/image111.wmf"/><Relationship Id="rId1" Type="http://schemas.openxmlformats.org/officeDocument/2006/relationships/vmlDrawing" Target="../drawings/vmlDrawing15.vml"/><Relationship Id="rId6" Type="http://schemas.openxmlformats.org/officeDocument/2006/relationships/oleObject" Target="../embeddings/oleObject107.bin"/><Relationship Id="rId11" Type="http://schemas.openxmlformats.org/officeDocument/2006/relationships/image" Target="../media/image102.wmf"/><Relationship Id="rId24" Type="http://schemas.openxmlformats.org/officeDocument/2006/relationships/oleObject" Target="../embeddings/oleObject116.bin"/><Relationship Id="rId5" Type="http://schemas.openxmlformats.org/officeDocument/2006/relationships/image" Target="../media/image99.wmf"/><Relationship Id="rId15" Type="http://schemas.openxmlformats.org/officeDocument/2006/relationships/image" Target="../media/image104.wmf"/><Relationship Id="rId23" Type="http://schemas.openxmlformats.org/officeDocument/2006/relationships/image" Target="../media/image108.wmf"/><Relationship Id="rId28" Type="http://schemas.openxmlformats.org/officeDocument/2006/relationships/oleObject" Target="../embeddings/oleObject118.bin"/><Relationship Id="rId10" Type="http://schemas.openxmlformats.org/officeDocument/2006/relationships/oleObject" Target="../embeddings/oleObject109.bin"/><Relationship Id="rId19" Type="http://schemas.openxmlformats.org/officeDocument/2006/relationships/image" Target="../media/image106.wmf"/><Relationship Id="rId31" Type="http://schemas.openxmlformats.org/officeDocument/2006/relationships/image" Target="../media/image112.wmf"/><Relationship Id="rId4" Type="http://schemas.openxmlformats.org/officeDocument/2006/relationships/oleObject" Target="../embeddings/oleObject106.bin"/><Relationship Id="rId9" Type="http://schemas.openxmlformats.org/officeDocument/2006/relationships/image" Target="../media/image101.wmf"/><Relationship Id="rId14" Type="http://schemas.openxmlformats.org/officeDocument/2006/relationships/oleObject" Target="../embeddings/oleObject111.bin"/><Relationship Id="rId22" Type="http://schemas.openxmlformats.org/officeDocument/2006/relationships/oleObject" Target="../embeddings/oleObject115.bin"/><Relationship Id="rId27" Type="http://schemas.openxmlformats.org/officeDocument/2006/relationships/image" Target="../media/image110.wmf"/><Relationship Id="rId30" Type="http://schemas.openxmlformats.org/officeDocument/2006/relationships/oleObject" Target="../embeddings/oleObject119.bin"/></Relationships>
</file>

<file path=ppt/slides/_rels/slide22.xml.rels><?xml version="1.0" encoding="UTF-8" standalone="yes"?>
<Relationships xmlns="http://schemas.openxmlformats.org/package/2006/relationships"><Relationship Id="rId3" Type="http://schemas.openxmlformats.org/officeDocument/2006/relationships/hyperlink" Target="http://scitation.aip.org/content/aip/journal/jap/114/4/10.1063/1.4816251" TargetMode="External"/><Relationship Id="rId2" Type="http://schemas.openxmlformats.org/officeDocument/2006/relationships/hyperlink" Target="http://www.sciencedirect.com/science/article/pii/S0022231304003102" TargetMode="External"/><Relationship Id="rId1" Type="http://schemas.openxmlformats.org/officeDocument/2006/relationships/slideLayout" Target="../slideLayouts/slideLayout2.xml"/><Relationship Id="rId5" Type="http://schemas.openxmlformats.org/officeDocument/2006/relationships/image" Target="../media/image115.tiff"/><Relationship Id="rId4" Type="http://schemas.openxmlformats.org/officeDocument/2006/relationships/image" Target="../media/image114.tiff"/></Relationships>
</file>

<file path=ppt/slides/_rels/slide23.xml.rels><?xml version="1.0" encoding="UTF-8" standalone="yes"?>
<Relationships xmlns="http://schemas.openxmlformats.org/package/2006/relationships"><Relationship Id="rId3" Type="http://schemas.openxmlformats.org/officeDocument/2006/relationships/hyperlink" Target="http://pubs.acs.org/doi/abs/10.1021/jz2009874" TargetMode="Externa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16.wmf"/><Relationship Id="rId5" Type="http://schemas.openxmlformats.org/officeDocument/2006/relationships/oleObject" Target="../embeddings/oleObject120.bin"/><Relationship Id="rId4" Type="http://schemas.openxmlformats.org/officeDocument/2006/relationships/image" Target="../media/image1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19.tif"/><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118.wmf"/><Relationship Id="rId4" Type="http://schemas.openxmlformats.org/officeDocument/2006/relationships/oleObject" Target="../embeddings/oleObject121.bin"/></Relationships>
</file>

<file path=ppt/slides/_rels/slide25.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4.bin"/><Relationship Id="rId3" Type="http://schemas.openxmlformats.org/officeDocument/2006/relationships/image" Target="../media/image125.tiff"/><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123.bin"/><Relationship Id="rId11" Type="http://schemas.openxmlformats.org/officeDocument/2006/relationships/image" Target="../media/image124.wmf"/><Relationship Id="rId5" Type="http://schemas.openxmlformats.org/officeDocument/2006/relationships/image" Target="../media/image121.wmf"/><Relationship Id="rId10" Type="http://schemas.openxmlformats.org/officeDocument/2006/relationships/oleObject" Target="../embeddings/oleObject125.bin"/><Relationship Id="rId4" Type="http://schemas.openxmlformats.org/officeDocument/2006/relationships/oleObject" Target="../embeddings/oleObject122.bin"/><Relationship Id="rId9" Type="http://schemas.openxmlformats.org/officeDocument/2006/relationships/image" Target="../media/image123.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28.bin"/><Relationship Id="rId13" Type="http://schemas.openxmlformats.org/officeDocument/2006/relationships/image" Target="../media/image79.wmf"/><Relationship Id="rId3" Type="http://schemas.openxmlformats.org/officeDocument/2006/relationships/image" Target="../media/image132.tiff"/><Relationship Id="rId7" Type="http://schemas.openxmlformats.org/officeDocument/2006/relationships/image" Target="../media/image127.wmf"/><Relationship Id="rId12" Type="http://schemas.openxmlformats.org/officeDocument/2006/relationships/oleObject" Target="../embeddings/oleObject130.bin"/><Relationship Id="rId17" Type="http://schemas.openxmlformats.org/officeDocument/2006/relationships/image" Target="../media/image131.wmf"/><Relationship Id="rId2" Type="http://schemas.openxmlformats.org/officeDocument/2006/relationships/slideLayout" Target="../slideLayouts/slideLayout2.xml"/><Relationship Id="rId16" Type="http://schemas.openxmlformats.org/officeDocument/2006/relationships/oleObject" Target="../embeddings/oleObject132.bin"/><Relationship Id="rId1" Type="http://schemas.openxmlformats.org/officeDocument/2006/relationships/vmlDrawing" Target="../drawings/vmlDrawing19.vml"/><Relationship Id="rId6" Type="http://schemas.openxmlformats.org/officeDocument/2006/relationships/oleObject" Target="../embeddings/oleObject127.bin"/><Relationship Id="rId11" Type="http://schemas.openxmlformats.org/officeDocument/2006/relationships/image" Target="../media/image129.wmf"/><Relationship Id="rId5" Type="http://schemas.openxmlformats.org/officeDocument/2006/relationships/image" Target="../media/image126.wmf"/><Relationship Id="rId15" Type="http://schemas.openxmlformats.org/officeDocument/2006/relationships/image" Target="../media/image130.wmf"/><Relationship Id="rId10" Type="http://schemas.openxmlformats.org/officeDocument/2006/relationships/oleObject" Target="../embeddings/oleObject129.bin"/><Relationship Id="rId4" Type="http://schemas.openxmlformats.org/officeDocument/2006/relationships/oleObject" Target="../embeddings/oleObject126.bin"/><Relationship Id="rId9" Type="http://schemas.openxmlformats.org/officeDocument/2006/relationships/image" Target="../media/image128.wmf"/><Relationship Id="rId14" Type="http://schemas.openxmlformats.org/officeDocument/2006/relationships/oleObject" Target="../embeddings/oleObject131.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35.bin"/><Relationship Id="rId13" Type="http://schemas.openxmlformats.org/officeDocument/2006/relationships/image" Target="../media/image136.wmf"/><Relationship Id="rId18" Type="http://schemas.openxmlformats.org/officeDocument/2006/relationships/oleObject" Target="../embeddings/oleObject140.bin"/><Relationship Id="rId3" Type="http://schemas.openxmlformats.org/officeDocument/2006/relationships/oleObject" Target="../embeddings/oleObject133.bin"/><Relationship Id="rId21" Type="http://schemas.openxmlformats.org/officeDocument/2006/relationships/image" Target="../media/image140.wmf"/><Relationship Id="rId7" Type="http://schemas.openxmlformats.org/officeDocument/2006/relationships/image" Target="../media/image141.tiff"/><Relationship Id="rId12" Type="http://schemas.openxmlformats.org/officeDocument/2006/relationships/oleObject" Target="../embeddings/oleObject137.bin"/><Relationship Id="rId17" Type="http://schemas.openxmlformats.org/officeDocument/2006/relationships/image" Target="../media/image138.wmf"/><Relationship Id="rId2" Type="http://schemas.openxmlformats.org/officeDocument/2006/relationships/slideLayout" Target="../slideLayouts/slideLayout2.xml"/><Relationship Id="rId16" Type="http://schemas.openxmlformats.org/officeDocument/2006/relationships/oleObject" Target="../embeddings/oleObject139.bin"/><Relationship Id="rId20" Type="http://schemas.openxmlformats.org/officeDocument/2006/relationships/oleObject" Target="../embeddings/oleObject141.bin"/><Relationship Id="rId1" Type="http://schemas.openxmlformats.org/officeDocument/2006/relationships/vmlDrawing" Target="../drawings/vmlDrawing20.vml"/><Relationship Id="rId6" Type="http://schemas.openxmlformats.org/officeDocument/2006/relationships/image" Target="../media/image134.wmf"/><Relationship Id="rId11" Type="http://schemas.openxmlformats.org/officeDocument/2006/relationships/image" Target="../media/image124.wmf"/><Relationship Id="rId5" Type="http://schemas.openxmlformats.org/officeDocument/2006/relationships/oleObject" Target="../embeddings/oleObject134.bin"/><Relationship Id="rId15" Type="http://schemas.openxmlformats.org/officeDocument/2006/relationships/image" Target="../media/image137.wmf"/><Relationship Id="rId10" Type="http://schemas.openxmlformats.org/officeDocument/2006/relationships/oleObject" Target="../embeddings/oleObject136.bin"/><Relationship Id="rId19" Type="http://schemas.openxmlformats.org/officeDocument/2006/relationships/image" Target="../media/image139.wmf"/><Relationship Id="rId4" Type="http://schemas.openxmlformats.org/officeDocument/2006/relationships/image" Target="../media/image133.wmf"/><Relationship Id="rId9" Type="http://schemas.openxmlformats.org/officeDocument/2006/relationships/image" Target="../media/image135.wmf"/><Relationship Id="rId14" Type="http://schemas.openxmlformats.org/officeDocument/2006/relationships/oleObject" Target="../embeddings/oleObject138.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44.bin"/><Relationship Id="rId13" Type="http://schemas.openxmlformats.org/officeDocument/2006/relationships/image" Target="../media/image146.wmf"/><Relationship Id="rId18" Type="http://schemas.openxmlformats.org/officeDocument/2006/relationships/oleObject" Target="../embeddings/oleObject149.bin"/><Relationship Id="rId3" Type="http://schemas.openxmlformats.org/officeDocument/2006/relationships/oleObject" Target="../embeddings/oleObject142.bin"/><Relationship Id="rId7" Type="http://schemas.openxmlformats.org/officeDocument/2006/relationships/image" Target="../media/image150.tiff"/><Relationship Id="rId12" Type="http://schemas.openxmlformats.org/officeDocument/2006/relationships/oleObject" Target="../embeddings/oleObject146.bin"/><Relationship Id="rId17" Type="http://schemas.openxmlformats.org/officeDocument/2006/relationships/image" Target="../media/image148.wmf"/><Relationship Id="rId2" Type="http://schemas.openxmlformats.org/officeDocument/2006/relationships/slideLayout" Target="../slideLayouts/slideLayout2.xml"/><Relationship Id="rId16" Type="http://schemas.openxmlformats.org/officeDocument/2006/relationships/oleObject" Target="../embeddings/oleObject148.bin"/><Relationship Id="rId1" Type="http://schemas.openxmlformats.org/officeDocument/2006/relationships/vmlDrawing" Target="../drawings/vmlDrawing21.vml"/><Relationship Id="rId6" Type="http://schemas.openxmlformats.org/officeDocument/2006/relationships/image" Target="../media/image143.wmf"/><Relationship Id="rId11" Type="http://schemas.openxmlformats.org/officeDocument/2006/relationships/image" Target="../media/image145.wmf"/><Relationship Id="rId5" Type="http://schemas.openxmlformats.org/officeDocument/2006/relationships/oleObject" Target="../embeddings/oleObject143.bin"/><Relationship Id="rId15" Type="http://schemas.openxmlformats.org/officeDocument/2006/relationships/image" Target="../media/image147.wmf"/><Relationship Id="rId10" Type="http://schemas.openxmlformats.org/officeDocument/2006/relationships/oleObject" Target="../embeddings/oleObject145.bin"/><Relationship Id="rId19" Type="http://schemas.openxmlformats.org/officeDocument/2006/relationships/image" Target="../media/image149.wmf"/><Relationship Id="rId4" Type="http://schemas.openxmlformats.org/officeDocument/2006/relationships/image" Target="../media/image142.wmf"/><Relationship Id="rId9" Type="http://schemas.openxmlformats.org/officeDocument/2006/relationships/image" Target="../media/image144.wmf"/><Relationship Id="rId14" Type="http://schemas.openxmlformats.org/officeDocument/2006/relationships/oleObject" Target="../embeddings/oleObject147.bin"/></Relationships>
</file>

<file path=ppt/slides/_rels/slide3.xml.rels><?xml version="1.0" encoding="UTF-8" standalone="yes"?>
<Relationships xmlns="http://schemas.openxmlformats.org/package/2006/relationships"><Relationship Id="rId3" Type="http://schemas.openxmlformats.org/officeDocument/2006/relationships/hyperlink" Target="http://pubs.acs.org/doi/abs/10.1021/cm902696j"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9.tif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52.bin"/><Relationship Id="rId13" Type="http://schemas.openxmlformats.org/officeDocument/2006/relationships/image" Target="../media/image155.wmf"/><Relationship Id="rId18" Type="http://schemas.openxmlformats.org/officeDocument/2006/relationships/oleObject" Target="../embeddings/oleObject157.bin"/><Relationship Id="rId3" Type="http://schemas.openxmlformats.org/officeDocument/2006/relationships/image" Target="../media/image161.tiff"/><Relationship Id="rId21" Type="http://schemas.openxmlformats.org/officeDocument/2006/relationships/image" Target="../media/image159.wmf"/><Relationship Id="rId7" Type="http://schemas.openxmlformats.org/officeDocument/2006/relationships/image" Target="../media/image152.wmf"/><Relationship Id="rId12" Type="http://schemas.openxmlformats.org/officeDocument/2006/relationships/oleObject" Target="../embeddings/oleObject154.bin"/><Relationship Id="rId17" Type="http://schemas.openxmlformats.org/officeDocument/2006/relationships/image" Target="../media/image157.wmf"/><Relationship Id="rId2" Type="http://schemas.openxmlformats.org/officeDocument/2006/relationships/slideLayout" Target="../slideLayouts/slideLayout2.xml"/><Relationship Id="rId16" Type="http://schemas.openxmlformats.org/officeDocument/2006/relationships/oleObject" Target="../embeddings/oleObject156.bin"/><Relationship Id="rId20" Type="http://schemas.openxmlformats.org/officeDocument/2006/relationships/oleObject" Target="../embeddings/oleObject158.bin"/><Relationship Id="rId1" Type="http://schemas.openxmlformats.org/officeDocument/2006/relationships/vmlDrawing" Target="../drawings/vmlDrawing22.vml"/><Relationship Id="rId6" Type="http://schemas.openxmlformats.org/officeDocument/2006/relationships/oleObject" Target="../embeddings/oleObject151.bin"/><Relationship Id="rId11" Type="http://schemas.openxmlformats.org/officeDocument/2006/relationships/image" Target="../media/image154.wmf"/><Relationship Id="rId5" Type="http://schemas.openxmlformats.org/officeDocument/2006/relationships/image" Target="../media/image151.wmf"/><Relationship Id="rId15" Type="http://schemas.openxmlformats.org/officeDocument/2006/relationships/image" Target="../media/image156.wmf"/><Relationship Id="rId23" Type="http://schemas.openxmlformats.org/officeDocument/2006/relationships/image" Target="../media/image160.wmf"/><Relationship Id="rId10" Type="http://schemas.openxmlformats.org/officeDocument/2006/relationships/oleObject" Target="../embeddings/oleObject153.bin"/><Relationship Id="rId19" Type="http://schemas.openxmlformats.org/officeDocument/2006/relationships/image" Target="../media/image158.wmf"/><Relationship Id="rId4" Type="http://schemas.openxmlformats.org/officeDocument/2006/relationships/oleObject" Target="../embeddings/oleObject150.bin"/><Relationship Id="rId9" Type="http://schemas.openxmlformats.org/officeDocument/2006/relationships/image" Target="../media/image153.wmf"/><Relationship Id="rId14" Type="http://schemas.openxmlformats.org/officeDocument/2006/relationships/oleObject" Target="../embeddings/oleObject155.bin"/><Relationship Id="rId22" Type="http://schemas.openxmlformats.org/officeDocument/2006/relationships/oleObject" Target="../embeddings/oleObject159.bin"/></Relationships>
</file>

<file path=ppt/slides/_rels/slide31.xml.rels><?xml version="1.0" encoding="UTF-8" standalone="yes"?>
<Relationships xmlns="http://schemas.openxmlformats.org/package/2006/relationships"><Relationship Id="rId3" Type="http://schemas.openxmlformats.org/officeDocument/2006/relationships/image" Target="../media/image162.tiff"/><Relationship Id="rId2" Type="http://schemas.openxmlformats.org/officeDocument/2006/relationships/hyperlink" Target="http://scitation.aip.org/content/avs/journal/jvsta/21/3/10.1116/1.155991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hyperlink" Target="http://journals.aps.org/prb/abstract/10.1103/PhysRevB.64.08520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62.bin"/><Relationship Id="rId13" Type="http://schemas.openxmlformats.org/officeDocument/2006/relationships/image" Target="../media/image168.wmf"/><Relationship Id="rId3" Type="http://schemas.openxmlformats.org/officeDocument/2006/relationships/image" Target="../media/image171.tiff"/><Relationship Id="rId7" Type="http://schemas.openxmlformats.org/officeDocument/2006/relationships/image" Target="../media/image165.wmf"/><Relationship Id="rId12" Type="http://schemas.openxmlformats.org/officeDocument/2006/relationships/oleObject" Target="../embeddings/oleObject164.bin"/><Relationship Id="rId17" Type="http://schemas.openxmlformats.org/officeDocument/2006/relationships/image" Target="../media/image170.wmf"/><Relationship Id="rId2" Type="http://schemas.openxmlformats.org/officeDocument/2006/relationships/slideLayout" Target="../slideLayouts/slideLayout2.xml"/><Relationship Id="rId16" Type="http://schemas.openxmlformats.org/officeDocument/2006/relationships/oleObject" Target="../embeddings/oleObject166.bin"/><Relationship Id="rId1" Type="http://schemas.openxmlformats.org/officeDocument/2006/relationships/vmlDrawing" Target="../drawings/vmlDrawing23.vml"/><Relationship Id="rId6" Type="http://schemas.openxmlformats.org/officeDocument/2006/relationships/oleObject" Target="../embeddings/oleObject161.bin"/><Relationship Id="rId11" Type="http://schemas.openxmlformats.org/officeDocument/2006/relationships/image" Target="../media/image167.wmf"/><Relationship Id="rId5" Type="http://schemas.openxmlformats.org/officeDocument/2006/relationships/image" Target="../media/image164.wmf"/><Relationship Id="rId15" Type="http://schemas.openxmlformats.org/officeDocument/2006/relationships/image" Target="../media/image169.wmf"/><Relationship Id="rId10" Type="http://schemas.openxmlformats.org/officeDocument/2006/relationships/oleObject" Target="../embeddings/oleObject163.bin"/><Relationship Id="rId4" Type="http://schemas.openxmlformats.org/officeDocument/2006/relationships/oleObject" Target="../embeddings/oleObject160.bin"/><Relationship Id="rId9" Type="http://schemas.openxmlformats.org/officeDocument/2006/relationships/image" Target="../media/image166.wmf"/><Relationship Id="rId14" Type="http://schemas.openxmlformats.org/officeDocument/2006/relationships/oleObject" Target="../embeddings/oleObject165.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69.bin"/><Relationship Id="rId13" Type="http://schemas.openxmlformats.org/officeDocument/2006/relationships/image" Target="../media/image176.wmf"/><Relationship Id="rId3" Type="http://schemas.openxmlformats.org/officeDocument/2006/relationships/image" Target="../media/image171.tiff"/><Relationship Id="rId7" Type="http://schemas.openxmlformats.org/officeDocument/2006/relationships/image" Target="../media/image173.wmf"/><Relationship Id="rId12" Type="http://schemas.openxmlformats.org/officeDocument/2006/relationships/oleObject" Target="../embeddings/oleObject17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68.bin"/><Relationship Id="rId11" Type="http://schemas.openxmlformats.org/officeDocument/2006/relationships/image" Target="../media/image175.wmf"/><Relationship Id="rId5" Type="http://schemas.openxmlformats.org/officeDocument/2006/relationships/image" Target="../media/image172.wmf"/><Relationship Id="rId15" Type="http://schemas.openxmlformats.org/officeDocument/2006/relationships/image" Target="../media/image177.wmf"/><Relationship Id="rId10" Type="http://schemas.openxmlformats.org/officeDocument/2006/relationships/oleObject" Target="../embeddings/oleObject170.bin"/><Relationship Id="rId4" Type="http://schemas.openxmlformats.org/officeDocument/2006/relationships/oleObject" Target="../embeddings/oleObject167.bin"/><Relationship Id="rId9" Type="http://schemas.openxmlformats.org/officeDocument/2006/relationships/image" Target="../media/image174.wmf"/><Relationship Id="rId14" Type="http://schemas.openxmlformats.org/officeDocument/2006/relationships/oleObject" Target="../embeddings/oleObject172.bin"/></Relationships>
</file>

<file path=ppt/slides/_rels/slide35.xml.rels><?xml version="1.0" encoding="UTF-8" standalone="yes"?>
<Relationships xmlns="http://schemas.openxmlformats.org/package/2006/relationships"><Relationship Id="rId8" Type="http://schemas.openxmlformats.org/officeDocument/2006/relationships/image" Target="../media/image180.tiff"/><Relationship Id="rId3" Type="http://schemas.openxmlformats.org/officeDocument/2006/relationships/hyperlink" Target="http://jes.ecsdl.org/content/135/2/381.abstract" TargetMode="External"/><Relationship Id="rId7" Type="http://schemas.openxmlformats.org/officeDocument/2006/relationships/image" Target="../media/image179.tif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174.bin"/><Relationship Id="rId5" Type="http://schemas.openxmlformats.org/officeDocument/2006/relationships/image" Target="../media/image178.wmf"/><Relationship Id="rId4" Type="http://schemas.openxmlformats.org/officeDocument/2006/relationships/oleObject" Target="../embeddings/oleObject173.bin"/></Relationships>
</file>

<file path=ppt/slides/_rels/slide36.xml.rels><?xml version="1.0" encoding="UTF-8" standalone="yes"?>
<Relationships xmlns="http://schemas.openxmlformats.org/package/2006/relationships"><Relationship Id="rId3" Type="http://schemas.openxmlformats.org/officeDocument/2006/relationships/hyperlink" Target="http://pubs.acs.org/doi/abs/10.1021/ja0436188?journalCode=jacsat" TargetMode="External"/><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69.wmf"/><Relationship Id="rId5" Type="http://schemas.openxmlformats.org/officeDocument/2006/relationships/oleObject" Target="../embeddings/oleObject175.bin"/><Relationship Id="rId4" Type="http://schemas.openxmlformats.org/officeDocument/2006/relationships/image" Target="../media/image181.tiff"/></Relationships>
</file>

<file path=ppt/slides/_rels/slide37.xml.rels><?xml version="1.0" encoding="UTF-8" standalone="yes"?>
<Relationships xmlns="http://schemas.openxmlformats.org/package/2006/relationships"><Relationship Id="rId3" Type="http://schemas.openxmlformats.org/officeDocument/2006/relationships/hyperlink" Target="http://www.sciencedirect.com/science/article/pii/001346869087067C" TargetMode="External"/><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83.tiff"/><Relationship Id="rId5" Type="http://schemas.openxmlformats.org/officeDocument/2006/relationships/image" Target="../media/image182.wmf"/><Relationship Id="rId4" Type="http://schemas.openxmlformats.org/officeDocument/2006/relationships/oleObject" Target="../embeddings/oleObject176.bin"/></Relationships>
</file>

<file path=ppt/slides/_rels/slide38.xml.rels><?xml version="1.0" encoding="UTF-8" standalone="yes"?>
<Relationships xmlns="http://schemas.openxmlformats.org/package/2006/relationships"><Relationship Id="rId2" Type="http://schemas.openxmlformats.org/officeDocument/2006/relationships/image" Target="../media/image18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5.tiff"/><Relationship Id="rId2" Type="http://schemas.openxmlformats.org/officeDocument/2006/relationships/hyperlink" Target="pubs.acs.org/doi/abs/10.1021/jp953720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w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oleObject" Target="../embeddings/oleObject8.bin"/><Relationship Id="rId21" Type="http://schemas.openxmlformats.org/officeDocument/2006/relationships/image" Target="../media/image14.wmf"/><Relationship Id="rId7" Type="http://schemas.openxmlformats.org/officeDocument/2006/relationships/oleObject" Target="../embeddings/oleObject10.bin"/><Relationship Id="rId12" Type="http://schemas.openxmlformats.org/officeDocument/2006/relationships/oleObject" Target="../embeddings/oleObject12.bin"/><Relationship Id="rId17" Type="http://schemas.openxmlformats.org/officeDocument/2006/relationships/image" Target="../media/image12.wmf"/><Relationship Id="rId25" Type="http://schemas.openxmlformats.org/officeDocument/2006/relationships/image" Target="../media/image16.wmf"/><Relationship Id="rId2" Type="http://schemas.openxmlformats.org/officeDocument/2006/relationships/slideLayout" Target="../slideLayouts/slideLayout2.xml"/><Relationship Id="rId16" Type="http://schemas.openxmlformats.org/officeDocument/2006/relationships/oleObject" Target="../embeddings/oleObject14.bin"/><Relationship Id="rId20" Type="http://schemas.openxmlformats.org/officeDocument/2006/relationships/oleObject" Target="../embeddings/oleObject16.bin"/><Relationship Id="rId29" Type="http://schemas.openxmlformats.org/officeDocument/2006/relationships/image" Target="../media/image18.wmf"/><Relationship Id="rId1" Type="http://schemas.openxmlformats.org/officeDocument/2006/relationships/vmlDrawing" Target="../drawings/vmlDrawing3.vml"/><Relationship Id="rId6" Type="http://schemas.openxmlformats.org/officeDocument/2006/relationships/image" Target="../media/image2.wmf"/><Relationship Id="rId11" Type="http://schemas.openxmlformats.org/officeDocument/2006/relationships/image" Target="../media/image7.tiff"/><Relationship Id="rId24" Type="http://schemas.openxmlformats.org/officeDocument/2006/relationships/oleObject" Target="../embeddings/oleObject18.bin"/><Relationship Id="rId5" Type="http://schemas.openxmlformats.org/officeDocument/2006/relationships/oleObject" Target="../embeddings/oleObject9.bin"/><Relationship Id="rId15" Type="http://schemas.openxmlformats.org/officeDocument/2006/relationships/image" Target="../media/image11.wmf"/><Relationship Id="rId23" Type="http://schemas.openxmlformats.org/officeDocument/2006/relationships/image" Target="../media/image15.wmf"/><Relationship Id="rId28" Type="http://schemas.openxmlformats.org/officeDocument/2006/relationships/oleObject" Target="../embeddings/oleObject20.bin"/><Relationship Id="rId10" Type="http://schemas.openxmlformats.org/officeDocument/2006/relationships/image" Target="../media/image4.wmf"/><Relationship Id="rId19" Type="http://schemas.openxmlformats.org/officeDocument/2006/relationships/image" Target="../media/image13.wmf"/><Relationship Id="rId4" Type="http://schemas.openxmlformats.org/officeDocument/2006/relationships/image" Target="../media/image1.wmf"/><Relationship Id="rId9" Type="http://schemas.openxmlformats.org/officeDocument/2006/relationships/oleObject" Target="../embeddings/oleObject11.bin"/><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17.wmf"/></Relationships>
</file>

<file path=ppt/slides/_rels/slide40.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hyperlink" Target="The%20nature%20of%20surface%20states%20involved%20in%20the%20photo-%20and%20electroluminescence%20spectra%20of%20n-titanium%20dioxide%20electrode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7.tiff"/><Relationship Id="rId2" Type="http://schemas.openxmlformats.org/officeDocument/2006/relationships/hyperlink" Target="http://pubs.acs.org/doi/abs/10.1021/jp953720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23.wmf"/><Relationship Id="rId2" Type="http://schemas.openxmlformats.org/officeDocument/2006/relationships/slideLayout" Target="../slideLayouts/slideLayout2.xml"/><Relationship Id="rId16" Type="http://schemas.openxmlformats.org/officeDocument/2006/relationships/image" Target="../media/image25.wmf"/><Relationship Id="rId1" Type="http://schemas.openxmlformats.org/officeDocument/2006/relationships/vmlDrawing" Target="../drawings/vmlDrawing4.vml"/><Relationship Id="rId6" Type="http://schemas.openxmlformats.org/officeDocument/2006/relationships/image" Target="../media/image20.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24.bin"/><Relationship Id="rId14" Type="http://schemas.openxmlformats.org/officeDocument/2006/relationships/image" Target="../media/image24.wmf"/></Relationships>
</file>

<file path=ppt/slides/_rels/slide6.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32.bin"/><Relationship Id="rId18" Type="http://schemas.openxmlformats.org/officeDocument/2006/relationships/image" Target="../media/image32.wmf"/><Relationship Id="rId3" Type="http://schemas.openxmlformats.org/officeDocument/2006/relationships/hyperlink" Target="http://www.hindawi.com/journals/apc/2012/491604/" TargetMode="External"/><Relationship Id="rId21" Type="http://schemas.openxmlformats.org/officeDocument/2006/relationships/image" Target="../media/image35.tiff"/><Relationship Id="rId7" Type="http://schemas.openxmlformats.org/officeDocument/2006/relationships/oleObject" Target="../embeddings/oleObject29.bin"/><Relationship Id="rId12" Type="http://schemas.openxmlformats.org/officeDocument/2006/relationships/image" Target="../media/image29.wmf"/><Relationship Id="rId17" Type="http://schemas.openxmlformats.org/officeDocument/2006/relationships/oleObject" Target="../embeddings/oleObject34.bin"/><Relationship Id="rId2" Type="http://schemas.openxmlformats.org/officeDocument/2006/relationships/slideLayout" Target="../slideLayouts/slideLayout2.xml"/><Relationship Id="rId16" Type="http://schemas.openxmlformats.org/officeDocument/2006/relationships/image" Target="../media/image31.wmf"/><Relationship Id="rId20" Type="http://schemas.openxmlformats.org/officeDocument/2006/relationships/image" Target="../media/image33.wmf"/><Relationship Id="rId1" Type="http://schemas.openxmlformats.org/officeDocument/2006/relationships/vmlDrawing" Target="../drawings/vmlDrawing5.vml"/><Relationship Id="rId6" Type="http://schemas.openxmlformats.org/officeDocument/2006/relationships/image" Target="../media/image26.wmf"/><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oleObject" Target="../embeddings/oleObject33.bin"/><Relationship Id="rId10" Type="http://schemas.openxmlformats.org/officeDocument/2006/relationships/image" Target="../media/image28.wmf"/><Relationship Id="rId19" Type="http://schemas.openxmlformats.org/officeDocument/2006/relationships/oleObject" Target="../embeddings/oleObject35.bin"/><Relationship Id="rId4" Type="http://schemas.openxmlformats.org/officeDocument/2006/relationships/image" Target="../media/image34.tiff"/><Relationship Id="rId9" Type="http://schemas.openxmlformats.org/officeDocument/2006/relationships/oleObject" Target="../embeddings/oleObject30.bin"/><Relationship Id="rId14" Type="http://schemas.openxmlformats.org/officeDocument/2006/relationships/image" Target="../media/image30.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8.bin"/><Relationship Id="rId13" Type="http://schemas.openxmlformats.org/officeDocument/2006/relationships/image" Target="../media/image5.wmf"/><Relationship Id="rId3" Type="http://schemas.openxmlformats.org/officeDocument/2006/relationships/image" Target="../media/image7.tiff"/><Relationship Id="rId7" Type="http://schemas.openxmlformats.org/officeDocument/2006/relationships/image" Target="../media/image37.wmf"/><Relationship Id="rId12"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37.bin"/><Relationship Id="rId11" Type="http://schemas.openxmlformats.org/officeDocument/2006/relationships/image" Target="../media/image39.wmf"/><Relationship Id="rId5" Type="http://schemas.openxmlformats.org/officeDocument/2006/relationships/image" Target="../media/image36.wmf"/><Relationship Id="rId15" Type="http://schemas.openxmlformats.org/officeDocument/2006/relationships/image" Target="../media/image6.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38.wmf"/><Relationship Id="rId14" Type="http://schemas.openxmlformats.org/officeDocument/2006/relationships/oleObject" Target="../embeddings/oleObject41.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44.wmf"/><Relationship Id="rId3" Type="http://schemas.openxmlformats.org/officeDocument/2006/relationships/image" Target="../media/image46.tiff"/><Relationship Id="rId7" Type="http://schemas.openxmlformats.org/officeDocument/2006/relationships/image" Target="../media/image41.wmf"/><Relationship Id="rId12"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43.bin"/><Relationship Id="rId11" Type="http://schemas.openxmlformats.org/officeDocument/2006/relationships/image" Target="../media/image43.wmf"/><Relationship Id="rId5" Type="http://schemas.openxmlformats.org/officeDocument/2006/relationships/image" Target="../media/image40.wmf"/><Relationship Id="rId15" Type="http://schemas.openxmlformats.org/officeDocument/2006/relationships/image" Target="../media/image45.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42.wmf"/><Relationship Id="rId14" Type="http://schemas.openxmlformats.org/officeDocument/2006/relationships/oleObject" Target="../embeddings/oleObject47.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51.wmf"/><Relationship Id="rId3" Type="http://schemas.openxmlformats.org/officeDocument/2006/relationships/image" Target="../media/image53.tiff"/><Relationship Id="rId7" Type="http://schemas.openxmlformats.org/officeDocument/2006/relationships/image" Target="../media/image48.wmf"/><Relationship Id="rId12"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49.bin"/><Relationship Id="rId11" Type="http://schemas.openxmlformats.org/officeDocument/2006/relationships/image" Target="../media/image50.wmf"/><Relationship Id="rId5" Type="http://schemas.openxmlformats.org/officeDocument/2006/relationships/image" Target="../media/image47.wmf"/><Relationship Id="rId15" Type="http://schemas.openxmlformats.org/officeDocument/2006/relationships/image" Target="../media/image52.wmf"/><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49.wmf"/><Relationship Id="rId14" Type="http://schemas.openxmlformats.org/officeDocument/2006/relationships/oleObject" Target="../embeddings/oleObject5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l"/>
            <a:r>
              <a:rPr lang="en-US" sz="1600" dirty="0"/>
              <a:t>Juan Bisquert  </a:t>
            </a:r>
            <a:r>
              <a:rPr lang="en-US" sz="1600" dirty="0" smtClean="0"/>
              <a:t/>
            </a:r>
            <a:br>
              <a:rPr lang="en-US" sz="1600" dirty="0" smtClean="0"/>
            </a:br>
            <a:r>
              <a:rPr lang="en-US" sz="1600" b="1" i="1" dirty="0" smtClean="0"/>
              <a:t>Nanostructured </a:t>
            </a:r>
            <a:r>
              <a:rPr lang="en-US" sz="1600" b="1" i="1" dirty="0"/>
              <a:t>Energy Devices:  </a:t>
            </a:r>
            <a:r>
              <a:rPr lang="en-US" sz="1600" b="1" i="1" dirty="0" smtClean="0"/>
              <a:t>Equilibrium Concepts and Kinetics</a:t>
            </a:r>
            <a:r>
              <a:rPr lang="en-US" sz="1600" dirty="0"/>
              <a:t/>
            </a:r>
            <a:br>
              <a:rPr lang="en-US" sz="1600" dirty="0"/>
            </a:br>
            <a:r>
              <a:rPr lang="en-US" sz="1200" dirty="0" smtClean="0"/>
              <a:t>CRC Press</a:t>
            </a:r>
            <a:endParaRPr lang="en-US" sz="1200" dirty="0"/>
          </a:p>
        </p:txBody>
      </p:sp>
      <p:sp>
        <p:nvSpPr>
          <p:cNvPr id="2" name="Content Placeholder 1"/>
          <p:cNvSpPr>
            <a:spLocks noGrp="1"/>
          </p:cNvSpPr>
          <p:nvPr>
            <p:ph idx="1"/>
          </p:nvPr>
        </p:nvSpPr>
        <p:spPr/>
        <p:txBody>
          <a:bodyPr>
            <a:normAutofit/>
          </a:bodyPr>
          <a:lstStyle/>
          <a:p>
            <a:pPr marL="0" indent="0">
              <a:buNone/>
            </a:pPr>
            <a:r>
              <a:rPr lang="en-US" sz="2000" b="1" dirty="0"/>
              <a:t>Chapter </a:t>
            </a:r>
            <a:r>
              <a:rPr lang="en-US" sz="2000" b="1" dirty="0" smtClean="0"/>
              <a:t>6</a:t>
            </a:r>
            <a:endParaRPr lang="en-US" sz="2000" b="1" dirty="0"/>
          </a:p>
          <a:p>
            <a:pPr marL="0" indent="0">
              <a:buNone/>
            </a:pPr>
            <a:r>
              <a:rPr lang="en-US" sz="2000" b="1" dirty="0"/>
              <a:t>Interfacial kinetics and hopping transitions</a:t>
            </a:r>
          </a:p>
          <a:p>
            <a:pPr marL="0" indent="0">
              <a:buNone/>
            </a:pPr>
            <a:r>
              <a:rPr lang="en-US" sz="1800" dirty="0"/>
              <a:t>1. Detailed balance principle	</a:t>
            </a:r>
          </a:p>
          <a:p>
            <a:pPr marL="0" indent="0">
              <a:buNone/>
            </a:pPr>
            <a:r>
              <a:rPr lang="en-US" sz="1800" dirty="0"/>
              <a:t>2. Form of the transition rates	</a:t>
            </a:r>
          </a:p>
          <a:p>
            <a:pPr marL="0" indent="0">
              <a:buNone/>
            </a:pPr>
            <a:r>
              <a:rPr lang="en-US" sz="1800" dirty="0"/>
              <a:t>3. Kinetics of localized states: Shockley-Read-Hall recombination model	</a:t>
            </a:r>
          </a:p>
          <a:p>
            <a:pPr marL="0" indent="0">
              <a:buNone/>
            </a:pPr>
            <a:r>
              <a:rPr lang="en-US" sz="1800" dirty="0"/>
              <a:t>4. Reorganization effects in charge transfer: the Marcus model	</a:t>
            </a:r>
          </a:p>
          <a:p>
            <a:pPr marL="0" indent="0">
              <a:buNone/>
            </a:pPr>
            <a:r>
              <a:rPr lang="en-US" sz="1800" dirty="0"/>
              <a:t>5. Polaron hopping	</a:t>
            </a:r>
          </a:p>
          <a:p>
            <a:pPr marL="0" indent="0">
              <a:buNone/>
            </a:pPr>
            <a:r>
              <a:rPr lang="en-US" sz="1800" dirty="0"/>
              <a:t>6. The rate of electrode reaction: Butler-</a:t>
            </a:r>
            <a:r>
              <a:rPr lang="en-US" sz="1800" dirty="0" err="1"/>
              <a:t>Volmer</a:t>
            </a:r>
            <a:r>
              <a:rPr lang="en-US" sz="1800" dirty="0"/>
              <a:t> equation	</a:t>
            </a:r>
          </a:p>
          <a:p>
            <a:pPr marL="0" indent="0">
              <a:buNone/>
            </a:pPr>
            <a:r>
              <a:rPr lang="en-US" sz="1800" dirty="0"/>
              <a:t>7. Electron transfer at metal-semiconductor contact	</a:t>
            </a:r>
          </a:p>
          <a:p>
            <a:pPr marL="0" indent="0">
              <a:buNone/>
            </a:pPr>
            <a:r>
              <a:rPr lang="en-US" sz="1800" dirty="0"/>
              <a:t>8. Electron transfer at semiconductor/electrolyte interface	</a:t>
            </a:r>
          </a:p>
          <a:p>
            <a:pPr marL="0" indent="0">
              <a:buNone/>
            </a:pPr>
            <a:r>
              <a:rPr lang="en-US" sz="1800" dirty="0"/>
              <a:t>	</a:t>
            </a:r>
          </a:p>
          <a:p>
            <a:pPr marL="0" indent="0">
              <a:buNone/>
            </a:pPr>
            <a:r>
              <a:rPr lang="en-US" sz="1800" dirty="0"/>
              <a:t>	</a:t>
            </a:r>
          </a:p>
        </p:txBody>
      </p:sp>
      <p:sp>
        <p:nvSpPr>
          <p:cNvPr id="4" name="Title 1"/>
          <p:cNvSpPr txBox="1">
            <a:spLocks/>
          </p:cNvSpPr>
          <p:nvPr/>
        </p:nvSpPr>
        <p:spPr>
          <a:xfrm>
            <a:off x="527026" y="6405859"/>
            <a:ext cx="8229600" cy="346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050" dirty="0"/>
          </a:p>
        </p:txBody>
      </p:sp>
      <p:cxnSp>
        <p:nvCxnSpPr>
          <p:cNvPr id="5" name="Straight Connector 4"/>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1514D3E-DFA2-41DA-9E70-573401C2683A}" type="slidenum">
              <a:rPr lang="en-US" smtClean="0"/>
              <a:pPr/>
              <a:t>1</a:t>
            </a:fld>
            <a:endParaRPr lang="en-US"/>
          </a:p>
        </p:txBody>
      </p:sp>
    </p:spTree>
    <p:extLst>
      <p:ext uri="{BB962C8B-B14F-4D97-AF65-F5344CB8AC3E}">
        <p14:creationId xmlns:p14="http://schemas.microsoft.com/office/powerpoint/2010/main" val="2339990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629400" y="3657600"/>
            <a:ext cx="2479040" cy="600164"/>
          </a:xfrm>
          <a:prstGeom prst="rect">
            <a:avLst/>
          </a:prstGeom>
        </p:spPr>
        <p:txBody>
          <a:bodyPr wrap="square">
            <a:spAutoFit/>
          </a:bodyPr>
          <a:lstStyle/>
          <a:p>
            <a:r>
              <a:rPr lang="en-US" sz="1100" b="1" dirty="0"/>
              <a:t>Figure </a:t>
            </a:r>
            <a:r>
              <a:rPr lang="en-US" sz="1100" b="1" dirty="0" smtClean="0"/>
              <a:t>6.4.</a:t>
            </a:r>
            <a:r>
              <a:rPr lang="en-US" sz="1100" dirty="0" smtClean="0"/>
              <a:t> </a:t>
            </a:r>
            <a:r>
              <a:rPr lang="en-GB" sz="1100" dirty="0" smtClean="0"/>
              <a:t>Electronic processes in localized states: a trap, a recombination </a:t>
            </a:r>
            <a:r>
              <a:rPr lang="en-GB" sz="1100" dirty="0" err="1" smtClean="0"/>
              <a:t>center</a:t>
            </a:r>
            <a:r>
              <a:rPr lang="en-GB" sz="1100" dirty="0" smtClean="0"/>
              <a:t>, and a surface state.</a:t>
            </a:r>
            <a:endParaRPr lang="es-ES" sz="1100" dirty="0"/>
          </a:p>
        </p:txBody>
      </p:sp>
      <p:pic>
        <p:nvPicPr>
          <p:cNvPr id="48129" name="Picture 1" descr="C:\Users\Carmen\Dropbox (DISPOSITIVOS FOTO)\book energy (1)\part 1\figs files\figs 6 kinetics\f 6 4.tif"/>
          <p:cNvPicPr>
            <a:picLocks noChangeAspect="1" noChangeArrowheads="1"/>
          </p:cNvPicPr>
          <p:nvPr/>
        </p:nvPicPr>
        <p:blipFill>
          <a:blip r:embed="rId3" cstate="print"/>
          <a:srcRect/>
          <a:stretch>
            <a:fillRect/>
          </a:stretch>
        </p:blipFill>
        <p:spPr bwMode="auto">
          <a:xfrm>
            <a:off x="6477000" y="838200"/>
            <a:ext cx="2399151" cy="2438400"/>
          </a:xfrm>
          <a:prstGeom prst="rect">
            <a:avLst/>
          </a:prstGeom>
          <a:noFill/>
        </p:spPr>
      </p:pic>
      <p:sp>
        <p:nvSpPr>
          <p:cNvPr id="16"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785591772"/>
              </p:ext>
            </p:extLst>
          </p:nvPr>
        </p:nvGraphicFramePr>
        <p:xfrm>
          <a:off x="914400" y="432435"/>
          <a:ext cx="1885950" cy="390525"/>
        </p:xfrm>
        <a:graphic>
          <a:graphicData uri="http://schemas.openxmlformats.org/presentationml/2006/ole">
            <mc:AlternateContent xmlns:mc="http://schemas.openxmlformats.org/markup-compatibility/2006">
              <mc:Choice xmlns:v="urn:schemas-microsoft-com:vml" Requires="v">
                <p:oleObj spid="_x0000_s64616" name="Equation" r:id="rId4" imgW="1866090" imgH="393529" progId="Equation.3">
                  <p:embed/>
                </p:oleObj>
              </mc:Choice>
              <mc:Fallback>
                <p:oleObj name="Equation" r:id="rId4" imgW="1866090" imgH="393529"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2435"/>
                        <a:ext cx="18859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70030594"/>
              </p:ext>
            </p:extLst>
          </p:nvPr>
        </p:nvGraphicFramePr>
        <p:xfrm>
          <a:off x="838200" y="838200"/>
          <a:ext cx="1905000" cy="390525"/>
        </p:xfrm>
        <a:graphic>
          <a:graphicData uri="http://schemas.openxmlformats.org/presentationml/2006/ole">
            <mc:AlternateContent xmlns:mc="http://schemas.openxmlformats.org/markup-compatibility/2006">
              <mc:Choice xmlns:v="urn:schemas-microsoft-com:vml" Requires="v">
                <p:oleObj spid="_x0000_s64617" name="Equation" r:id="rId6" imgW="1892300" imgH="393700" progId="Equation.3">
                  <p:embed/>
                </p:oleObj>
              </mc:Choice>
              <mc:Fallback>
                <p:oleObj name="Equation" r:id="rId6" imgW="1892300" imgH="3937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838200"/>
                        <a:ext cx="19050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34483206"/>
              </p:ext>
            </p:extLst>
          </p:nvPr>
        </p:nvGraphicFramePr>
        <p:xfrm>
          <a:off x="838200" y="1371600"/>
          <a:ext cx="1190625" cy="390525"/>
        </p:xfrm>
        <a:graphic>
          <a:graphicData uri="http://schemas.openxmlformats.org/presentationml/2006/ole">
            <mc:AlternateContent xmlns:mc="http://schemas.openxmlformats.org/markup-compatibility/2006">
              <mc:Choice xmlns:v="urn:schemas-microsoft-com:vml" Requires="v">
                <p:oleObj spid="_x0000_s64618" name="Equation" r:id="rId8" imgW="1180588" imgH="393529" progId="Equation.3">
                  <p:embed/>
                </p:oleObj>
              </mc:Choice>
              <mc:Fallback>
                <p:oleObj name="Equation" r:id="rId8" imgW="1180588" imgH="393529"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1371600"/>
                        <a:ext cx="11906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83866774"/>
              </p:ext>
            </p:extLst>
          </p:nvPr>
        </p:nvGraphicFramePr>
        <p:xfrm>
          <a:off x="914400" y="2052320"/>
          <a:ext cx="1771650" cy="495300"/>
        </p:xfrm>
        <a:graphic>
          <a:graphicData uri="http://schemas.openxmlformats.org/presentationml/2006/ole">
            <mc:AlternateContent xmlns:mc="http://schemas.openxmlformats.org/markup-compatibility/2006">
              <mc:Choice xmlns:v="urn:schemas-microsoft-com:vml" Requires="v">
                <p:oleObj spid="_x0000_s64619" name="Equation" r:id="rId10" imgW="1752600" imgH="495300" progId="Equation.3">
                  <p:embed/>
                </p:oleObj>
              </mc:Choice>
              <mc:Fallback>
                <p:oleObj name="Equation" r:id="rId10" imgW="1752600" imgH="495300"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2052320"/>
                        <a:ext cx="17716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485069314"/>
              </p:ext>
            </p:extLst>
          </p:nvPr>
        </p:nvGraphicFramePr>
        <p:xfrm>
          <a:off x="838200" y="2819400"/>
          <a:ext cx="923925" cy="200025"/>
        </p:xfrm>
        <a:graphic>
          <a:graphicData uri="http://schemas.openxmlformats.org/presentationml/2006/ole">
            <mc:AlternateContent xmlns:mc="http://schemas.openxmlformats.org/markup-compatibility/2006">
              <mc:Choice xmlns:v="urn:schemas-microsoft-com:vml" Requires="v">
                <p:oleObj spid="_x0000_s64620" name="Equation" r:id="rId12" imgW="926698" imgH="203112" progId="Equation.3">
                  <p:embed/>
                </p:oleObj>
              </mc:Choice>
              <mc:Fallback>
                <p:oleObj name="Equation" r:id="rId12" imgW="926698" imgH="203112" progId="Equation.3">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 y="2819400"/>
                        <a:ext cx="9239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98750520"/>
              </p:ext>
            </p:extLst>
          </p:nvPr>
        </p:nvGraphicFramePr>
        <p:xfrm>
          <a:off x="762000" y="3276600"/>
          <a:ext cx="1647825" cy="495300"/>
        </p:xfrm>
        <a:graphic>
          <a:graphicData uri="http://schemas.openxmlformats.org/presentationml/2006/ole">
            <mc:AlternateContent xmlns:mc="http://schemas.openxmlformats.org/markup-compatibility/2006">
              <mc:Choice xmlns:v="urn:schemas-microsoft-com:vml" Requires="v">
                <p:oleObj spid="_x0000_s64621" name="Equation" r:id="rId14" imgW="1637589" imgH="495085" progId="Equation.3">
                  <p:embed/>
                </p:oleObj>
              </mc:Choice>
              <mc:Fallback>
                <p:oleObj name="Equation" r:id="rId14" imgW="1637589" imgH="495085" progId="Equation.3">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 y="3276600"/>
                        <a:ext cx="164782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24742660"/>
              </p:ext>
            </p:extLst>
          </p:nvPr>
        </p:nvGraphicFramePr>
        <p:xfrm>
          <a:off x="762000" y="4314006"/>
          <a:ext cx="1638300" cy="228600"/>
        </p:xfrm>
        <a:graphic>
          <a:graphicData uri="http://schemas.openxmlformats.org/presentationml/2006/ole">
            <mc:AlternateContent xmlns:mc="http://schemas.openxmlformats.org/markup-compatibility/2006">
              <mc:Choice xmlns:v="urn:schemas-microsoft-com:vml" Requires="v">
                <p:oleObj spid="_x0000_s64622" name="Equation" r:id="rId16" imgW="1638300" imgH="228600" progId="Equation.3">
                  <p:embed/>
                </p:oleObj>
              </mc:Choice>
              <mc:Fallback>
                <p:oleObj name="Equation" r:id="rId16" imgW="1638300" imgH="228600" progId="Equation.3">
                  <p:embed/>
                  <p:pic>
                    <p:nvPicPr>
                      <p:cNvPr id="0" name="Object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0" y="4314006"/>
                        <a:ext cx="16383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004189801"/>
              </p:ext>
            </p:extLst>
          </p:nvPr>
        </p:nvGraphicFramePr>
        <p:xfrm>
          <a:off x="762000" y="4800600"/>
          <a:ext cx="2066925" cy="733425"/>
        </p:xfrm>
        <a:graphic>
          <a:graphicData uri="http://schemas.openxmlformats.org/presentationml/2006/ole">
            <mc:AlternateContent xmlns:mc="http://schemas.openxmlformats.org/markup-compatibility/2006">
              <mc:Choice xmlns:v="urn:schemas-microsoft-com:vml" Requires="v">
                <p:oleObj spid="_x0000_s64623" name="Equation" r:id="rId18" imgW="2057400" imgH="736600" progId="Equation.3">
                  <p:embed/>
                </p:oleObj>
              </mc:Choice>
              <mc:Fallback>
                <p:oleObj name="Equation" r:id="rId18" imgW="2057400" imgH="736600" progId="Equation.3">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2000" y="4800600"/>
                        <a:ext cx="2066925"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04526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2552" y="4048651"/>
            <a:ext cx="4007048" cy="2123658"/>
          </a:xfrm>
          <a:prstGeom prst="rect">
            <a:avLst/>
          </a:prstGeom>
        </p:spPr>
        <p:txBody>
          <a:bodyPr wrap="square">
            <a:spAutoFit/>
          </a:bodyPr>
          <a:lstStyle/>
          <a:p>
            <a:r>
              <a:rPr lang="en-US" sz="1100" b="1" dirty="0" smtClean="0"/>
              <a:t>Figure 6.5.</a:t>
            </a:r>
            <a:r>
              <a:rPr lang="en-US" sz="1100" dirty="0" smtClean="0"/>
              <a:t> Top: Energy diagram of a donor-acceptor system, showing, at the left, the “reactant” state which is the relaxed excited state D*A</a:t>
            </a:r>
            <a:r>
              <a:rPr lang="en-US" sz="1100" baseline="30000" dirty="0" smtClean="0"/>
              <a:t>0</a:t>
            </a:r>
            <a:r>
              <a:rPr lang="en-US" sz="1100" dirty="0" smtClean="0"/>
              <a:t>, and at the right, the charge separated (“product”) state D</a:t>
            </a:r>
            <a:r>
              <a:rPr lang="en-US" sz="1100" baseline="30000" dirty="0" smtClean="0"/>
              <a:t>+</a:t>
            </a:r>
            <a:r>
              <a:rPr lang="en-US" sz="1100" dirty="0" smtClean="0"/>
              <a:t>A</a:t>
            </a:r>
            <a:r>
              <a:rPr lang="en-US" sz="1100" baseline="30000" dirty="0" smtClean="0"/>
              <a:t>-</a:t>
            </a:r>
            <a:r>
              <a:rPr lang="en-US" sz="1100" dirty="0" smtClean="0"/>
              <a:t>. Bottom: polarization in different stages of the DA system. In the center of the sphere is indicated the state of charge </a:t>
            </a:r>
            <a:r>
              <a:rPr lang="en-US" sz="1100" i="1" dirty="0" smtClean="0"/>
              <a:t>Q</a:t>
            </a:r>
            <a:r>
              <a:rPr lang="en-US" sz="1100" dirty="0" smtClean="0"/>
              <a:t> of each element. At the right is shown the potential energy of the reactants </a:t>
            </a:r>
            <a:r>
              <a:rPr lang="en-US" sz="1100" i="1" dirty="0" smtClean="0"/>
              <a:t>U</a:t>
            </a:r>
            <a:r>
              <a:rPr lang="en-US" sz="1100" i="1" baseline="-25000" dirty="0" smtClean="0"/>
              <a:t>R</a:t>
            </a:r>
            <a:r>
              <a:rPr lang="en-US" sz="1100" dirty="0" smtClean="0"/>
              <a:t> and the products state </a:t>
            </a:r>
            <a:r>
              <a:rPr lang="en-US" sz="1100" i="1" dirty="0" smtClean="0"/>
              <a:t>U</a:t>
            </a:r>
            <a:r>
              <a:rPr lang="en-US" sz="1100" i="1" baseline="-25000" dirty="0" smtClean="0"/>
              <a:t>p</a:t>
            </a:r>
            <a:r>
              <a:rPr lang="en-US" sz="1100" dirty="0" smtClean="0"/>
              <a:t>, as a function of the nuclear coordinates. (a) The solvent in equilibrium with the reactant. (b) a </a:t>
            </a:r>
            <a:r>
              <a:rPr lang="en-US" sz="1100" dirty="0" err="1" smtClean="0"/>
              <a:t>nonequilibrium</a:t>
            </a:r>
            <a:r>
              <a:rPr lang="en-US" sz="1100" dirty="0" smtClean="0"/>
              <a:t> transition state in which the energy of the reactant state equals that of the product. (c) Solvent in equilibrium with the product.</a:t>
            </a:r>
            <a:endParaRPr lang="es-ES" sz="1100" dirty="0" smtClean="0"/>
          </a:p>
          <a:p>
            <a:endParaRPr lang="es-ES" sz="1100" dirty="0" smtClean="0"/>
          </a:p>
        </p:txBody>
      </p:sp>
      <p:sp>
        <p:nvSpPr>
          <p:cNvPr id="4" name="Rectangle 3"/>
          <p:cNvSpPr/>
          <p:nvPr/>
        </p:nvSpPr>
        <p:spPr>
          <a:xfrm>
            <a:off x="-20320" y="0"/>
            <a:ext cx="4572000" cy="646331"/>
          </a:xfrm>
          <a:prstGeom prst="rect">
            <a:avLst/>
          </a:prstGeom>
        </p:spPr>
        <p:txBody>
          <a:bodyPr>
            <a:spAutoFit/>
          </a:bodyPr>
          <a:lstStyle/>
          <a:p>
            <a:r>
              <a:rPr lang="en-US" b="1" dirty="0"/>
              <a:t>4. Reorganization effects in charge transfer: the Marcus model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43936"/>
            <a:ext cx="4347460" cy="6267872"/>
          </a:xfrm>
          <a:prstGeom prst="rect">
            <a:avLst/>
          </a:prstGeom>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749774494"/>
              </p:ext>
            </p:extLst>
          </p:nvPr>
        </p:nvGraphicFramePr>
        <p:xfrm>
          <a:off x="412552" y="2667000"/>
          <a:ext cx="1695450" cy="228600"/>
        </p:xfrm>
        <a:graphic>
          <a:graphicData uri="http://schemas.openxmlformats.org/presentationml/2006/ole">
            <mc:AlternateContent xmlns:mc="http://schemas.openxmlformats.org/markup-compatibility/2006">
              <mc:Choice xmlns:v="urn:schemas-microsoft-com:vml" Requires="v">
                <p:oleObj spid="_x0000_s65546" name="Equation" r:id="rId4" imgW="1689100" imgH="228600" progId="Equation.3">
                  <p:embed/>
                </p:oleObj>
              </mc:Choice>
              <mc:Fallback>
                <p:oleObj name="Equation" r:id="rId4" imgW="1689100" imgH="2286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52" y="2667000"/>
                        <a:ext cx="16954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Liu, T.; </a:t>
            </a:r>
            <a:r>
              <a:rPr lang="en-US" sz="1050" dirty="0" err="1" smtClean="0"/>
              <a:t>Troisi</a:t>
            </a:r>
            <a:r>
              <a:rPr lang="en-US" sz="1050" dirty="0" smtClean="0"/>
              <a:t>, A. "</a:t>
            </a:r>
            <a:r>
              <a:rPr lang="en-US" sz="1050" dirty="0" smtClean="0">
                <a:hlinkClick r:id="rId2"/>
              </a:rPr>
              <a:t>Absolute rate of charge separation and recombination in a molecular model of the P3HT/PCBM interface</a:t>
            </a:r>
            <a:r>
              <a:rPr lang="en-US" sz="1050" dirty="0" smtClean="0"/>
              <a:t>". </a:t>
            </a:r>
            <a:r>
              <a:rPr lang="en-US" sz="1050" i="1" dirty="0" smtClean="0"/>
              <a:t>The Journal of Physical Chemistry C</a:t>
            </a:r>
            <a:r>
              <a:rPr lang="en-US" sz="1050" dirty="0" smtClean="0"/>
              <a:t> </a:t>
            </a:r>
            <a:r>
              <a:rPr lang="en-US" sz="1050" b="1" dirty="0" smtClean="0"/>
              <a:t>2011</a:t>
            </a:r>
            <a:r>
              <a:rPr lang="en-US" sz="1050" dirty="0" smtClean="0"/>
              <a:t>, </a:t>
            </a:r>
            <a:r>
              <a:rPr lang="en-US" sz="1050" i="1" dirty="0" smtClean="0"/>
              <a:t>115</a:t>
            </a:r>
            <a:r>
              <a:rPr lang="en-US" sz="1050" dirty="0" smtClean="0"/>
              <a:t>, 2406-2415.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267236"/>
            <a:ext cx="8126018" cy="600164"/>
          </a:xfrm>
          <a:prstGeom prst="rect">
            <a:avLst/>
          </a:prstGeom>
        </p:spPr>
        <p:txBody>
          <a:bodyPr wrap="square">
            <a:spAutoFit/>
          </a:bodyPr>
          <a:lstStyle/>
          <a:p>
            <a:r>
              <a:rPr lang="en-US" sz="1100" b="1" dirty="0"/>
              <a:t>Figure </a:t>
            </a:r>
            <a:r>
              <a:rPr lang="en-US" sz="1100" b="1" dirty="0" smtClean="0"/>
              <a:t>6.6.</a:t>
            </a:r>
            <a:r>
              <a:rPr lang="en-US" sz="1100" dirty="0" smtClean="0"/>
              <a:t> Model of the electron transfer between the P3HT and PCBM interface. One PCBM molecule and one </a:t>
            </a:r>
            <a:r>
              <a:rPr lang="en-US" sz="1100" dirty="0" err="1" smtClean="0"/>
              <a:t>oligomer</a:t>
            </a:r>
            <a:r>
              <a:rPr lang="en-US" sz="1100" dirty="0" smtClean="0"/>
              <a:t> (</a:t>
            </a:r>
            <a:r>
              <a:rPr lang="en-US" sz="1100" dirty="0" err="1" smtClean="0"/>
              <a:t>regioregular</a:t>
            </a:r>
            <a:r>
              <a:rPr lang="en-US" sz="1100" dirty="0" smtClean="0"/>
              <a:t>) containing six </a:t>
            </a:r>
            <a:r>
              <a:rPr lang="en-US" sz="1100" dirty="0" err="1" smtClean="0"/>
              <a:t>thiophene</a:t>
            </a:r>
            <a:r>
              <a:rPr lang="en-US" sz="1100" dirty="0" smtClean="0"/>
              <a:t> rings (</a:t>
            </a:r>
            <a:r>
              <a:rPr lang="en-US" sz="1100" dirty="0" err="1" smtClean="0"/>
              <a:t>hexyl</a:t>
            </a:r>
            <a:r>
              <a:rPr lang="en-US" sz="1100" dirty="0" smtClean="0"/>
              <a:t> groups on P3HT are replaced by methyl groups) are displayed, showing the frontier </a:t>
            </a:r>
            <a:r>
              <a:rPr lang="en-US" sz="1100" dirty="0" err="1" smtClean="0"/>
              <a:t>orbitals</a:t>
            </a:r>
            <a:r>
              <a:rPr lang="en-US" sz="1100" dirty="0" smtClean="0"/>
              <a:t> involved in the excitation processes obtained by the DFT method: an electron in the LUMO of P3HT and electron in the LUMO of PCBM. </a:t>
            </a:r>
            <a:endParaRPr lang="es-ES" sz="1100" dirty="0" smtClean="0"/>
          </a:p>
        </p:txBody>
      </p:sp>
      <p:pic>
        <p:nvPicPr>
          <p:cNvPr id="46081" name="Picture 1" descr="C:\Users\Carmen\Dropbox (DISPOSITIVOS FOTO)\book energy (1)\part 1\figs files\figs 6 kinetics\f 6 6.tif"/>
          <p:cNvPicPr>
            <a:picLocks noChangeAspect="1" noChangeArrowheads="1"/>
          </p:cNvPicPr>
          <p:nvPr/>
        </p:nvPicPr>
        <p:blipFill>
          <a:blip r:embed="rId3" cstate="print"/>
          <a:srcRect/>
          <a:stretch>
            <a:fillRect/>
          </a:stretch>
        </p:blipFill>
        <p:spPr bwMode="auto">
          <a:xfrm>
            <a:off x="533137" y="850901"/>
            <a:ext cx="7925063" cy="3035299"/>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334000" y="4374961"/>
            <a:ext cx="3706418" cy="1785104"/>
          </a:xfrm>
          <a:prstGeom prst="rect">
            <a:avLst/>
          </a:prstGeom>
        </p:spPr>
        <p:txBody>
          <a:bodyPr wrap="square">
            <a:spAutoFit/>
          </a:bodyPr>
          <a:lstStyle/>
          <a:p>
            <a:r>
              <a:rPr lang="en-US" sz="1100" b="1" dirty="0"/>
              <a:t>Figure </a:t>
            </a:r>
            <a:r>
              <a:rPr lang="en-US" sz="1100" b="1" dirty="0" smtClean="0"/>
              <a:t>6.7</a:t>
            </a:r>
            <a:r>
              <a:rPr lang="en-US" sz="1100" dirty="0" smtClean="0"/>
              <a:t> Free energy curves for an electron transfer reaction showing the potential energy of the reactant state D*A</a:t>
            </a:r>
            <a:r>
              <a:rPr lang="en-US" sz="1100" baseline="30000" dirty="0" smtClean="0"/>
              <a:t>0</a:t>
            </a:r>
            <a:r>
              <a:rPr lang="en-US" sz="1100" dirty="0" smtClean="0"/>
              <a:t>, </a:t>
            </a:r>
            <a:r>
              <a:rPr lang="en-US" sz="1100" i="1" dirty="0" smtClean="0"/>
              <a:t>U</a:t>
            </a:r>
            <a:r>
              <a:rPr lang="en-US" sz="1100" i="1" baseline="-25000" dirty="0" smtClean="0"/>
              <a:t>R</a:t>
            </a:r>
            <a:r>
              <a:rPr lang="en-US" sz="1100" dirty="0" smtClean="0"/>
              <a:t> , and the products state D</a:t>
            </a:r>
            <a:r>
              <a:rPr lang="en-US" sz="1100" baseline="30000" dirty="0" smtClean="0"/>
              <a:t>+</a:t>
            </a:r>
            <a:r>
              <a:rPr lang="en-US" sz="1100" dirty="0" smtClean="0"/>
              <a:t>A</a:t>
            </a:r>
            <a:r>
              <a:rPr lang="en-US" sz="1100" baseline="30000" dirty="0" smtClean="0"/>
              <a:t>-</a:t>
            </a:r>
            <a:r>
              <a:rPr lang="en-US" sz="1100" dirty="0" smtClean="0"/>
              <a:t>, </a:t>
            </a:r>
            <a:r>
              <a:rPr lang="en-US" sz="1100" i="1" dirty="0" smtClean="0"/>
              <a:t>U</a:t>
            </a:r>
            <a:r>
              <a:rPr lang="en-US" sz="1100" i="1" baseline="-25000" dirty="0" smtClean="0"/>
              <a:t>P</a:t>
            </a:r>
            <a:r>
              <a:rPr lang="en-US" sz="1100" dirty="0" smtClean="0"/>
              <a:t> , as a function of the nuclear coordinates and reaction coordinate.  ∆G</a:t>
            </a:r>
            <a:r>
              <a:rPr lang="en-US" sz="1100" baseline="30000" dirty="0" smtClean="0"/>
              <a:t>0</a:t>
            </a:r>
            <a:r>
              <a:rPr lang="en-US" sz="1100" dirty="0" smtClean="0"/>
              <a:t> indicates the “standard” change of free energy from reactants (R) to products (P) and is negative in this case. The transition state activation free energy is ∆G</a:t>
            </a:r>
            <a:r>
              <a:rPr lang="en-US" sz="1100" baseline="30000" dirty="0" smtClean="0"/>
              <a:t>*</a:t>
            </a:r>
            <a:r>
              <a:rPr lang="en-US" sz="1100" dirty="0" smtClean="0"/>
              <a:t>, which  is actually the free energy barrier for the electron transfer. The reorganization energy is </a:t>
            </a:r>
            <a:r>
              <a:rPr lang="el-GR" sz="1100" dirty="0" smtClean="0"/>
              <a:t>λ</a:t>
            </a:r>
            <a:r>
              <a:rPr lang="en-US" sz="1100" dirty="0" smtClean="0"/>
              <a:t>.</a:t>
            </a:r>
            <a:endParaRPr lang="es-ES" sz="1100" dirty="0" smtClean="0"/>
          </a:p>
          <a:p>
            <a:endParaRPr lang="es-ES" sz="1100" dirty="0" smtClean="0"/>
          </a:p>
        </p:txBody>
      </p:sp>
      <p:pic>
        <p:nvPicPr>
          <p:cNvPr id="45057" name="Picture 1" descr="C:\Users\Carmen\Dropbox (DISPOSITIVOS FOTO)\book energy (1)\part 1\figs files\figs 6 kinetics\f 6 7.tif"/>
          <p:cNvPicPr>
            <a:picLocks noChangeAspect="1" noChangeArrowheads="1"/>
          </p:cNvPicPr>
          <p:nvPr/>
        </p:nvPicPr>
        <p:blipFill>
          <a:blip r:embed="rId3" cstate="print"/>
          <a:srcRect/>
          <a:stretch>
            <a:fillRect/>
          </a:stretch>
        </p:blipFill>
        <p:spPr bwMode="auto">
          <a:xfrm>
            <a:off x="5334000" y="609600"/>
            <a:ext cx="3216275" cy="3582988"/>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3445716811"/>
              </p:ext>
            </p:extLst>
          </p:nvPr>
        </p:nvGraphicFramePr>
        <p:xfrm>
          <a:off x="381000" y="457200"/>
          <a:ext cx="971550" cy="219075"/>
        </p:xfrm>
        <a:graphic>
          <a:graphicData uri="http://schemas.openxmlformats.org/presentationml/2006/ole">
            <mc:AlternateContent xmlns:mc="http://schemas.openxmlformats.org/markup-compatibility/2006">
              <mc:Choice xmlns:v="urn:schemas-microsoft-com:vml" Requires="v">
                <p:oleObj spid="_x0000_s67653" name="Equation" r:id="rId4" imgW="965200" imgH="228600" progId="Equation.3">
                  <p:embed/>
                </p:oleObj>
              </mc:Choice>
              <mc:Fallback>
                <p:oleObj name="Equation" r:id="rId4" imgW="9652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
                        <a:ext cx="9715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98905316"/>
              </p:ext>
            </p:extLst>
          </p:nvPr>
        </p:nvGraphicFramePr>
        <p:xfrm>
          <a:off x="374650" y="147638"/>
          <a:ext cx="123825" cy="161925"/>
        </p:xfrm>
        <a:graphic>
          <a:graphicData uri="http://schemas.openxmlformats.org/presentationml/2006/ole">
            <mc:AlternateContent xmlns:mc="http://schemas.openxmlformats.org/markup-compatibility/2006">
              <mc:Choice xmlns:v="urn:schemas-microsoft-com:vml" Requires="v">
                <p:oleObj spid="_x0000_s67654" name="Equation" r:id="rId6" imgW="126780" imgH="164814" progId="Equation.3">
                  <p:embed/>
                </p:oleObj>
              </mc:Choice>
              <mc:Fallback>
                <p:oleObj name="Equation" r:id="rId6" imgW="126780" imgH="164814"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 y="147638"/>
                        <a:ext cx="1238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0" y="838200"/>
          <a:ext cx="2171700" cy="381000"/>
        </p:xfrm>
        <a:graphic>
          <a:graphicData uri="http://schemas.openxmlformats.org/presentationml/2006/ole">
            <mc:AlternateContent xmlns:mc="http://schemas.openxmlformats.org/markup-compatibility/2006">
              <mc:Choice xmlns:v="urn:schemas-microsoft-com:vml" Requires="v">
                <p:oleObj spid="_x0000_s67655" name="Equation" r:id="rId8" imgW="2145369" imgH="393529" progId="Equation.3">
                  <p:embed/>
                </p:oleObj>
              </mc:Choice>
              <mc:Fallback>
                <p:oleObj name="Equation" r:id="rId8" imgW="2145369" imgH="393529"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838200"/>
                        <a:ext cx="2171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0" y="1219200"/>
          <a:ext cx="2171700" cy="381000"/>
        </p:xfrm>
        <a:graphic>
          <a:graphicData uri="http://schemas.openxmlformats.org/presentationml/2006/ole">
            <mc:AlternateContent xmlns:mc="http://schemas.openxmlformats.org/markup-compatibility/2006">
              <mc:Choice xmlns:v="urn:schemas-microsoft-com:vml" Requires="v">
                <p:oleObj spid="_x0000_s67656" name="Equation" r:id="rId10" imgW="2145369" imgH="393529" progId="Equation.3">
                  <p:embed/>
                </p:oleObj>
              </mc:Choice>
              <mc:Fallback>
                <p:oleObj name="Equation" r:id="rId10" imgW="2145369" imgH="393529"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219200"/>
                        <a:ext cx="2171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664904714"/>
              </p:ext>
            </p:extLst>
          </p:nvPr>
        </p:nvGraphicFramePr>
        <p:xfrm>
          <a:off x="20320" y="1752600"/>
          <a:ext cx="1676400" cy="247650"/>
        </p:xfrm>
        <a:graphic>
          <a:graphicData uri="http://schemas.openxmlformats.org/presentationml/2006/ole">
            <mc:AlternateContent xmlns:mc="http://schemas.openxmlformats.org/markup-compatibility/2006">
              <mc:Choice xmlns:v="urn:schemas-microsoft-com:vml" Requires="v">
                <p:oleObj spid="_x0000_s67657" name="Equation" r:id="rId12" imgW="1663700" imgH="254000" progId="Equation.3">
                  <p:embed/>
                </p:oleObj>
              </mc:Choice>
              <mc:Fallback>
                <p:oleObj name="Equation" r:id="rId12" imgW="1663700" imgH="254000"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20" y="1752600"/>
                        <a:ext cx="16764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40015163"/>
              </p:ext>
            </p:extLst>
          </p:nvPr>
        </p:nvGraphicFramePr>
        <p:xfrm>
          <a:off x="76200" y="2146459"/>
          <a:ext cx="1009650" cy="219075"/>
        </p:xfrm>
        <a:graphic>
          <a:graphicData uri="http://schemas.openxmlformats.org/presentationml/2006/ole">
            <mc:AlternateContent xmlns:mc="http://schemas.openxmlformats.org/markup-compatibility/2006">
              <mc:Choice xmlns:v="urn:schemas-microsoft-com:vml" Requires="v">
                <p:oleObj spid="_x0000_s67658" name="Equation" r:id="rId14" imgW="1002865" imgH="228501" progId="Equation.3">
                  <p:embed/>
                </p:oleObj>
              </mc:Choice>
              <mc:Fallback>
                <p:oleObj name="Equation" r:id="rId14" imgW="1002865" imgH="228501" progId="Equation.3">
                  <p:embed/>
                  <p:pic>
                    <p:nvPicPr>
                      <p:cNvPr id="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 y="2146459"/>
                        <a:ext cx="100965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124767568"/>
              </p:ext>
            </p:extLst>
          </p:nvPr>
        </p:nvGraphicFramePr>
        <p:xfrm>
          <a:off x="76200" y="2514600"/>
          <a:ext cx="1038225" cy="381000"/>
        </p:xfrm>
        <a:graphic>
          <a:graphicData uri="http://schemas.openxmlformats.org/presentationml/2006/ole">
            <mc:AlternateContent xmlns:mc="http://schemas.openxmlformats.org/markup-compatibility/2006">
              <mc:Choice xmlns:v="urn:schemas-microsoft-com:vml" Requires="v">
                <p:oleObj spid="_x0000_s67659" name="Equation" r:id="rId16" imgW="1028254" imgH="393529" progId="Equation.3">
                  <p:embed/>
                </p:oleObj>
              </mc:Choice>
              <mc:Fallback>
                <p:oleObj name="Equation" r:id="rId16" imgW="1028254" imgH="393529" progId="Equation.3">
                  <p:embed/>
                  <p:pic>
                    <p:nvPicPr>
                      <p:cNvPr id="0"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2514600"/>
                        <a:ext cx="10382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14167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334000" y="4374961"/>
            <a:ext cx="3706418" cy="1785104"/>
          </a:xfrm>
          <a:prstGeom prst="rect">
            <a:avLst/>
          </a:prstGeom>
        </p:spPr>
        <p:txBody>
          <a:bodyPr wrap="square">
            <a:spAutoFit/>
          </a:bodyPr>
          <a:lstStyle/>
          <a:p>
            <a:r>
              <a:rPr lang="en-US" sz="1100" b="1" dirty="0"/>
              <a:t>Figure </a:t>
            </a:r>
            <a:r>
              <a:rPr lang="en-US" sz="1100" b="1" dirty="0" smtClean="0"/>
              <a:t>6.7</a:t>
            </a:r>
            <a:r>
              <a:rPr lang="en-US" sz="1100" dirty="0" smtClean="0"/>
              <a:t> Free energy curves for an electron transfer reaction showing the potential energy of the reactant state D*A</a:t>
            </a:r>
            <a:r>
              <a:rPr lang="en-US" sz="1100" baseline="30000" dirty="0" smtClean="0"/>
              <a:t>0</a:t>
            </a:r>
            <a:r>
              <a:rPr lang="en-US" sz="1100" dirty="0" smtClean="0"/>
              <a:t>, </a:t>
            </a:r>
            <a:r>
              <a:rPr lang="en-US" sz="1100" i="1" dirty="0" smtClean="0"/>
              <a:t>U</a:t>
            </a:r>
            <a:r>
              <a:rPr lang="en-US" sz="1100" i="1" baseline="-25000" dirty="0" smtClean="0"/>
              <a:t>R</a:t>
            </a:r>
            <a:r>
              <a:rPr lang="en-US" sz="1100" dirty="0" smtClean="0"/>
              <a:t> , and the products state D</a:t>
            </a:r>
            <a:r>
              <a:rPr lang="en-US" sz="1100" baseline="30000" dirty="0" smtClean="0"/>
              <a:t>+</a:t>
            </a:r>
            <a:r>
              <a:rPr lang="en-US" sz="1100" dirty="0" smtClean="0"/>
              <a:t>A</a:t>
            </a:r>
            <a:r>
              <a:rPr lang="en-US" sz="1100" baseline="30000" dirty="0" smtClean="0"/>
              <a:t>-</a:t>
            </a:r>
            <a:r>
              <a:rPr lang="en-US" sz="1100" dirty="0" smtClean="0"/>
              <a:t>, </a:t>
            </a:r>
            <a:r>
              <a:rPr lang="en-US" sz="1100" i="1" dirty="0" smtClean="0"/>
              <a:t>U</a:t>
            </a:r>
            <a:r>
              <a:rPr lang="en-US" sz="1100" i="1" baseline="-25000" dirty="0" smtClean="0"/>
              <a:t>P</a:t>
            </a:r>
            <a:r>
              <a:rPr lang="en-US" sz="1100" dirty="0" smtClean="0"/>
              <a:t> , as a function of the nuclear coordinates and reaction coordinate.  ∆G</a:t>
            </a:r>
            <a:r>
              <a:rPr lang="en-US" sz="1100" baseline="30000" dirty="0" smtClean="0"/>
              <a:t>0</a:t>
            </a:r>
            <a:r>
              <a:rPr lang="en-US" sz="1100" dirty="0" smtClean="0"/>
              <a:t> indicates the “standard” change of free energy from reactants (R) to products (P) and is negative in this case. The transition state activation free energy is ∆G</a:t>
            </a:r>
            <a:r>
              <a:rPr lang="en-US" sz="1100" baseline="30000" dirty="0" smtClean="0"/>
              <a:t>*</a:t>
            </a:r>
            <a:r>
              <a:rPr lang="en-US" sz="1100" dirty="0" smtClean="0"/>
              <a:t>, which  is actually the free energy barrier for the electron transfer. The reorganization energy is </a:t>
            </a:r>
            <a:r>
              <a:rPr lang="el-GR" sz="1100" dirty="0" smtClean="0"/>
              <a:t>λ</a:t>
            </a:r>
            <a:r>
              <a:rPr lang="en-US" sz="1100" dirty="0" smtClean="0"/>
              <a:t>.</a:t>
            </a:r>
            <a:endParaRPr lang="es-ES" sz="1100" dirty="0" smtClean="0"/>
          </a:p>
          <a:p>
            <a:endParaRPr lang="es-ES" sz="1100" dirty="0" smtClean="0"/>
          </a:p>
        </p:txBody>
      </p:sp>
      <p:pic>
        <p:nvPicPr>
          <p:cNvPr id="45057" name="Picture 1" descr="C:\Users\Carmen\Dropbox (DISPOSITIVOS FOTO)\book energy (1)\part 1\figs files\figs 6 kinetics\f 6 7.tif"/>
          <p:cNvPicPr>
            <a:picLocks noChangeAspect="1" noChangeArrowheads="1"/>
          </p:cNvPicPr>
          <p:nvPr/>
        </p:nvPicPr>
        <p:blipFill>
          <a:blip r:embed="rId3" cstate="print"/>
          <a:srcRect/>
          <a:stretch>
            <a:fillRect/>
          </a:stretch>
        </p:blipFill>
        <p:spPr bwMode="auto">
          <a:xfrm>
            <a:off x="5334000" y="609600"/>
            <a:ext cx="3216275" cy="3582988"/>
          </a:xfrm>
          <a:prstGeom prst="rect">
            <a:avLst/>
          </a:prstGeom>
          <a:noFill/>
        </p:spPr>
      </p:pic>
      <p:sp>
        <p:nvSpPr>
          <p:cNvPr id="1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429279236"/>
              </p:ext>
            </p:extLst>
          </p:nvPr>
        </p:nvGraphicFramePr>
        <p:xfrm>
          <a:off x="264160" y="381000"/>
          <a:ext cx="1381125" cy="247650"/>
        </p:xfrm>
        <a:graphic>
          <a:graphicData uri="http://schemas.openxmlformats.org/presentationml/2006/ole">
            <mc:AlternateContent xmlns:mc="http://schemas.openxmlformats.org/markup-compatibility/2006">
              <mc:Choice xmlns:v="urn:schemas-microsoft-com:vml" Requires="v">
                <p:oleObj spid="_x0000_s68665" name="Equation" r:id="rId4" imgW="1371600" imgH="254000" progId="Equation.3">
                  <p:embed/>
                </p:oleObj>
              </mc:Choice>
              <mc:Fallback>
                <p:oleObj name="Equation" r:id="rId4" imgW="13716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 y="381000"/>
                        <a:ext cx="13811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810627892"/>
              </p:ext>
            </p:extLst>
          </p:nvPr>
        </p:nvGraphicFramePr>
        <p:xfrm>
          <a:off x="228600" y="838200"/>
          <a:ext cx="1647825" cy="247650"/>
        </p:xfrm>
        <a:graphic>
          <a:graphicData uri="http://schemas.openxmlformats.org/presentationml/2006/ole">
            <mc:AlternateContent xmlns:mc="http://schemas.openxmlformats.org/markup-compatibility/2006">
              <mc:Choice xmlns:v="urn:schemas-microsoft-com:vml" Requires="v">
                <p:oleObj spid="_x0000_s68666" name="Equation" r:id="rId6" imgW="1637589" imgH="253890" progId="Equation.3">
                  <p:embed/>
                </p:oleObj>
              </mc:Choice>
              <mc:Fallback>
                <p:oleObj name="Equation" r:id="rId6" imgW="1637589"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838200"/>
                        <a:ext cx="16478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3329484014"/>
              </p:ext>
            </p:extLst>
          </p:nvPr>
        </p:nvGraphicFramePr>
        <p:xfrm>
          <a:off x="259080" y="1260286"/>
          <a:ext cx="1524000" cy="219075"/>
        </p:xfrm>
        <a:graphic>
          <a:graphicData uri="http://schemas.openxmlformats.org/presentationml/2006/ole">
            <mc:AlternateContent xmlns:mc="http://schemas.openxmlformats.org/markup-compatibility/2006">
              <mc:Choice xmlns:v="urn:schemas-microsoft-com:vml" Requires="v">
                <p:oleObj spid="_x0000_s68667" name="Equation" r:id="rId8" imgW="1511300" imgH="228600" progId="Equation.3">
                  <p:embed/>
                </p:oleObj>
              </mc:Choice>
              <mc:Fallback>
                <p:oleObj name="Equation" r:id="rId8" imgW="15113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 y="1260286"/>
                        <a:ext cx="15240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3983999945"/>
              </p:ext>
            </p:extLst>
          </p:nvPr>
        </p:nvGraphicFramePr>
        <p:xfrm>
          <a:off x="304800" y="1600200"/>
          <a:ext cx="1219200" cy="219075"/>
        </p:xfrm>
        <a:graphic>
          <a:graphicData uri="http://schemas.openxmlformats.org/presentationml/2006/ole">
            <mc:AlternateContent xmlns:mc="http://schemas.openxmlformats.org/markup-compatibility/2006">
              <mc:Choice xmlns:v="urn:schemas-microsoft-com:vml" Requires="v">
                <p:oleObj spid="_x0000_s68668" name="Equation" r:id="rId10" imgW="1206500" imgH="228600" progId="Equation.3">
                  <p:embed/>
                </p:oleObj>
              </mc:Choice>
              <mc:Fallback>
                <p:oleObj name="Equation" r:id="rId10" imgW="12065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1600200"/>
                        <a:ext cx="12192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18655089"/>
              </p:ext>
            </p:extLst>
          </p:nvPr>
        </p:nvGraphicFramePr>
        <p:xfrm>
          <a:off x="304800" y="1905794"/>
          <a:ext cx="1181100" cy="495300"/>
        </p:xfrm>
        <a:graphic>
          <a:graphicData uri="http://schemas.openxmlformats.org/presentationml/2006/ole">
            <mc:AlternateContent xmlns:mc="http://schemas.openxmlformats.org/markup-compatibility/2006">
              <mc:Choice xmlns:v="urn:schemas-microsoft-com:vml" Requires="v">
                <p:oleObj spid="_x0000_s68669" name="Equation" r:id="rId12" imgW="1168400" imgH="508000" progId="Equation.3">
                  <p:embed/>
                </p:oleObj>
              </mc:Choice>
              <mc:Fallback>
                <p:oleObj name="Equation" r:id="rId12" imgW="1168400" imgH="508000" progId="Equation.3">
                  <p:embed/>
                  <p:pic>
                    <p:nvPicPr>
                      <p:cNvPr id="0"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905794"/>
                        <a:ext cx="11811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83228263"/>
              </p:ext>
            </p:extLst>
          </p:nvPr>
        </p:nvGraphicFramePr>
        <p:xfrm>
          <a:off x="304800" y="2401094"/>
          <a:ext cx="1381125" cy="381000"/>
        </p:xfrm>
        <a:graphic>
          <a:graphicData uri="http://schemas.openxmlformats.org/presentationml/2006/ole">
            <mc:AlternateContent xmlns:mc="http://schemas.openxmlformats.org/markup-compatibility/2006">
              <mc:Choice xmlns:v="urn:schemas-microsoft-com:vml" Requires="v">
                <p:oleObj spid="_x0000_s68670" name="Equation" r:id="rId14" imgW="1371600" imgH="393700" progId="Equation.3">
                  <p:embed/>
                </p:oleObj>
              </mc:Choice>
              <mc:Fallback>
                <p:oleObj name="Equation" r:id="rId14" imgW="1371600" imgH="393700" progId="Equation.3">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2401094"/>
                        <a:ext cx="13811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09605857"/>
              </p:ext>
            </p:extLst>
          </p:nvPr>
        </p:nvGraphicFramePr>
        <p:xfrm>
          <a:off x="304800" y="2782094"/>
          <a:ext cx="1809750" cy="609600"/>
        </p:xfrm>
        <a:graphic>
          <a:graphicData uri="http://schemas.openxmlformats.org/presentationml/2006/ole">
            <mc:AlternateContent xmlns:mc="http://schemas.openxmlformats.org/markup-compatibility/2006">
              <mc:Choice xmlns:v="urn:schemas-microsoft-com:vml" Requires="v">
                <p:oleObj spid="_x0000_s68671" name="Equation" r:id="rId16" imgW="1803400" imgH="609600" progId="Equation.3">
                  <p:embed/>
                </p:oleObj>
              </mc:Choice>
              <mc:Fallback>
                <p:oleObj name="Equation" r:id="rId16" imgW="1803400" imgH="609600" progId="Equation.3">
                  <p:embed/>
                  <p:pic>
                    <p:nvPicPr>
                      <p:cNvPr id="0" name="Object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2782094"/>
                        <a:ext cx="18097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13236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410200" y="3685354"/>
            <a:ext cx="3733800" cy="2777683"/>
          </a:xfrm>
          <a:prstGeom prst="rect">
            <a:avLst/>
          </a:prstGeom>
        </p:spPr>
        <p:txBody>
          <a:bodyPr wrap="square">
            <a:spAutoFit/>
          </a:bodyPr>
          <a:lstStyle/>
          <a:p>
            <a:r>
              <a:rPr lang="en-US" sz="1100" b="1" dirty="0"/>
              <a:t>Figure </a:t>
            </a:r>
            <a:r>
              <a:rPr lang="en-US" sz="1100" b="1" dirty="0" smtClean="0"/>
              <a:t>6.8.</a:t>
            </a:r>
            <a:r>
              <a:rPr lang="en-US" sz="1100" dirty="0" smtClean="0"/>
              <a:t> Electronic potential-energy curves (on left) and the corresponding (nuclear) potential-energy curves on the right. The electronic energies in the two wells are indicated on the left for three nuclear configurations A, B, and C for the reaction red</a:t>
            </a:r>
            <a:r>
              <a:rPr lang="en-US" sz="1100" baseline="-25000" dirty="0" smtClean="0"/>
              <a:t>1</a:t>
            </a:r>
            <a:r>
              <a:rPr lang="en-US" sz="1100" dirty="0" smtClean="0"/>
              <a:t> + ox</a:t>
            </a:r>
            <a:r>
              <a:rPr lang="en-US" sz="1100" baseline="-25000" dirty="0" smtClean="0"/>
              <a:t>2</a:t>
            </a:r>
            <a:r>
              <a:rPr lang="en-US" sz="1100" dirty="0" smtClean="0"/>
              <a:t> ox</a:t>
            </a:r>
            <a:r>
              <a:rPr lang="en-US" sz="1100" baseline="-25000" dirty="0" smtClean="0"/>
              <a:t>1</a:t>
            </a:r>
            <a:r>
              <a:rPr lang="en-US" sz="1100" dirty="0" smtClean="0"/>
              <a:t> + red</a:t>
            </a:r>
            <a:r>
              <a:rPr lang="en-US" sz="1100" baseline="-25000" dirty="0" smtClean="0"/>
              <a:t>2</a:t>
            </a:r>
            <a:r>
              <a:rPr lang="en-US" sz="1100" dirty="0" smtClean="0"/>
              <a:t>. The levels in the wells are vertical ionization energies: the filled and open circles denote, respectively, ionization of the reduced state at its equilibrium nuclear configuration and at the equilibrium configuration appropriate to its oxidized state; the half-filled circles refer to ionization of the reduced state at the nuclear configuration appropriate to the intersection region. The level in well 1 is initially occupied in (a) and the level in well 2 in (c</a:t>
            </a:r>
            <a:r>
              <a:rPr lang="en-US" sz="1100" dirty="0"/>
              <a:t>). Reproduced with permission from Marcus, R. A.; </a:t>
            </a:r>
            <a:r>
              <a:rPr lang="en-US" sz="1100" dirty="0" err="1"/>
              <a:t>Sutin</a:t>
            </a:r>
            <a:r>
              <a:rPr lang="en-US" sz="1100" dirty="0"/>
              <a:t>, N. "</a:t>
            </a:r>
            <a:r>
              <a:rPr lang="en-US" sz="1100" dirty="0">
                <a:hlinkClick r:id="rId2"/>
              </a:rPr>
              <a:t>Electron transfers in chemistry and biology</a:t>
            </a:r>
            <a:r>
              <a:rPr lang="en-US" sz="1100" dirty="0"/>
              <a:t>". </a:t>
            </a:r>
            <a:r>
              <a:rPr lang="en-US" sz="1100" i="1" dirty="0" err="1"/>
              <a:t>Biochimica</a:t>
            </a:r>
            <a:r>
              <a:rPr lang="en-US" sz="1100" i="1" dirty="0"/>
              <a:t> et </a:t>
            </a:r>
            <a:r>
              <a:rPr lang="en-US" sz="1100" i="1" dirty="0" err="1"/>
              <a:t>Biophysica</a:t>
            </a:r>
            <a:r>
              <a:rPr lang="en-US" sz="1100" i="1" dirty="0"/>
              <a:t> </a:t>
            </a:r>
            <a:r>
              <a:rPr lang="en-US" sz="1100" i="1" dirty="0" err="1"/>
              <a:t>Acta</a:t>
            </a:r>
            <a:r>
              <a:rPr lang="en-US" sz="1100" i="1" dirty="0"/>
              <a:t> (BBA) - Reviews on Bioenergetics</a:t>
            </a:r>
            <a:r>
              <a:rPr lang="en-US" sz="1100" dirty="0"/>
              <a:t> </a:t>
            </a:r>
            <a:r>
              <a:rPr lang="en-US" sz="1100" b="1" dirty="0"/>
              <a:t>1985</a:t>
            </a:r>
            <a:r>
              <a:rPr lang="en-US" sz="1100" dirty="0"/>
              <a:t>, </a:t>
            </a:r>
            <a:r>
              <a:rPr lang="en-US" sz="1100" i="1" dirty="0"/>
              <a:t>811</a:t>
            </a:r>
            <a:r>
              <a:rPr lang="en-US" sz="1100" dirty="0"/>
              <a:t>, 265-322. </a:t>
            </a:r>
            <a:endParaRPr lang="es-ES" sz="1100" dirty="0" smtClean="0"/>
          </a:p>
        </p:txBody>
      </p:sp>
      <p:pic>
        <p:nvPicPr>
          <p:cNvPr id="44033" name="Picture 1" descr="C:\Users\Carmen\Dropbox (DISPOSITIVOS FOTO)\book energy (1)\part 1\figs files\figs 6 kinetics\f 6 8.tif"/>
          <p:cNvPicPr>
            <a:picLocks noChangeAspect="1" noChangeArrowheads="1"/>
          </p:cNvPicPr>
          <p:nvPr/>
        </p:nvPicPr>
        <p:blipFill>
          <a:blip r:embed="rId3" cstate="print"/>
          <a:srcRect/>
          <a:stretch>
            <a:fillRect/>
          </a:stretch>
        </p:blipFill>
        <p:spPr bwMode="auto">
          <a:xfrm>
            <a:off x="15240" y="304800"/>
            <a:ext cx="4937760" cy="4986702"/>
          </a:xfrm>
          <a:prstGeom prst="rect">
            <a:avLst/>
          </a:prstGeom>
          <a:noFill/>
        </p:spPr>
      </p:pic>
      <p:pic>
        <p:nvPicPr>
          <p:cNvPr id="69634" name="Picture 2" descr="C:\Users\Journal\Dropbox\SEFIN\SEFIN conferencies\conferencies nanoge\arxiu conferencies\14 09 Oxford Fund Quantum Dots Efrat\fotos\14 09 09 FQDots14 Marcus and Bisque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0"/>
            <a:ext cx="2383705" cy="156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895600" y="3962400"/>
            <a:ext cx="3977682" cy="1277273"/>
          </a:xfrm>
          <a:prstGeom prst="rect">
            <a:avLst/>
          </a:prstGeom>
        </p:spPr>
        <p:txBody>
          <a:bodyPr wrap="square">
            <a:spAutoFit/>
          </a:bodyPr>
          <a:lstStyle/>
          <a:p>
            <a:r>
              <a:rPr lang="en-US" sz="1100" b="1" dirty="0"/>
              <a:t>Figure </a:t>
            </a:r>
            <a:r>
              <a:rPr lang="en-US" sz="1100" b="1" dirty="0" smtClean="0"/>
              <a:t>6.9. </a:t>
            </a:r>
            <a:r>
              <a:rPr lang="en-US" sz="1100" dirty="0" smtClean="0"/>
              <a:t>Free energy curves for the absorption and emission of photons between the ground (D) and excited state (D*) of a molecule. The photon energy for the maximal absorbance and emission are indicated, the reorganization energy  </a:t>
            </a:r>
            <a:r>
              <a:rPr lang="el-GR" sz="1100" dirty="0" smtClean="0"/>
              <a:t>λ</a:t>
            </a:r>
            <a:r>
              <a:rPr lang="en-US" sz="1100" dirty="0" smtClean="0"/>
              <a:t> for the relaxation of the first excited state after absorption, and the ground state after the emission of a photon by fluorescence.</a:t>
            </a:r>
            <a:endParaRPr lang="es-ES" sz="1100" dirty="0" smtClean="0"/>
          </a:p>
          <a:p>
            <a:endParaRPr lang="en-US" sz="1100" dirty="0"/>
          </a:p>
        </p:txBody>
      </p:sp>
      <p:pic>
        <p:nvPicPr>
          <p:cNvPr id="43009" name="Picture 1" descr="C:\Users\Carmen\Dropbox (DISPOSITIVOS FOTO)\book energy (1)\part 1\figs files\figs 6 kinetics\f 6 9.tif"/>
          <p:cNvPicPr>
            <a:picLocks noChangeAspect="1" noChangeArrowheads="1"/>
          </p:cNvPicPr>
          <p:nvPr/>
        </p:nvPicPr>
        <p:blipFill>
          <a:blip r:embed="rId2" cstate="print"/>
          <a:srcRect/>
          <a:stretch>
            <a:fillRect/>
          </a:stretch>
        </p:blipFill>
        <p:spPr bwMode="auto">
          <a:xfrm>
            <a:off x="2590800" y="381000"/>
            <a:ext cx="4282482" cy="3363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286260981"/>
              </p:ext>
            </p:extLst>
          </p:nvPr>
        </p:nvGraphicFramePr>
        <p:xfrm>
          <a:off x="381000" y="914400"/>
          <a:ext cx="1276350" cy="533400"/>
        </p:xfrm>
        <a:graphic>
          <a:graphicData uri="http://schemas.openxmlformats.org/presentationml/2006/ole">
            <mc:AlternateContent xmlns:mc="http://schemas.openxmlformats.org/markup-compatibility/2006">
              <mc:Choice xmlns:v="urn:schemas-microsoft-com:vml" Requires="v">
                <p:oleObj spid="_x0000_s70721" name="Equation" r:id="rId3" imgW="1269449" imgH="533169" progId="Equation.3">
                  <p:embed/>
                </p:oleObj>
              </mc:Choice>
              <mc:Fallback>
                <p:oleObj name="Equation" r:id="rId3" imgW="1269449" imgH="533169"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14400"/>
                        <a:ext cx="12763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482117181"/>
              </p:ext>
            </p:extLst>
          </p:nvPr>
        </p:nvGraphicFramePr>
        <p:xfrm>
          <a:off x="304800" y="304800"/>
          <a:ext cx="1809750" cy="609600"/>
        </p:xfrm>
        <a:graphic>
          <a:graphicData uri="http://schemas.openxmlformats.org/presentationml/2006/ole">
            <mc:AlternateContent xmlns:mc="http://schemas.openxmlformats.org/markup-compatibility/2006">
              <mc:Choice xmlns:v="urn:schemas-microsoft-com:vml" Requires="v">
                <p:oleObj spid="_x0000_s70722" name="Equation" r:id="rId5" imgW="1803400" imgH="609600" progId="Equation.3">
                  <p:embed/>
                </p:oleObj>
              </mc:Choice>
              <mc:Fallback>
                <p:oleObj name="Equation" r:id="rId5" imgW="1803400" imgH="609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04800"/>
                        <a:ext cx="18097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22307881"/>
              </p:ext>
            </p:extLst>
          </p:nvPr>
        </p:nvGraphicFramePr>
        <p:xfrm>
          <a:off x="381000" y="1600200"/>
          <a:ext cx="1085850" cy="285750"/>
        </p:xfrm>
        <a:graphic>
          <a:graphicData uri="http://schemas.openxmlformats.org/presentationml/2006/ole">
            <mc:AlternateContent xmlns:mc="http://schemas.openxmlformats.org/markup-compatibility/2006">
              <mc:Choice xmlns:v="urn:schemas-microsoft-com:vml" Requires="v">
                <p:oleObj spid="_x0000_s70723" name="Equation" r:id="rId7" imgW="1079032" imgH="291973" progId="Equation.3">
                  <p:embed/>
                </p:oleObj>
              </mc:Choice>
              <mc:Fallback>
                <p:oleObj name="Equation" r:id="rId7" imgW="1079032" imgH="291973"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600200"/>
                        <a:ext cx="10858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22610373"/>
              </p:ext>
            </p:extLst>
          </p:nvPr>
        </p:nvGraphicFramePr>
        <p:xfrm>
          <a:off x="5334000" y="533400"/>
          <a:ext cx="723900" cy="228600"/>
        </p:xfrm>
        <a:graphic>
          <a:graphicData uri="http://schemas.openxmlformats.org/presentationml/2006/ole">
            <mc:AlternateContent xmlns:mc="http://schemas.openxmlformats.org/markup-compatibility/2006">
              <mc:Choice xmlns:v="urn:schemas-microsoft-com:vml" Requires="v">
                <p:oleObj spid="_x0000_s70724" name="Equation" r:id="rId9" imgW="723586" imgH="228501" progId="Equation.3">
                  <p:embed/>
                </p:oleObj>
              </mc:Choice>
              <mc:Fallback>
                <p:oleObj name="Equation" r:id="rId9" imgW="723586" imgH="228501"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533400"/>
                        <a:ext cx="723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4086688773"/>
              </p:ext>
            </p:extLst>
          </p:nvPr>
        </p:nvGraphicFramePr>
        <p:xfrm>
          <a:off x="5029200" y="990600"/>
          <a:ext cx="1647825" cy="590550"/>
        </p:xfrm>
        <a:graphic>
          <a:graphicData uri="http://schemas.openxmlformats.org/presentationml/2006/ole">
            <mc:AlternateContent xmlns:mc="http://schemas.openxmlformats.org/markup-compatibility/2006">
              <mc:Choice xmlns:v="urn:schemas-microsoft-com:vml" Requires="v">
                <p:oleObj spid="_x0000_s70725" name="Equation" r:id="rId11" imgW="1651000" imgH="584200" progId="Equation.3">
                  <p:embed/>
                </p:oleObj>
              </mc:Choice>
              <mc:Fallback>
                <p:oleObj name="Equation" r:id="rId11" imgW="1651000" imgH="584200"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9200" y="990600"/>
                        <a:ext cx="164782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575920967"/>
              </p:ext>
            </p:extLst>
          </p:nvPr>
        </p:nvGraphicFramePr>
        <p:xfrm>
          <a:off x="4724400" y="1752600"/>
          <a:ext cx="2695575" cy="533400"/>
        </p:xfrm>
        <a:graphic>
          <a:graphicData uri="http://schemas.openxmlformats.org/presentationml/2006/ole">
            <mc:AlternateContent xmlns:mc="http://schemas.openxmlformats.org/markup-compatibility/2006">
              <mc:Choice xmlns:v="urn:schemas-microsoft-com:vml" Requires="v">
                <p:oleObj spid="_x0000_s70726" name="Equation" r:id="rId13" imgW="2692400" imgH="533400" progId="Equation.3">
                  <p:embed/>
                </p:oleObj>
              </mc:Choice>
              <mc:Fallback>
                <p:oleObj name="Equation" r:id="rId13" imgW="2692400" imgH="533400" progId="Equation.3">
                  <p:embed/>
                  <p:pic>
                    <p:nvPicPr>
                      <p:cNvPr id="0"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24400" y="1752600"/>
                        <a:ext cx="26955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1530264609"/>
              </p:ext>
            </p:extLst>
          </p:nvPr>
        </p:nvGraphicFramePr>
        <p:xfrm>
          <a:off x="5334000" y="2438400"/>
          <a:ext cx="1628775" cy="533400"/>
        </p:xfrm>
        <a:graphic>
          <a:graphicData uri="http://schemas.openxmlformats.org/presentationml/2006/ole">
            <mc:AlternateContent xmlns:mc="http://schemas.openxmlformats.org/markup-compatibility/2006">
              <mc:Choice xmlns:v="urn:schemas-microsoft-com:vml" Requires="v">
                <p:oleObj spid="_x0000_s70727" name="Equation" r:id="rId15" imgW="1625600" imgH="533400" progId="Equation.3">
                  <p:embed/>
                </p:oleObj>
              </mc:Choice>
              <mc:Fallback>
                <p:oleObj name="Equation" r:id="rId15" imgW="1625600" imgH="533400" progId="Equation.3">
                  <p:embed/>
                  <p:pic>
                    <p:nvPicPr>
                      <p:cNvPr id="0"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0" y="2438400"/>
                        <a:ext cx="16287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41079346"/>
              </p:ext>
            </p:extLst>
          </p:nvPr>
        </p:nvGraphicFramePr>
        <p:xfrm>
          <a:off x="6781800" y="3329374"/>
          <a:ext cx="152400" cy="161925"/>
        </p:xfrm>
        <a:graphic>
          <a:graphicData uri="http://schemas.openxmlformats.org/presentationml/2006/ole">
            <mc:AlternateContent xmlns:mc="http://schemas.openxmlformats.org/markup-compatibility/2006">
              <mc:Choice xmlns:v="urn:schemas-microsoft-com:vml" Requires="v">
                <p:oleObj spid="_x0000_s70728" name="Equation" r:id="rId17" imgW="152268" imgH="164957" progId="Equation.3">
                  <p:embed/>
                </p:oleObj>
              </mc:Choice>
              <mc:Fallback>
                <p:oleObj name="Equation" r:id="rId17" imgW="152268" imgH="164957" progId="Equation.3">
                  <p:embed/>
                  <p:pic>
                    <p:nvPicPr>
                      <p:cNvPr id="0"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1800" y="3329374"/>
                        <a:ext cx="152400"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67899167"/>
              </p:ext>
            </p:extLst>
          </p:nvPr>
        </p:nvGraphicFramePr>
        <p:xfrm>
          <a:off x="7772400" y="3493532"/>
          <a:ext cx="190500" cy="228600"/>
        </p:xfrm>
        <a:graphic>
          <a:graphicData uri="http://schemas.openxmlformats.org/presentationml/2006/ole">
            <mc:AlternateContent xmlns:mc="http://schemas.openxmlformats.org/markup-compatibility/2006">
              <mc:Choice xmlns:v="urn:schemas-microsoft-com:vml" Requires="v">
                <p:oleObj spid="_x0000_s70729" name="Equation" r:id="rId19" imgW="190500" imgH="228600" progId="Equation.3">
                  <p:embed/>
                </p:oleObj>
              </mc:Choice>
              <mc:Fallback>
                <p:oleObj name="Equation" r:id="rId19" imgW="190500" imgH="228600" progId="Equation.3">
                  <p:embed/>
                  <p:pic>
                    <p:nvPicPr>
                      <p:cNvPr id="0" name="Object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2400" y="3493532"/>
                        <a:ext cx="190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8"/>
          <p:cNvSpPr>
            <a:spLocks noChangeArrowheads="1"/>
          </p:cNvSpPr>
          <p:nvPr/>
        </p:nvSpPr>
        <p:spPr bwMode="auto">
          <a:xfrm>
            <a:off x="5295900" y="3260467"/>
            <a:ext cx="36957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en-US" altLang="en-US" sz="1200" dirty="0">
                <a:latin typeface="Arial" pitchFamily="34" charset="0"/>
                <a:ea typeface="Times New Roman" pitchFamily="18" charset="0"/>
                <a:cs typeface="Arial" pitchFamily="34" charset="0"/>
              </a:rPr>
              <a:t> When the distance </a:t>
            </a:r>
            <a:endParaRPr lang="en-US" altLang="en-US"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 small, the reorganization energy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19"/>
          <p:cNvSpPr>
            <a:spLocks noChangeArrowheads="1"/>
          </p:cNvSpPr>
          <p:nvPr/>
        </p:nvSpPr>
        <p:spPr bwMode="auto">
          <a:xfrm>
            <a:off x="5286375" y="3591014"/>
            <a:ext cx="2438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is smaller</a:t>
            </a: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94760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33400" y="5486400"/>
            <a:ext cx="8126018" cy="600164"/>
          </a:xfrm>
          <a:prstGeom prst="rect">
            <a:avLst/>
          </a:prstGeom>
        </p:spPr>
        <p:txBody>
          <a:bodyPr wrap="square">
            <a:spAutoFit/>
          </a:bodyPr>
          <a:lstStyle/>
          <a:p>
            <a:r>
              <a:rPr lang="en-US" sz="1100" b="1" dirty="0"/>
              <a:t>Figure </a:t>
            </a:r>
            <a:r>
              <a:rPr lang="en-US" sz="1100" b="1" dirty="0" smtClean="0"/>
              <a:t>6.10.</a:t>
            </a:r>
            <a:r>
              <a:rPr lang="en-US" sz="1100" dirty="0" smtClean="0"/>
              <a:t> Free energy curves for an electron transfer reaction as a function of the nuclear coordinates and reaction coordinate for a self-exchange reaction in which the reactants and products are the same.</a:t>
            </a:r>
            <a:endParaRPr lang="es-ES" sz="1100" dirty="0" smtClean="0"/>
          </a:p>
          <a:p>
            <a:endParaRPr lang="es-ES" sz="1100" dirty="0" smtClean="0"/>
          </a:p>
        </p:txBody>
      </p:sp>
      <p:pic>
        <p:nvPicPr>
          <p:cNvPr id="41985" name="Picture 1" descr="C:\Users\Carmen\Dropbox (DISPOSITIVOS FOTO)\book energy (1)\part 1\figs files\figs 6 kinetics\f 6 10.tif"/>
          <p:cNvPicPr>
            <a:picLocks noChangeAspect="1" noChangeArrowheads="1"/>
          </p:cNvPicPr>
          <p:nvPr/>
        </p:nvPicPr>
        <p:blipFill>
          <a:blip r:embed="rId2" cstate="print"/>
          <a:srcRect/>
          <a:stretch>
            <a:fillRect/>
          </a:stretch>
        </p:blipFill>
        <p:spPr bwMode="auto">
          <a:xfrm>
            <a:off x="2506251" y="1106488"/>
            <a:ext cx="3768516" cy="3008312"/>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19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19636"/>
            <a:ext cx="8126018" cy="600164"/>
          </a:xfrm>
          <a:prstGeom prst="rect">
            <a:avLst/>
          </a:prstGeom>
        </p:spPr>
        <p:txBody>
          <a:bodyPr wrap="square">
            <a:spAutoFit/>
          </a:bodyPr>
          <a:lstStyle/>
          <a:p>
            <a:r>
              <a:rPr lang="en-US" sz="1100" b="1" dirty="0"/>
              <a:t>Figure </a:t>
            </a:r>
            <a:r>
              <a:rPr lang="en-US" sz="1100" b="1" dirty="0" smtClean="0"/>
              <a:t>6.11.</a:t>
            </a:r>
            <a:r>
              <a:rPr lang="en-US" sz="1100" dirty="0" smtClean="0"/>
              <a:t> Free energy curves for an electron transfer reaction as a function of the nuclear coordinates. The curves show a change of the product for an increasingly large driving force ∆G</a:t>
            </a:r>
            <a:r>
              <a:rPr lang="en-US" sz="1100" baseline="30000" dirty="0" smtClean="0"/>
              <a:t>0</a:t>
            </a:r>
            <a:r>
              <a:rPr lang="en-US" sz="1100" dirty="0" smtClean="0"/>
              <a:t> , until the transition state activation free energy ∆G</a:t>
            </a:r>
            <a:r>
              <a:rPr lang="en-US" sz="1100" baseline="30000" dirty="0" smtClean="0"/>
              <a:t>*</a:t>
            </a:r>
            <a:r>
              <a:rPr lang="en-US" sz="1100" dirty="0" smtClean="0"/>
              <a:t> , passes through value 0 and starts to increase in the Marcus inverted region, as shown in the inset.</a:t>
            </a:r>
            <a:endParaRPr lang="en-US" sz="1100" dirty="0"/>
          </a:p>
        </p:txBody>
      </p:sp>
      <p:pic>
        <p:nvPicPr>
          <p:cNvPr id="59393" name="Picture 1" descr="C:\Users\Carmen\Dropbox (DISPOSITIVOS FOTO)\book energy (1)\part 1\figs files\figs 6 kinetics\f 6 11.tif"/>
          <p:cNvPicPr>
            <a:picLocks noChangeAspect="1" noChangeArrowheads="1"/>
          </p:cNvPicPr>
          <p:nvPr/>
        </p:nvPicPr>
        <p:blipFill>
          <a:blip r:embed="rId2" cstate="print"/>
          <a:srcRect/>
          <a:stretch>
            <a:fillRect/>
          </a:stretch>
        </p:blipFill>
        <p:spPr bwMode="auto">
          <a:xfrm>
            <a:off x="2667000" y="762000"/>
            <a:ext cx="3200400" cy="3913514"/>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608004" y="4267200"/>
            <a:ext cx="4356214" cy="600164"/>
          </a:xfrm>
          <a:prstGeom prst="rect">
            <a:avLst/>
          </a:prstGeom>
        </p:spPr>
        <p:txBody>
          <a:bodyPr wrap="square">
            <a:spAutoFit/>
          </a:bodyPr>
          <a:lstStyle/>
          <a:p>
            <a:r>
              <a:rPr lang="en-US" sz="1100" b="1" dirty="0"/>
              <a:t>Figure </a:t>
            </a:r>
            <a:r>
              <a:rPr lang="en-US" sz="1100" b="1" dirty="0" smtClean="0"/>
              <a:t>6.1</a:t>
            </a:r>
            <a:r>
              <a:rPr lang="en-US" sz="1100" b="1" dirty="0"/>
              <a:t>.</a:t>
            </a:r>
            <a:r>
              <a:rPr lang="en-US" sz="1100" dirty="0"/>
              <a:t> </a:t>
            </a:r>
            <a:r>
              <a:rPr lang="en-US" sz="1100" dirty="0" smtClean="0"/>
              <a:t> (a) Carrier transfer between two types of electronic states, at energies        and       , with local Fermi levels            and         , respectively. (b) Carrier transfer between three different types of states.</a:t>
            </a:r>
            <a:endParaRPr lang="en-US" sz="1100" dirty="0"/>
          </a:p>
        </p:txBody>
      </p:sp>
      <p:graphicFrame>
        <p:nvGraphicFramePr>
          <p:cNvPr id="11265" name="Object 1"/>
          <p:cNvGraphicFramePr>
            <a:graphicFrameLocks noChangeAspect="1"/>
          </p:cNvGraphicFramePr>
          <p:nvPr>
            <p:extLst>
              <p:ext uri="{D42A27DB-BD31-4B8C-83A1-F6EECF244321}">
                <p14:modId xmlns:p14="http://schemas.microsoft.com/office/powerpoint/2010/main" val="1227477006"/>
              </p:ext>
            </p:extLst>
          </p:nvPr>
        </p:nvGraphicFramePr>
        <p:xfrm>
          <a:off x="5263408" y="4472032"/>
          <a:ext cx="203200" cy="190500"/>
        </p:xfrm>
        <a:graphic>
          <a:graphicData uri="http://schemas.openxmlformats.org/presentationml/2006/ole">
            <mc:AlternateContent xmlns:mc="http://schemas.openxmlformats.org/markup-compatibility/2006">
              <mc:Choice xmlns:v="urn:schemas-microsoft-com:vml" Requires="v">
                <p:oleObj spid="_x0000_s57413" name="Ecuación" r:id="rId3" imgW="203112" imgH="228501" progId="Equation.3">
                  <p:embed/>
                </p:oleObj>
              </mc:Choice>
              <mc:Fallback>
                <p:oleObj name="Ecuación" r:id="rId3" imgW="203112"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408" y="4472032"/>
                        <a:ext cx="2032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3"/>
          <p:cNvGraphicFramePr>
            <a:graphicFrameLocks noChangeAspect="1"/>
          </p:cNvGraphicFramePr>
          <p:nvPr>
            <p:extLst>
              <p:ext uri="{D42A27DB-BD31-4B8C-83A1-F6EECF244321}">
                <p14:modId xmlns:p14="http://schemas.microsoft.com/office/powerpoint/2010/main" val="1872276453"/>
              </p:ext>
            </p:extLst>
          </p:nvPr>
        </p:nvGraphicFramePr>
        <p:xfrm>
          <a:off x="5638800" y="4452982"/>
          <a:ext cx="190500" cy="228600"/>
        </p:xfrm>
        <a:graphic>
          <a:graphicData uri="http://schemas.openxmlformats.org/presentationml/2006/ole">
            <mc:AlternateContent xmlns:mc="http://schemas.openxmlformats.org/markup-compatibility/2006">
              <mc:Choice xmlns:v="urn:schemas-microsoft-com:vml" Requires="v">
                <p:oleObj spid="_x0000_s57414" name="Ecuación" r:id="rId5" imgW="190500" imgH="228600" progId="Equation.3">
                  <p:embed/>
                </p:oleObj>
              </mc:Choice>
              <mc:Fallback>
                <p:oleObj name="Ecuación" r:id="rId5" imgW="1905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52982"/>
                        <a:ext cx="190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8" name="Object 4"/>
          <p:cNvGraphicFramePr>
            <a:graphicFrameLocks noChangeAspect="1"/>
          </p:cNvGraphicFramePr>
          <p:nvPr>
            <p:extLst>
              <p:ext uri="{D42A27DB-BD31-4B8C-83A1-F6EECF244321}">
                <p14:modId xmlns:p14="http://schemas.microsoft.com/office/powerpoint/2010/main" val="96093738"/>
              </p:ext>
            </p:extLst>
          </p:nvPr>
        </p:nvGraphicFramePr>
        <p:xfrm>
          <a:off x="7239000" y="4452982"/>
          <a:ext cx="254000" cy="228600"/>
        </p:xfrm>
        <a:graphic>
          <a:graphicData uri="http://schemas.openxmlformats.org/presentationml/2006/ole">
            <mc:AlternateContent xmlns:mc="http://schemas.openxmlformats.org/markup-compatibility/2006">
              <mc:Choice xmlns:v="urn:schemas-microsoft-com:vml" Requires="v">
                <p:oleObj spid="_x0000_s57415" name="Ecuación" r:id="rId7" imgW="253890" imgH="228501" progId="Equation.3">
                  <p:embed/>
                </p:oleObj>
              </mc:Choice>
              <mc:Fallback>
                <p:oleObj name="Ecuación" r:id="rId7" imgW="253890"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4452982"/>
                        <a:ext cx="25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9" name="Object 5"/>
          <p:cNvGraphicFramePr>
            <a:graphicFrameLocks noChangeAspect="1"/>
          </p:cNvGraphicFramePr>
          <p:nvPr>
            <p:extLst>
              <p:ext uri="{D42A27DB-BD31-4B8C-83A1-F6EECF244321}">
                <p14:modId xmlns:p14="http://schemas.microsoft.com/office/powerpoint/2010/main" val="1099693851"/>
              </p:ext>
            </p:extLst>
          </p:nvPr>
        </p:nvGraphicFramePr>
        <p:xfrm>
          <a:off x="7848600" y="4452982"/>
          <a:ext cx="254000" cy="228600"/>
        </p:xfrm>
        <a:graphic>
          <a:graphicData uri="http://schemas.openxmlformats.org/presentationml/2006/ole">
            <mc:AlternateContent xmlns:mc="http://schemas.openxmlformats.org/markup-compatibility/2006">
              <mc:Choice xmlns:v="urn:schemas-microsoft-com:vml" Requires="v">
                <p:oleObj spid="_x0000_s57416" name="Ecuación" r:id="rId9" imgW="253890" imgH="228501" progId="Equation.3">
                  <p:embed/>
                </p:oleObj>
              </mc:Choice>
              <mc:Fallback>
                <p:oleObj name="Ecuación" r:id="rId9" imgW="253890" imgH="22850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4452982"/>
                        <a:ext cx="25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0" name="Picture 6" descr="C:\Users\Carmen\Dropbox (DISPOSITIVOS FOTO)\book energy (1)\part 1\figs files\figs 6 kinetics\f 6 1.tif"/>
          <p:cNvPicPr>
            <a:picLocks noChangeAspect="1" noChangeArrowheads="1"/>
          </p:cNvPicPr>
          <p:nvPr/>
        </p:nvPicPr>
        <p:blipFill>
          <a:blip r:embed="rId11" cstate="print"/>
          <a:srcRect/>
          <a:stretch>
            <a:fillRect/>
          </a:stretch>
        </p:blipFill>
        <p:spPr bwMode="auto">
          <a:xfrm>
            <a:off x="5466608" y="609600"/>
            <a:ext cx="3209848" cy="3498850"/>
          </a:xfrm>
          <a:prstGeom prst="rect">
            <a:avLst/>
          </a:prstGeom>
          <a:noFill/>
        </p:spPr>
      </p:pic>
      <p:sp>
        <p:nvSpPr>
          <p:cNvPr id="4" name="Rectangle 3"/>
          <p:cNvSpPr/>
          <p:nvPr/>
        </p:nvSpPr>
        <p:spPr>
          <a:xfrm>
            <a:off x="-2309" y="0"/>
            <a:ext cx="2897909" cy="369332"/>
          </a:xfrm>
          <a:prstGeom prst="rect">
            <a:avLst/>
          </a:prstGeom>
        </p:spPr>
        <p:txBody>
          <a:bodyPr wrap="none">
            <a:spAutoFit/>
          </a:bodyPr>
          <a:lstStyle/>
          <a:p>
            <a:r>
              <a:rPr lang="en-US" b="1" dirty="0"/>
              <a:t>1. Detailed balance principle</a:t>
            </a:r>
          </a:p>
        </p:txBody>
      </p:sp>
      <p:sp>
        <p:nvSpPr>
          <p:cNvPr id="6" name="Rectangle 5"/>
          <p:cNvSpPr/>
          <p:nvPr/>
        </p:nvSpPr>
        <p:spPr>
          <a:xfrm>
            <a:off x="81280" y="786676"/>
            <a:ext cx="4572000" cy="954107"/>
          </a:xfrm>
          <a:prstGeom prst="rect">
            <a:avLst/>
          </a:prstGeom>
        </p:spPr>
        <p:txBody>
          <a:bodyPr>
            <a:spAutoFit/>
          </a:bodyPr>
          <a:lstStyle/>
          <a:p>
            <a:r>
              <a:rPr lang="en-US" sz="1400" dirty="0"/>
              <a:t>detailed balance condition imposes the constraint that in the equilibrium steady state, the flux of forward and backward transitions between a pair of states </a:t>
            </a:r>
            <a:r>
              <a:rPr lang="en-US" sz="1400" i="1" dirty="0"/>
              <a:t>balance in detail</a:t>
            </a:r>
            <a:r>
              <a:rPr lang="en-US" sz="1400" dirty="0"/>
              <a:t>. </a:t>
            </a:r>
            <a:endParaRPr lang="en-US" sz="1400"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2757676738"/>
              </p:ext>
            </p:extLst>
          </p:nvPr>
        </p:nvGraphicFramePr>
        <p:xfrm>
          <a:off x="95365" y="2286000"/>
          <a:ext cx="1943100" cy="504825"/>
        </p:xfrm>
        <a:graphic>
          <a:graphicData uri="http://schemas.openxmlformats.org/presentationml/2006/ole">
            <mc:AlternateContent xmlns:mc="http://schemas.openxmlformats.org/markup-compatibility/2006">
              <mc:Choice xmlns:v="urn:schemas-microsoft-com:vml" Requires="v">
                <p:oleObj spid="_x0000_s57417" name="Equation" r:id="rId12" imgW="1943100" imgH="508000" progId="Equation.3">
                  <p:embed/>
                </p:oleObj>
              </mc:Choice>
              <mc:Fallback>
                <p:oleObj name="Equation" r:id="rId12" imgW="1943100" imgH="508000" progId="Equation.3">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365" y="2286000"/>
                        <a:ext cx="194310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987198003"/>
              </p:ext>
            </p:extLst>
          </p:nvPr>
        </p:nvGraphicFramePr>
        <p:xfrm>
          <a:off x="141085" y="2971800"/>
          <a:ext cx="1295400" cy="504825"/>
        </p:xfrm>
        <a:graphic>
          <a:graphicData uri="http://schemas.openxmlformats.org/presentationml/2006/ole">
            <mc:AlternateContent xmlns:mc="http://schemas.openxmlformats.org/markup-compatibility/2006">
              <mc:Choice xmlns:v="urn:schemas-microsoft-com:vml" Requires="v">
                <p:oleObj spid="_x0000_s57418" name="Equation" r:id="rId14" imgW="1295400" imgH="508000" progId="Equation.3">
                  <p:embed/>
                </p:oleObj>
              </mc:Choice>
              <mc:Fallback>
                <p:oleObj name="Equation" r:id="rId14" imgW="1295400" imgH="508000" progId="Equation.3">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085" y="2971800"/>
                        <a:ext cx="129540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47063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169547" y="4267201"/>
            <a:ext cx="2951229" cy="1615827"/>
          </a:xfrm>
          <a:prstGeom prst="rect">
            <a:avLst/>
          </a:prstGeom>
        </p:spPr>
        <p:txBody>
          <a:bodyPr wrap="square">
            <a:spAutoFit/>
          </a:bodyPr>
          <a:lstStyle/>
          <a:p>
            <a:r>
              <a:rPr lang="en-US" sz="1100" b="1" dirty="0"/>
              <a:t>Figure </a:t>
            </a:r>
            <a:r>
              <a:rPr lang="en-US" sz="1100" b="1" dirty="0" smtClean="0"/>
              <a:t>6.12.</a:t>
            </a:r>
            <a:r>
              <a:rPr lang="en-US" sz="1100" dirty="0" smtClean="0"/>
              <a:t> </a:t>
            </a:r>
            <a:r>
              <a:rPr lang="en-US" sz="1100" dirty="0" smtClean="0"/>
              <a:t>(a) Stabilization of a carrier in a solid medium by interaction with phonons, to form a </a:t>
            </a:r>
            <a:r>
              <a:rPr lang="en-US" sz="1100" dirty="0" err="1" smtClean="0"/>
              <a:t>polaron</a:t>
            </a:r>
            <a:r>
              <a:rPr lang="en-US" sz="1100" dirty="0" smtClean="0"/>
              <a:t>. The graph shows the modification of the elastic energy for a single carrier for the interaction of the carrier with the lattice. (b) Effective potential wells for two sites, showing in each case the situation when the carrier is within the site. Also indicated is a vertical optical transition.</a:t>
            </a:r>
            <a:endParaRPr lang="es-ES" sz="1100" dirty="0"/>
          </a:p>
        </p:txBody>
      </p:sp>
      <p:sp>
        <p:nvSpPr>
          <p:cNvPr id="11" name="Rectangle 10"/>
          <p:cNvSpPr/>
          <p:nvPr/>
        </p:nvSpPr>
        <p:spPr>
          <a:xfrm>
            <a:off x="0" y="5834"/>
            <a:ext cx="1989519" cy="369332"/>
          </a:xfrm>
          <a:prstGeom prst="rect">
            <a:avLst/>
          </a:prstGeom>
        </p:spPr>
        <p:txBody>
          <a:bodyPr wrap="none">
            <a:spAutoFit/>
          </a:bodyPr>
          <a:lstStyle/>
          <a:p>
            <a:r>
              <a:rPr lang="en-US" b="1" dirty="0"/>
              <a:t>5. Polaron hopping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548" y="19051"/>
            <a:ext cx="2768712" cy="4248150"/>
          </a:xfrm>
          <a:prstGeom prst="rect">
            <a:avLst/>
          </a:prstGeom>
        </p:spPr>
      </p:pic>
      <p:graphicFrame>
        <p:nvGraphicFramePr>
          <p:cNvPr id="6" name="Object 5"/>
          <p:cNvGraphicFramePr>
            <a:graphicFrameLocks noChangeAspect="1"/>
          </p:cNvGraphicFramePr>
          <p:nvPr/>
        </p:nvGraphicFramePr>
        <p:xfrm>
          <a:off x="0" y="457200"/>
          <a:ext cx="1162050" cy="390525"/>
        </p:xfrm>
        <a:graphic>
          <a:graphicData uri="http://schemas.openxmlformats.org/presentationml/2006/ole">
            <mc:AlternateContent xmlns:mc="http://schemas.openxmlformats.org/markup-compatibility/2006">
              <mc:Choice xmlns:v="urn:schemas-microsoft-com:vml" Requires="v">
                <p:oleObj spid="_x0000_s71802" name="Equation" r:id="rId4" imgW="1167893" imgH="393529" progId="Equation.3">
                  <p:embed/>
                </p:oleObj>
              </mc:Choice>
              <mc:Fallback>
                <p:oleObj name="Equation" r:id="rId4" imgW="1167893" imgH="393529" progId="Equation.3">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1620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0" y="847725"/>
          <a:ext cx="1038225" cy="228600"/>
        </p:xfrm>
        <a:graphic>
          <a:graphicData uri="http://schemas.openxmlformats.org/presentationml/2006/ole">
            <mc:AlternateContent xmlns:mc="http://schemas.openxmlformats.org/markup-compatibility/2006">
              <mc:Choice xmlns:v="urn:schemas-microsoft-com:vml" Requires="v">
                <p:oleObj spid="_x0000_s71803" name="Equation" r:id="rId6" imgW="1040948" imgH="228501" progId="Equation.3">
                  <p:embed/>
                </p:oleObj>
              </mc:Choice>
              <mc:Fallback>
                <p:oleObj name="Equation" r:id="rId6" imgW="1040948" imgH="228501" progId="Equation.3">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847725"/>
                        <a:ext cx="10382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0" y="1076325"/>
          <a:ext cx="1571625" cy="809625"/>
        </p:xfrm>
        <a:graphic>
          <a:graphicData uri="http://schemas.openxmlformats.org/presentationml/2006/ole">
            <mc:AlternateContent xmlns:mc="http://schemas.openxmlformats.org/markup-compatibility/2006">
              <mc:Choice xmlns:v="urn:schemas-microsoft-com:vml" Requires="v">
                <p:oleObj spid="_x0000_s71804" name="Equation" r:id="rId8" imgW="1574800" imgH="812800" progId="Equation.3">
                  <p:embed/>
                </p:oleObj>
              </mc:Choice>
              <mc:Fallback>
                <p:oleObj name="Equation" r:id="rId8" imgW="1574800" imgH="812800" progId="Equation.3">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76325"/>
                        <a:ext cx="1571625"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0" y="1885950"/>
          <a:ext cx="800100" cy="228600"/>
        </p:xfrm>
        <a:graphic>
          <a:graphicData uri="http://schemas.openxmlformats.org/presentationml/2006/ole">
            <mc:AlternateContent xmlns:mc="http://schemas.openxmlformats.org/markup-compatibility/2006">
              <mc:Choice xmlns:v="urn:schemas-microsoft-com:vml" Requires="v">
                <p:oleObj spid="_x0000_s71805" name="Equation" r:id="rId10" imgW="800100" imgH="228600" progId="Equation.3">
                  <p:embed/>
                </p:oleObj>
              </mc:Choice>
              <mc:Fallback>
                <p:oleObj name="Equation" r:id="rId10" imgW="800100" imgH="228600" progId="Equation.3">
                  <p:embed/>
                  <p:pic>
                    <p:nvPicPr>
                      <p:cNvPr id="0"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885950"/>
                        <a:ext cx="8001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0" y="2114550"/>
          <a:ext cx="1495425" cy="466725"/>
        </p:xfrm>
        <a:graphic>
          <a:graphicData uri="http://schemas.openxmlformats.org/presentationml/2006/ole">
            <mc:AlternateContent xmlns:mc="http://schemas.openxmlformats.org/markup-compatibility/2006">
              <mc:Choice xmlns:v="urn:schemas-microsoft-com:vml" Requires="v">
                <p:oleObj spid="_x0000_s71806" name="Equation" r:id="rId12" imgW="1498600" imgH="469900" progId="Equation.3">
                  <p:embed/>
                </p:oleObj>
              </mc:Choice>
              <mc:Fallback>
                <p:oleObj name="Equation" r:id="rId12" imgW="1498600" imgH="469900" progId="Equation.3">
                  <p:embed/>
                  <p:pic>
                    <p:nvPicPr>
                      <p:cNvPr id="0"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114550"/>
                        <a:ext cx="149542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0" y="2581275"/>
          <a:ext cx="676275" cy="219075"/>
        </p:xfrm>
        <a:graphic>
          <a:graphicData uri="http://schemas.openxmlformats.org/presentationml/2006/ole">
            <mc:AlternateContent xmlns:mc="http://schemas.openxmlformats.org/markup-compatibility/2006">
              <mc:Choice xmlns:v="urn:schemas-microsoft-com:vml" Requires="v">
                <p:oleObj spid="_x0000_s71807" name="Equation" r:id="rId14" imgW="672808" imgH="215806" progId="Equation.3">
                  <p:embed/>
                </p:oleObj>
              </mc:Choice>
              <mc:Fallback>
                <p:oleObj name="Equation" r:id="rId14" imgW="672808" imgH="215806" progId="Equation.3">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581275"/>
                        <a:ext cx="6762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0" y="2800350"/>
          <a:ext cx="2581275" cy="390525"/>
        </p:xfrm>
        <a:graphic>
          <a:graphicData uri="http://schemas.openxmlformats.org/presentationml/2006/ole">
            <mc:AlternateContent xmlns:mc="http://schemas.openxmlformats.org/markup-compatibility/2006">
              <mc:Choice xmlns:v="urn:schemas-microsoft-com:vml" Requires="v">
                <p:oleObj spid="_x0000_s71808" name="Equation" r:id="rId16" imgW="2590800" imgH="393700" progId="Equation.3">
                  <p:embed/>
                </p:oleObj>
              </mc:Choice>
              <mc:Fallback>
                <p:oleObj name="Equation" r:id="rId16" imgW="2590800" imgH="393700" progId="Equation.3">
                  <p:embed/>
                  <p:pic>
                    <p:nvPicPr>
                      <p:cNvPr id="0"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800350"/>
                        <a:ext cx="25812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42991555"/>
              </p:ext>
            </p:extLst>
          </p:nvPr>
        </p:nvGraphicFramePr>
        <p:xfrm>
          <a:off x="288925" y="3352800"/>
          <a:ext cx="390525" cy="219075"/>
        </p:xfrm>
        <a:graphic>
          <a:graphicData uri="http://schemas.openxmlformats.org/presentationml/2006/ole">
            <mc:AlternateContent xmlns:mc="http://schemas.openxmlformats.org/markup-compatibility/2006">
              <mc:Choice xmlns:v="urn:schemas-microsoft-com:vml" Requires="v">
                <p:oleObj spid="_x0000_s71809" name="Equation" r:id="rId18" imgW="393359" imgH="215713" progId="Equation.3">
                  <p:embed/>
                </p:oleObj>
              </mc:Choice>
              <mc:Fallback>
                <p:oleObj name="Equation" r:id="rId18" imgW="393359" imgH="215713" progId="Equation.3">
                  <p:embed/>
                  <p:pic>
                    <p:nvPicPr>
                      <p:cNvPr id="0" name="Object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925" y="3352800"/>
                        <a:ext cx="3905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14017054"/>
              </p:ext>
            </p:extLst>
          </p:nvPr>
        </p:nvGraphicFramePr>
        <p:xfrm>
          <a:off x="1066800" y="3300412"/>
          <a:ext cx="447675" cy="219075"/>
        </p:xfrm>
        <a:graphic>
          <a:graphicData uri="http://schemas.openxmlformats.org/presentationml/2006/ole">
            <mc:AlternateContent xmlns:mc="http://schemas.openxmlformats.org/markup-compatibility/2006">
              <mc:Choice xmlns:v="urn:schemas-microsoft-com:vml" Requires="v">
                <p:oleObj spid="_x0000_s71810" name="Equation" r:id="rId20" imgW="444114" imgH="215713" progId="Equation.3">
                  <p:embed/>
                </p:oleObj>
              </mc:Choice>
              <mc:Fallback>
                <p:oleObj name="Equation" r:id="rId20" imgW="444114" imgH="215713" progId="Equation.3">
                  <p:embed/>
                  <p:pic>
                    <p:nvPicPr>
                      <p:cNvPr id="0" name="Object 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6800" y="3300412"/>
                        <a:ext cx="4476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61727050"/>
              </p:ext>
            </p:extLst>
          </p:nvPr>
        </p:nvGraphicFramePr>
        <p:xfrm>
          <a:off x="288925" y="3657600"/>
          <a:ext cx="419100" cy="219075"/>
        </p:xfrm>
        <a:graphic>
          <a:graphicData uri="http://schemas.openxmlformats.org/presentationml/2006/ole">
            <mc:AlternateContent xmlns:mc="http://schemas.openxmlformats.org/markup-compatibility/2006">
              <mc:Choice xmlns:v="urn:schemas-microsoft-com:vml" Requires="v">
                <p:oleObj spid="_x0000_s71811" name="Equation" r:id="rId22" imgW="418918" imgH="215806" progId="Equation.3">
                  <p:embed/>
                </p:oleObj>
              </mc:Choice>
              <mc:Fallback>
                <p:oleObj name="Equation" r:id="rId22" imgW="418918" imgH="215806" progId="Equation.3">
                  <p:embed/>
                  <p:pic>
                    <p:nvPicPr>
                      <p:cNvPr id="0" name="Object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88925" y="3657600"/>
                        <a:ext cx="419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483480627"/>
              </p:ext>
            </p:extLst>
          </p:nvPr>
        </p:nvGraphicFramePr>
        <p:xfrm>
          <a:off x="994759" y="3657600"/>
          <a:ext cx="419100" cy="219075"/>
        </p:xfrm>
        <a:graphic>
          <a:graphicData uri="http://schemas.openxmlformats.org/presentationml/2006/ole">
            <mc:AlternateContent xmlns:mc="http://schemas.openxmlformats.org/markup-compatibility/2006">
              <mc:Choice xmlns:v="urn:schemas-microsoft-com:vml" Requires="v">
                <p:oleObj spid="_x0000_s71812" name="Equation" r:id="rId24" imgW="418918" imgH="215806" progId="Equation.3">
                  <p:embed/>
                </p:oleObj>
              </mc:Choice>
              <mc:Fallback>
                <p:oleObj name="Equation" r:id="rId24" imgW="418918" imgH="215806" progId="Equation.3">
                  <p:embed/>
                  <p:pic>
                    <p:nvPicPr>
                      <p:cNvPr id="0" name="Object 1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94759" y="3657600"/>
                        <a:ext cx="419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0" y="4067175"/>
          <a:ext cx="733425" cy="219075"/>
        </p:xfrm>
        <a:graphic>
          <a:graphicData uri="http://schemas.openxmlformats.org/presentationml/2006/ole">
            <mc:AlternateContent xmlns:mc="http://schemas.openxmlformats.org/markup-compatibility/2006">
              <mc:Choice xmlns:v="urn:schemas-microsoft-com:vml" Requires="v">
                <p:oleObj spid="_x0000_s71813" name="Equation" r:id="rId26" imgW="736280" imgH="215806" progId="Equation.3">
                  <p:embed/>
                </p:oleObj>
              </mc:Choice>
              <mc:Fallback>
                <p:oleObj name="Equation" r:id="rId26" imgW="736280" imgH="215806" progId="Equation.3">
                  <p:embed/>
                  <p:pic>
                    <p:nvPicPr>
                      <p:cNvPr id="0" name="Object 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4067175"/>
                        <a:ext cx="7334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0" y="4286250"/>
          <a:ext cx="771525" cy="219075"/>
        </p:xfrm>
        <a:graphic>
          <a:graphicData uri="http://schemas.openxmlformats.org/presentationml/2006/ole">
            <mc:AlternateContent xmlns:mc="http://schemas.openxmlformats.org/markup-compatibility/2006">
              <mc:Choice xmlns:v="urn:schemas-microsoft-com:vml" Requires="v">
                <p:oleObj spid="_x0000_s71814" name="Equation" r:id="rId28" imgW="774364" imgH="215806" progId="Equation.3">
                  <p:embed/>
                </p:oleObj>
              </mc:Choice>
              <mc:Fallback>
                <p:oleObj name="Equation" r:id="rId28" imgW="774364" imgH="215806" progId="Equation.3">
                  <p:embed/>
                  <p:pic>
                    <p:nvPicPr>
                      <p:cNvPr id="0" name="Object 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4286250"/>
                        <a:ext cx="7715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0" y="4505325"/>
          <a:ext cx="2733675" cy="390525"/>
        </p:xfrm>
        <a:graphic>
          <a:graphicData uri="http://schemas.openxmlformats.org/presentationml/2006/ole">
            <mc:AlternateContent xmlns:mc="http://schemas.openxmlformats.org/markup-compatibility/2006">
              <mc:Choice xmlns:v="urn:schemas-microsoft-com:vml" Requires="v">
                <p:oleObj spid="_x0000_s71815" name="Equation" r:id="rId30" imgW="2743200" imgH="393700" progId="Equation.3">
                  <p:embed/>
                </p:oleObj>
              </mc:Choice>
              <mc:Fallback>
                <p:oleObj name="Equation" r:id="rId30" imgW="2743200" imgH="393700" progId="Equation.3">
                  <p:embed/>
                  <p:pic>
                    <p:nvPicPr>
                      <p:cNvPr id="0" name="Object 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4505325"/>
                        <a:ext cx="27336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0" y="4895850"/>
          <a:ext cx="161925" cy="190500"/>
        </p:xfrm>
        <a:graphic>
          <a:graphicData uri="http://schemas.openxmlformats.org/presentationml/2006/ole">
            <mc:AlternateContent xmlns:mc="http://schemas.openxmlformats.org/markup-compatibility/2006">
              <mc:Choice xmlns:v="urn:schemas-microsoft-com:vml" Requires="v">
                <p:oleObj spid="_x0000_s71816" name="Equation" r:id="rId32" imgW="164957" imgH="190335" progId="Equation.3">
                  <p:embed/>
                </p:oleObj>
              </mc:Choice>
              <mc:Fallback>
                <p:oleObj name="Equation" r:id="rId32" imgW="164957" imgH="190335" progId="Equation.3">
                  <p:embed/>
                  <p:pic>
                    <p:nvPicPr>
                      <p:cNvPr id="0" name="Object 6"/>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4895850"/>
                        <a:ext cx="161925"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0" y="5086350"/>
          <a:ext cx="1419225" cy="390525"/>
        </p:xfrm>
        <a:graphic>
          <a:graphicData uri="http://schemas.openxmlformats.org/presentationml/2006/ole">
            <mc:AlternateContent xmlns:mc="http://schemas.openxmlformats.org/markup-compatibility/2006">
              <mc:Choice xmlns:v="urn:schemas-microsoft-com:vml" Requires="v">
                <p:oleObj spid="_x0000_s71817" name="Equation" r:id="rId34" imgW="1422400" imgH="393700" progId="Equation.3">
                  <p:embed/>
                </p:oleObj>
              </mc:Choice>
              <mc:Fallback>
                <p:oleObj name="Equation" r:id="rId34" imgW="1422400" imgH="393700" progId="Equation.3">
                  <p:embed/>
                  <p:pic>
                    <p:nvPicPr>
                      <p:cNvPr id="0" name="Object 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5086350"/>
                        <a:ext cx="14192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nvGraphicFramePr>
        <p:xfrm>
          <a:off x="0" y="5476875"/>
          <a:ext cx="1447800" cy="390525"/>
        </p:xfrm>
        <a:graphic>
          <a:graphicData uri="http://schemas.openxmlformats.org/presentationml/2006/ole">
            <mc:AlternateContent xmlns:mc="http://schemas.openxmlformats.org/markup-compatibility/2006">
              <mc:Choice xmlns:v="urn:schemas-microsoft-com:vml" Requires="v">
                <p:oleObj spid="_x0000_s71818" name="Equation" r:id="rId36" imgW="1447172" imgH="393529" progId="Equation.3">
                  <p:embed/>
                </p:oleObj>
              </mc:Choice>
              <mc:Fallback>
                <p:oleObj name="Equation" r:id="rId36" imgW="1447172" imgH="393529" progId="Equation.3">
                  <p:embed/>
                  <p:pic>
                    <p:nvPicPr>
                      <p:cNvPr id="0" name="Object 4"/>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5476875"/>
                        <a:ext cx="14478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nvGraphicFramePr>
        <p:xfrm>
          <a:off x="0" y="5867400"/>
          <a:ext cx="390525" cy="219075"/>
        </p:xfrm>
        <a:graphic>
          <a:graphicData uri="http://schemas.openxmlformats.org/presentationml/2006/ole">
            <mc:AlternateContent xmlns:mc="http://schemas.openxmlformats.org/markup-compatibility/2006">
              <mc:Choice xmlns:v="urn:schemas-microsoft-com:vml" Requires="v">
                <p:oleObj spid="_x0000_s71819" name="Equation" r:id="rId38" imgW="393359" imgH="215713" progId="Equation.3">
                  <p:embed/>
                </p:oleObj>
              </mc:Choice>
              <mc:Fallback>
                <p:oleObj name="Equation" r:id="rId38" imgW="393359" imgH="215713" progId="Equation.3">
                  <p:embed/>
                  <p:pic>
                    <p:nvPicPr>
                      <p:cNvPr id="0" name="Object 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5867400"/>
                        <a:ext cx="3905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nvGraphicFramePr>
        <p:xfrm>
          <a:off x="0" y="6086475"/>
          <a:ext cx="419100" cy="219075"/>
        </p:xfrm>
        <a:graphic>
          <a:graphicData uri="http://schemas.openxmlformats.org/presentationml/2006/ole">
            <mc:AlternateContent xmlns:mc="http://schemas.openxmlformats.org/markup-compatibility/2006">
              <mc:Choice xmlns:v="urn:schemas-microsoft-com:vml" Requires="v">
                <p:oleObj spid="_x0000_s71820" name="Equation" r:id="rId40" imgW="418918" imgH="215806" progId="Equation.3">
                  <p:embed/>
                </p:oleObj>
              </mc:Choice>
              <mc:Fallback>
                <p:oleObj name="Equation" r:id="rId40" imgW="418918" imgH="215806" progId="Equation.3">
                  <p:embed/>
                  <p:pic>
                    <p:nvPicPr>
                      <p:cNvPr id="0" name="Object 2"/>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0" y="6086475"/>
                        <a:ext cx="419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0" y="6305550"/>
          <a:ext cx="1162050" cy="466725"/>
        </p:xfrm>
        <a:graphic>
          <a:graphicData uri="http://schemas.openxmlformats.org/presentationml/2006/ole">
            <mc:AlternateContent xmlns:mc="http://schemas.openxmlformats.org/markup-compatibility/2006">
              <mc:Choice xmlns:v="urn:schemas-microsoft-com:vml" Requires="v">
                <p:oleObj spid="_x0000_s71821" name="Equation" r:id="rId42" imgW="1168400" imgH="469900" progId="Equation.3">
                  <p:embed/>
                </p:oleObj>
              </mc:Choice>
              <mc:Fallback>
                <p:oleObj name="Equation" r:id="rId42" imgW="1168400" imgH="469900" progId="Equation.3">
                  <p:embed/>
                  <p:pic>
                    <p:nvPicPr>
                      <p:cNvPr id="0" name="Object 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0" y="6305550"/>
                        <a:ext cx="11620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2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85" name="Rectangle 38"/>
          <p:cNvSpPr>
            <a:spLocks noChangeArrowheads="1"/>
          </p:cNvSpPr>
          <p:nvPr/>
        </p:nvSpPr>
        <p:spPr bwMode="auto">
          <a:xfrm>
            <a:off x="288925" y="591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r"/>
              </a:tabLst>
              <a:defRPr>
                <a:solidFill>
                  <a:schemeClr val="tx1"/>
                </a:solidFill>
                <a:latin typeface="Arial" pitchFamily="34" charset="0"/>
                <a:cs typeface="Arial" pitchFamily="34" charset="0"/>
              </a:defRPr>
            </a:lvl1pPr>
            <a:lvl2pPr fontAlgn="base">
              <a:spcBef>
                <a:spcPct val="0"/>
              </a:spcBef>
              <a:spcAft>
                <a:spcPct val="0"/>
              </a:spcAft>
              <a:tabLst>
                <a:tab pos="5581650" algn="r"/>
              </a:tabLst>
              <a:defRPr>
                <a:solidFill>
                  <a:schemeClr val="tx1"/>
                </a:solidFill>
                <a:latin typeface="Arial" pitchFamily="34" charset="0"/>
                <a:cs typeface="Arial" pitchFamily="34" charset="0"/>
              </a:defRPr>
            </a:lvl2pPr>
            <a:lvl3pPr fontAlgn="base">
              <a:spcBef>
                <a:spcPct val="0"/>
              </a:spcBef>
              <a:spcAft>
                <a:spcPct val="0"/>
              </a:spcAft>
              <a:tabLst>
                <a:tab pos="5581650" algn="r"/>
              </a:tabLst>
              <a:defRPr>
                <a:solidFill>
                  <a:schemeClr val="tx1"/>
                </a:solidFill>
                <a:latin typeface="Arial" pitchFamily="34" charset="0"/>
                <a:cs typeface="Arial" pitchFamily="34" charset="0"/>
              </a:defRPr>
            </a:lvl3pPr>
            <a:lvl4pPr fontAlgn="base">
              <a:spcBef>
                <a:spcPct val="0"/>
              </a:spcBef>
              <a:spcAft>
                <a:spcPct val="0"/>
              </a:spcAft>
              <a:tabLst>
                <a:tab pos="5581650" algn="r"/>
              </a:tabLst>
              <a:defRPr>
                <a:solidFill>
                  <a:schemeClr val="tx1"/>
                </a:solidFill>
                <a:latin typeface="Arial" pitchFamily="34" charset="0"/>
                <a:cs typeface="Arial" pitchFamily="34" charset="0"/>
              </a:defRPr>
            </a:lvl4pPr>
            <a:lvl5pPr fontAlgn="base">
              <a:spcBef>
                <a:spcPct val="0"/>
              </a:spcBef>
              <a:spcAft>
                <a:spcPct val="0"/>
              </a:spcAft>
              <a:tabLst>
                <a:tab pos="5581650" algn="r"/>
              </a:tabLst>
              <a:defRPr>
                <a:solidFill>
                  <a:schemeClr val="tx1"/>
                </a:solidFill>
                <a:latin typeface="Arial" pitchFamily="34" charset="0"/>
                <a:cs typeface="Arial" pitchFamily="34" charset="0"/>
              </a:defRPr>
            </a:lvl5pPr>
            <a:lvl6pPr fontAlgn="base">
              <a:spcBef>
                <a:spcPct val="0"/>
              </a:spcBef>
              <a:spcAft>
                <a:spcPct val="0"/>
              </a:spcAft>
              <a:tabLst>
                <a:tab pos="5581650" algn="r"/>
              </a:tabLst>
              <a:defRPr>
                <a:solidFill>
                  <a:schemeClr val="tx1"/>
                </a:solidFill>
                <a:latin typeface="Arial" pitchFamily="34" charset="0"/>
                <a:cs typeface="Arial" pitchFamily="34" charset="0"/>
              </a:defRPr>
            </a:lvl6pPr>
            <a:lvl7pPr fontAlgn="base">
              <a:spcBef>
                <a:spcPct val="0"/>
              </a:spcBef>
              <a:spcAft>
                <a:spcPct val="0"/>
              </a:spcAft>
              <a:tabLst>
                <a:tab pos="5581650" algn="r"/>
              </a:tabLst>
              <a:defRPr>
                <a:solidFill>
                  <a:schemeClr val="tx1"/>
                </a:solidFill>
                <a:latin typeface="Arial" pitchFamily="34" charset="0"/>
                <a:cs typeface="Arial" pitchFamily="34" charset="0"/>
              </a:defRPr>
            </a:lvl7pPr>
            <a:lvl8pPr fontAlgn="base">
              <a:spcBef>
                <a:spcPct val="0"/>
              </a:spcBef>
              <a:spcAft>
                <a:spcPct val="0"/>
              </a:spcAft>
              <a:tabLst>
                <a:tab pos="5581650" algn="r"/>
              </a:tabLst>
              <a:defRPr>
                <a:solidFill>
                  <a:schemeClr val="tx1"/>
                </a:solidFill>
                <a:latin typeface="Arial" pitchFamily="34" charset="0"/>
                <a:cs typeface="Arial" pitchFamily="34" charset="0"/>
              </a:defRPr>
            </a:lvl8pPr>
            <a:lvl9pPr fontAlgn="base">
              <a:spcBef>
                <a:spcPct val="0"/>
              </a:spcBef>
              <a:spcAft>
                <a:spcPct val="0"/>
              </a:spcAft>
              <a:tabLst>
                <a:tab pos="5581650" algn="r"/>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r"/>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5581650" algn="r"/>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for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86" name="Rectangle 39"/>
          <p:cNvSpPr>
            <a:spLocks noChangeArrowheads="1"/>
          </p:cNvSpPr>
          <p:nvPr/>
        </p:nvSpPr>
        <p:spPr bwMode="auto">
          <a:xfrm>
            <a:off x="0" y="6086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and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88" name="Rectangle 41"/>
          <p:cNvSpPr>
            <a:spLocks noChangeArrowheads="1"/>
          </p:cNvSpPr>
          <p:nvPr/>
        </p:nvSpPr>
        <p:spPr bwMode="auto">
          <a:xfrm>
            <a:off x="288925" y="682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r"/>
              </a:tabLst>
              <a:defRPr>
                <a:solidFill>
                  <a:schemeClr val="tx1"/>
                </a:solidFill>
                <a:latin typeface="Arial" pitchFamily="34" charset="0"/>
                <a:cs typeface="Arial" pitchFamily="34" charset="0"/>
              </a:defRPr>
            </a:lvl1pPr>
            <a:lvl2pPr fontAlgn="base">
              <a:spcBef>
                <a:spcPct val="0"/>
              </a:spcBef>
              <a:spcAft>
                <a:spcPct val="0"/>
              </a:spcAft>
              <a:tabLst>
                <a:tab pos="5581650" algn="r"/>
              </a:tabLst>
              <a:defRPr>
                <a:solidFill>
                  <a:schemeClr val="tx1"/>
                </a:solidFill>
                <a:latin typeface="Arial" pitchFamily="34" charset="0"/>
                <a:cs typeface="Arial" pitchFamily="34" charset="0"/>
              </a:defRPr>
            </a:lvl2pPr>
            <a:lvl3pPr fontAlgn="base">
              <a:spcBef>
                <a:spcPct val="0"/>
              </a:spcBef>
              <a:spcAft>
                <a:spcPct val="0"/>
              </a:spcAft>
              <a:tabLst>
                <a:tab pos="5581650" algn="r"/>
              </a:tabLst>
              <a:defRPr>
                <a:solidFill>
                  <a:schemeClr val="tx1"/>
                </a:solidFill>
                <a:latin typeface="Arial" pitchFamily="34" charset="0"/>
                <a:cs typeface="Arial" pitchFamily="34" charset="0"/>
              </a:defRPr>
            </a:lvl3pPr>
            <a:lvl4pPr fontAlgn="base">
              <a:spcBef>
                <a:spcPct val="0"/>
              </a:spcBef>
              <a:spcAft>
                <a:spcPct val="0"/>
              </a:spcAft>
              <a:tabLst>
                <a:tab pos="5581650" algn="r"/>
              </a:tabLst>
              <a:defRPr>
                <a:solidFill>
                  <a:schemeClr val="tx1"/>
                </a:solidFill>
                <a:latin typeface="Arial" pitchFamily="34" charset="0"/>
                <a:cs typeface="Arial" pitchFamily="34" charset="0"/>
              </a:defRPr>
            </a:lvl4pPr>
            <a:lvl5pPr fontAlgn="base">
              <a:spcBef>
                <a:spcPct val="0"/>
              </a:spcBef>
              <a:spcAft>
                <a:spcPct val="0"/>
              </a:spcAft>
              <a:tabLst>
                <a:tab pos="5581650" algn="r"/>
              </a:tabLst>
              <a:defRPr>
                <a:solidFill>
                  <a:schemeClr val="tx1"/>
                </a:solidFill>
                <a:latin typeface="Arial" pitchFamily="34" charset="0"/>
                <a:cs typeface="Arial" pitchFamily="34" charset="0"/>
              </a:defRPr>
            </a:lvl5pPr>
            <a:lvl6pPr fontAlgn="base">
              <a:spcBef>
                <a:spcPct val="0"/>
              </a:spcBef>
              <a:spcAft>
                <a:spcPct val="0"/>
              </a:spcAft>
              <a:tabLst>
                <a:tab pos="5581650" algn="r"/>
              </a:tabLst>
              <a:defRPr>
                <a:solidFill>
                  <a:schemeClr val="tx1"/>
                </a:solidFill>
                <a:latin typeface="Arial" pitchFamily="34" charset="0"/>
                <a:cs typeface="Arial" pitchFamily="34" charset="0"/>
              </a:defRPr>
            </a:lvl6pPr>
            <a:lvl7pPr fontAlgn="base">
              <a:spcBef>
                <a:spcPct val="0"/>
              </a:spcBef>
              <a:spcAft>
                <a:spcPct val="0"/>
              </a:spcAft>
              <a:tabLst>
                <a:tab pos="5581650" algn="r"/>
              </a:tabLst>
              <a:defRPr>
                <a:solidFill>
                  <a:schemeClr val="tx1"/>
                </a:solidFill>
                <a:latin typeface="Arial" pitchFamily="34" charset="0"/>
                <a:cs typeface="Arial" pitchFamily="34" charset="0"/>
              </a:defRPr>
            </a:lvl7pPr>
            <a:lvl8pPr fontAlgn="base">
              <a:spcBef>
                <a:spcPct val="0"/>
              </a:spcBef>
              <a:spcAft>
                <a:spcPct val="0"/>
              </a:spcAft>
              <a:tabLst>
                <a:tab pos="5581650" algn="r"/>
              </a:tabLst>
              <a:defRPr>
                <a:solidFill>
                  <a:schemeClr val="tx1"/>
                </a:solidFill>
                <a:latin typeface="Arial" pitchFamily="34" charset="0"/>
                <a:cs typeface="Arial" pitchFamily="34" charset="0"/>
              </a:defRPr>
            </a:lvl8pPr>
            <a:lvl9pPr fontAlgn="base">
              <a:spcBef>
                <a:spcPct val="0"/>
              </a:spcBef>
              <a:spcAft>
                <a:spcPct val="0"/>
              </a:spcAft>
              <a:tabLst>
                <a:tab pos="5581650" algn="r"/>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r"/>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(7)</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169547" y="4267201"/>
            <a:ext cx="2951229" cy="1615827"/>
          </a:xfrm>
          <a:prstGeom prst="rect">
            <a:avLst/>
          </a:prstGeom>
        </p:spPr>
        <p:txBody>
          <a:bodyPr wrap="square">
            <a:spAutoFit/>
          </a:bodyPr>
          <a:lstStyle/>
          <a:p>
            <a:r>
              <a:rPr lang="en-US" sz="1100" b="1" dirty="0"/>
              <a:t>Figure </a:t>
            </a:r>
            <a:r>
              <a:rPr lang="en-US" sz="1100" b="1" dirty="0" smtClean="0"/>
              <a:t>6.12.</a:t>
            </a:r>
            <a:r>
              <a:rPr lang="en-US" sz="1100" dirty="0" smtClean="0"/>
              <a:t> </a:t>
            </a:r>
            <a:r>
              <a:rPr lang="en-US" sz="1100" dirty="0" smtClean="0"/>
              <a:t>(a) Stabilization of a carrier in a solid medium by interaction with phonons, to form a </a:t>
            </a:r>
            <a:r>
              <a:rPr lang="en-US" sz="1100" dirty="0" err="1" smtClean="0"/>
              <a:t>polaron</a:t>
            </a:r>
            <a:r>
              <a:rPr lang="en-US" sz="1100" dirty="0" smtClean="0"/>
              <a:t>. The graph shows the modification of the elastic energy for a single carrier for the interaction of the carrier with the lattice. (b) Effective potential wells for two sites, showing in each case the situation when the carrier is within the site. Also indicated is a vertical optical transition.</a:t>
            </a:r>
            <a:endParaRPr lang="es-ES" sz="1100" dirty="0"/>
          </a:p>
        </p:txBody>
      </p:sp>
      <p:sp>
        <p:nvSpPr>
          <p:cNvPr id="11" name="Rectangle 10"/>
          <p:cNvSpPr/>
          <p:nvPr/>
        </p:nvSpPr>
        <p:spPr>
          <a:xfrm>
            <a:off x="0" y="5834"/>
            <a:ext cx="1989519" cy="369332"/>
          </a:xfrm>
          <a:prstGeom prst="rect">
            <a:avLst/>
          </a:prstGeom>
        </p:spPr>
        <p:txBody>
          <a:bodyPr wrap="none">
            <a:spAutoFit/>
          </a:bodyPr>
          <a:lstStyle/>
          <a:p>
            <a:r>
              <a:rPr lang="en-US" b="1" dirty="0"/>
              <a:t>5. Polaron hopping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548" y="19051"/>
            <a:ext cx="2768712" cy="4248150"/>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2928971532"/>
              </p:ext>
            </p:extLst>
          </p:nvPr>
        </p:nvGraphicFramePr>
        <p:xfrm>
          <a:off x="235934" y="809625"/>
          <a:ext cx="2581275" cy="390525"/>
        </p:xfrm>
        <a:graphic>
          <a:graphicData uri="http://schemas.openxmlformats.org/presentationml/2006/ole">
            <mc:AlternateContent xmlns:mc="http://schemas.openxmlformats.org/markup-compatibility/2006">
              <mc:Choice xmlns:v="urn:schemas-microsoft-com:vml" Requires="v">
                <p:oleObj spid="_x0000_s72762" name="Equation" r:id="rId4" imgW="2590800" imgH="393700" progId="Equation.3">
                  <p:embed/>
                </p:oleObj>
              </mc:Choice>
              <mc:Fallback>
                <p:oleObj name="Equation" r:id="rId4" imgW="25908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34" y="809625"/>
                        <a:ext cx="25812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73103770"/>
              </p:ext>
            </p:extLst>
          </p:nvPr>
        </p:nvGraphicFramePr>
        <p:xfrm>
          <a:off x="524859" y="1362075"/>
          <a:ext cx="390525" cy="219075"/>
        </p:xfrm>
        <a:graphic>
          <a:graphicData uri="http://schemas.openxmlformats.org/presentationml/2006/ole">
            <mc:AlternateContent xmlns:mc="http://schemas.openxmlformats.org/markup-compatibility/2006">
              <mc:Choice xmlns:v="urn:schemas-microsoft-com:vml" Requires="v">
                <p:oleObj spid="_x0000_s72763" name="Equation" r:id="rId6" imgW="393359" imgH="215713" progId="Equation.3">
                  <p:embed/>
                </p:oleObj>
              </mc:Choice>
              <mc:Fallback>
                <p:oleObj name="Equation" r:id="rId6" imgW="393359"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859" y="1362075"/>
                        <a:ext cx="3905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30349876"/>
              </p:ext>
            </p:extLst>
          </p:nvPr>
        </p:nvGraphicFramePr>
        <p:xfrm>
          <a:off x="1302734" y="1309687"/>
          <a:ext cx="447675" cy="219075"/>
        </p:xfrm>
        <a:graphic>
          <a:graphicData uri="http://schemas.openxmlformats.org/presentationml/2006/ole">
            <mc:AlternateContent xmlns:mc="http://schemas.openxmlformats.org/markup-compatibility/2006">
              <mc:Choice xmlns:v="urn:schemas-microsoft-com:vml" Requires="v">
                <p:oleObj spid="_x0000_s72764" name="Equation" r:id="rId8" imgW="444114" imgH="215713" progId="Equation.3">
                  <p:embed/>
                </p:oleObj>
              </mc:Choice>
              <mc:Fallback>
                <p:oleObj name="Equation" r:id="rId8" imgW="444114" imgH="2157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2734" y="1309687"/>
                        <a:ext cx="4476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718357180"/>
              </p:ext>
            </p:extLst>
          </p:nvPr>
        </p:nvGraphicFramePr>
        <p:xfrm>
          <a:off x="524859" y="1666875"/>
          <a:ext cx="419100" cy="219075"/>
        </p:xfrm>
        <a:graphic>
          <a:graphicData uri="http://schemas.openxmlformats.org/presentationml/2006/ole">
            <mc:AlternateContent xmlns:mc="http://schemas.openxmlformats.org/markup-compatibility/2006">
              <mc:Choice xmlns:v="urn:schemas-microsoft-com:vml" Requires="v">
                <p:oleObj spid="_x0000_s72765" name="Equation" r:id="rId10" imgW="418918" imgH="215806" progId="Equation.3">
                  <p:embed/>
                </p:oleObj>
              </mc:Choice>
              <mc:Fallback>
                <p:oleObj name="Equation" r:id="rId10" imgW="418918" imgH="215806"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859" y="1666875"/>
                        <a:ext cx="419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519968832"/>
              </p:ext>
            </p:extLst>
          </p:nvPr>
        </p:nvGraphicFramePr>
        <p:xfrm>
          <a:off x="1230693" y="1666875"/>
          <a:ext cx="419100" cy="219075"/>
        </p:xfrm>
        <a:graphic>
          <a:graphicData uri="http://schemas.openxmlformats.org/presentationml/2006/ole">
            <mc:AlternateContent xmlns:mc="http://schemas.openxmlformats.org/markup-compatibility/2006">
              <mc:Choice xmlns:v="urn:schemas-microsoft-com:vml" Requires="v">
                <p:oleObj spid="_x0000_s72766" name="Equation" r:id="rId12" imgW="418918" imgH="215806" progId="Equation.3">
                  <p:embed/>
                </p:oleObj>
              </mc:Choice>
              <mc:Fallback>
                <p:oleObj name="Equation" r:id="rId12" imgW="418918" imgH="215806"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30693" y="1666875"/>
                        <a:ext cx="419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44357374"/>
              </p:ext>
            </p:extLst>
          </p:nvPr>
        </p:nvGraphicFramePr>
        <p:xfrm>
          <a:off x="235934" y="2076450"/>
          <a:ext cx="733425" cy="219075"/>
        </p:xfrm>
        <a:graphic>
          <a:graphicData uri="http://schemas.openxmlformats.org/presentationml/2006/ole">
            <mc:AlternateContent xmlns:mc="http://schemas.openxmlformats.org/markup-compatibility/2006">
              <mc:Choice xmlns:v="urn:schemas-microsoft-com:vml" Requires="v">
                <p:oleObj spid="_x0000_s72767" name="Equation" r:id="rId14" imgW="736280" imgH="215806" progId="Equation.3">
                  <p:embed/>
                </p:oleObj>
              </mc:Choice>
              <mc:Fallback>
                <p:oleObj name="Equation" r:id="rId14" imgW="736280" imgH="215806"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934" y="2076450"/>
                        <a:ext cx="7334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52383958"/>
              </p:ext>
            </p:extLst>
          </p:nvPr>
        </p:nvGraphicFramePr>
        <p:xfrm>
          <a:off x="235934" y="2295525"/>
          <a:ext cx="771525" cy="219075"/>
        </p:xfrm>
        <a:graphic>
          <a:graphicData uri="http://schemas.openxmlformats.org/presentationml/2006/ole">
            <mc:AlternateContent xmlns:mc="http://schemas.openxmlformats.org/markup-compatibility/2006">
              <mc:Choice xmlns:v="urn:schemas-microsoft-com:vml" Requires="v">
                <p:oleObj spid="_x0000_s72768" name="Equation" r:id="rId16" imgW="774364" imgH="215806" progId="Equation.3">
                  <p:embed/>
                </p:oleObj>
              </mc:Choice>
              <mc:Fallback>
                <p:oleObj name="Equation" r:id="rId16" imgW="774364" imgH="215806"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5934" y="2295525"/>
                        <a:ext cx="7715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947957586"/>
              </p:ext>
            </p:extLst>
          </p:nvPr>
        </p:nvGraphicFramePr>
        <p:xfrm>
          <a:off x="235934" y="2514600"/>
          <a:ext cx="2733675" cy="390525"/>
        </p:xfrm>
        <a:graphic>
          <a:graphicData uri="http://schemas.openxmlformats.org/presentationml/2006/ole">
            <mc:AlternateContent xmlns:mc="http://schemas.openxmlformats.org/markup-compatibility/2006">
              <mc:Choice xmlns:v="urn:schemas-microsoft-com:vml" Requires="v">
                <p:oleObj spid="_x0000_s72769" name="Equation" r:id="rId18" imgW="2743200" imgH="393700" progId="Equation.3">
                  <p:embed/>
                </p:oleObj>
              </mc:Choice>
              <mc:Fallback>
                <p:oleObj name="Equation" r:id="rId18" imgW="2743200" imgH="39370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5934" y="2514600"/>
                        <a:ext cx="27336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635464276"/>
              </p:ext>
            </p:extLst>
          </p:nvPr>
        </p:nvGraphicFramePr>
        <p:xfrm>
          <a:off x="235934" y="2905125"/>
          <a:ext cx="161925" cy="190500"/>
        </p:xfrm>
        <a:graphic>
          <a:graphicData uri="http://schemas.openxmlformats.org/presentationml/2006/ole">
            <mc:AlternateContent xmlns:mc="http://schemas.openxmlformats.org/markup-compatibility/2006">
              <mc:Choice xmlns:v="urn:schemas-microsoft-com:vml" Requires="v">
                <p:oleObj spid="_x0000_s72770" name="Equation" r:id="rId20" imgW="164957" imgH="190335" progId="Equation.3">
                  <p:embed/>
                </p:oleObj>
              </mc:Choice>
              <mc:Fallback>
                <p:oleObj name="Equation" r:id="rId20" imgW="164957" imgH="190335"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5934" y="2905125"/>
                        <a:ext cx="161925"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020704159"/>
              </p:ext>
            </p:extLst>
          </p:nvPr>
        </p:nvGraphicFramePr>
        <p:xfrm>
          <a:off x="235934" y="3095625"/>
          <a:ext cx="1419225" cy="390525"/>
        </p:xfrm>
        <a:graphic>
          <a:graphicData uri="http://schemas.openxmlformats.org/presentationml/2006/ole">
            <mc:AlternateContent xmlns:mc="http://schemas.openxmlformats.org/markup-compatibility/2006">
              <mc:Choice xmlns:v="urn:schemas-microsoft-com:vml" Requires="v">
                <p:oleObj spid="_x0000_s72771" name="Equation" r:id="rId22" imgW="1422400" imgH="393700" progId="Equation.3">
                  <p:embed/>
                </p:oleObj>
              </mc:Choice>
              <mc:Fallback>
                <p:oleObj name="Equation" r:id="rId22" imgW="1422400" imgH="39370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5934" y="3095625"/>
                        <a:ext cx="14192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610487796"/>
              </p:ext>
            </p:extLst>
          </p:nvPr>
        </p:nvGraphicFramePr>
        <p:xfrm>
          <a:off x="235934" y="3486150"/>
          <a:ext cx="1447800" cy="390525"/>
        </p:xfrm>
        <a:graphic>
          <a:graphicData uri="http://schemas.openxmlformats.org/presentationml/2006/ole">
            <mc:AlternateContent xmlns:mc="http://schemas.openxmlformats.org/markup-compatibility/2006">
              <mc:Choice xmlns:v="urn:schemas-microsoft-com:vml" Requires="v">
                <p:oleObj spid="_x0000_s72772" name="Equation" r:id="rId24" imgW="1447172" imgH="393529" progId="Equation.3">
                  <p:embed/>
                </p:oleObj>
              </mc:Choice>
              <mc:Fallback>
                <p:oleObj name="Equation" r:id="rId24" imgW="1447172" imgH="393529"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5934" y="3486150"/>
                        <a:ext cx="144780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787148846"/>
              </p:ext>
            </p:extLst>
          </p:nvPr>
        </p:nvGraphicFramePr>
        <p:xfrm>
          <a:off x="2057400" y="3124200"/>
          <a:ext cx="390525" cy="219075"/>
        </p:xfrm>
        <a:graphic>
          <a:graphicData uri="http://schemas.openxmlformats.org/presentationml/2006/ole">
            <mc:AlternateContent xmlns:mc="http://schemas.openxmlformats.org/markup-compatibility/2006">
              <mc:Choice xmlns:v="urn:schemas-microsoft-com:vml" Requires="v">
                <p:oleObj spid="_x0000_s72773" name="Equation" r:id="rId26" imgW="393359" imgH="215713" progId="Equation.3">
                  <p:embed/>
                </p:oleObj>
              </mc:Choice>
              <mc:Fallback>
                <p:oleObj name="Equation" r:id="rId26" imgW="393359" imgH="215713"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057400" y="3124200"/>
                        <a:ext cx="3905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97061208"/>
              </p:ext>
            </p:extLst>
          </p:nvPr>
        </p:nvGraphicFramePr>
        <p:xfrm>
          <a:off x="2027619" y="3581400"/>
          <a:ext cx="419100" cy="219075"/>
        </p:xfrm>
        <a:graphic>
          <a:graphicData uri="http://schemas.openxmlformats.org/presentationml/2006/ole">
            <mc:AlternateContent xmlns:mc="http://schemas.openxmlformats.org/markup-compatibility/2006">
              <mc:Choice xmlns:v="urn:schemas-microsoft-com:vml" Requires="v">
                <p:oleObj spid="_x0000_s72774" name="Equation" r:id="rId28" imgW="418918" imgH="215806" progId="Equation.3">
                  <p:embed/>
                </p:oleObj>
              </mc:Choice>
              <mc:Fallback>
                <p:oleObj name="Equation" r:id="rId28" imgW="418918" imgH="215806" progId="Equation.3">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27619" y="3581400"/>
                        <a:ext cx="419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378310684"/>
              </p:ext>
            </p:extLst>
          </p:nvPr>
        </p:nvGraphicFramePr>
        <p:xfrm>
          <a:off x="288925" y="4229101"/>
          <a:ext cx="1162050" cy="466725"/>
        </p:xfrm>
        <a:graphic>
          <a:graphicData uri="http://schemas.openxmlformats.org/presentationml/2006/ole">
            <mc:AlternateContent xmlns:mc="http://schemas.openxmlformats.org/markup-compatibility/2006">
              <mc:Choice xmlns:v="urn:schemas-microsoft-com:vml" Requires="v">
                <p:oleObj spid="_x0000_s72775" name="Equation" r:id="rId30" imgW="1168400" imgH="469900" progId="Equation.3">
                  <p:embed/>
                </p:oleObj>
              </mc:Choice>
              <mc:Fallback>
                <p:oleObj name="Equation" r:id="rId30" imgW="1168400" imgH="46990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88925" y="4229101"/>
                        <a:ext cx="11620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8" name="Rectangle 41"/>
          <p:cNvSpPr>
            <a:spLocks noChangeArrowheads="1"/>
          </p:cNvSpPr>
          <p:nvPr/>
        </p:nvSpPr>
        <p:spPr bwMode="auto">
          <a:xfrm>
            <a:off x="288925" y="682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r"/>
              </a:tabLst>
              <a:defRPr>
                <a:solidFill>
                  <a:schemeClr val="tx1"/>
                </a:solidFill>
                <a:latin typeface="Arial" pitchFamily="34" charset="0"/>
                <a:cs typeface="Arial" pitchFamily="34" charset="0"/>
              </a:defRPr>
            </a:lvl1pPr>
            <a:lvl2pPr fontAlgn="base">
              <a:spcBef>
                <a:spcPct val="0"/>
              </a:spcBef>
              <a:spcAft>
                <a:spcPct val="0"/>
              </a:spcAft>
              <a:tabLst>
                <a:tab pos="5581650" algn="r"/>
              </a:tabLst>
              <a:defRPr>
                <a:solidFill>
                  <a:schemeClr val="tx1"/>
                </a:solidFill>
                <a:latin typeface="Arial" pitchFamily="34" charset="0"/>
                <a:cs typeface="Arial" pitchFamily="34" charset="0"/>
              </a:defRPr>
            </a:lvl2pPr>
            <a:lvl3pPr fontAlgn="base">
              <a:spcBef>
                <a:spcPct val="0"/>
              </a:spcBef>
              <a:spcAft>
                <a:spcPct val="0"/>
              </a:spcAft>
              <a:tabLst>
                <a:tab pos="5581650" algn="r"/>
              </a:tabLst>
              <a:defRPr>
                <a:solidFill>
                  <a:schemeClr val="tx1"/>
                </a:solidFill>
                <a:latin typeface="Arial" pitchFamily="34" charset="0"/>
                <a:cs typeface="Arial" pitchFamily="34" charset="0"/>
              </a:defRPr>
            </a:lvl3pPr>
            <a:lvl4pPr fontAlgn="base">
              <a:spcBef>
                <a:spcPct val="0"/>
              </a:spcBef>
              <a:spcAft>
                <a:spcPct val="0"/>
              </a:spcAft>
              <a:tabLst>
                <a:tab pos="5581650" algn="r"/>
              </a:tabLst>
              <a:defRPr>
                <a:solidFill>
                  <a:schemeClr val="tx1"/>
                </a:solidFill>
                <a:latin typeface="Arial" pitchFamily="34" charset="0"/>
                <a:cs typeface="Arial" pitchFamily="34" charset="0"/>
              </a:defRPr>
            </a:lvl4pPr>
            <a:lvl5pPr fontAlgn="base">
              <a:spcBef>
                <a:spcPct val="0"/>
              </a:spcBef>
              <a:spcAft>
                <a:spcPct val="0"/>
              </a:spcAft>
              <a:tabLst>
                <a:tab pos="5581650" algn="r"/>
              </a:tabLst>
              <a:defRPr>
                <a:solidFill>
                  <a:schemeClr val="tx1"/>
                </a:solidFill>
                <a:latin typeface="Arial" pitchFamily="34" charset="0"/>
                <a:cs typeface="Arial" pitchFamily="34" charset="0"/>
              </a:defRPr>
            </a:lvl5pPr>
            <a:lvl6pPr fontAlgn="base">
              <a:spcBef>
                <a:spcPct val="0"/>
              </a:spcBef>
              <a:spcAft>
                <a:spcPct val="0"/>
              </a:spcAft>
              <a:tabLst>
                <a:tab pos="5581650" algn="r"/>
              </a:tabLst>
              <a:defRPr>
                <a:solidFill>
                  <a:schemeClr val="tx1"/>
                </a:solidFill>
                <a:latin typeface="Arial" pitchFamily="34" charset="0"/>
                <a:cs typeface="Arial" pitchFamily="34" charset="0"/>
              </a:defRPr>
            </a:lvl6pPr>
            <a:lvl7pPr fontAlgn="base">
              <a:spcBef>
                <a:spcPct val="0"/>
              </a:spcBef>
              <a:spcAft>
                <a:spcPct val="0"/>
              </a:spcAft>
              <a:tabLst>
                <a:tab pos="5581650" algn="r"/>
              </a:tabLst>
              <a:defRPr>
                <a:solidFill>
                  <a:schemeClr val="tx1"/>
                </a:solidFill>
                <a:latin typeface="Arial" pitchFamily="34" charset="0"/>
                <a:cs typeface="Arial" pitchFamily="34" charset="0"/>
              </a:defRPr>
            </a:lvl7pPr>
            <a:lvl8pPr fontAlgn="base">
              <a:spcBef>
                <a:spcPct val="0"/>
              </a:spcBef>
              <a:spcAft>
                <a:spcPct val="0"/>
              </a:spcAft>
              <a:tabLst>
                <a:tab pos="5581650" algn="r"/>
              </a:tabLst>
              <a:defRPr>
                <a:solidFill>
                  <a:schemeClr val="tx1"/>
                </a:solidFill>
                <a:latin typeface="Arial" pitchFamily="34" charset="0"/>
                <a:cs typeface="Arial" pitchFamily="34" charset="0"/>
              </a:defRPr>
            </a:lvl8pPr>
            <a:lvl9pPr fontAlgn="base">
              <a:spcBef>
                <a:spcPct val="0"/>
              </a:spcBef>
              <a:spcAft>
                <a:spcPct val="0"/>
              </a:spcAft>
              <a:tabLst>
                <a:tab pos="5581650" algn="r"/>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r"/>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(7)</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85149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486400"/>
            <a:ext cx="8229600" cy="1265509"/>
          </a:xfrm>
        </p:spPr>
        <p:txBody>
          <a:bodyPr>
            <a:noAutofit/>
          </a:bodyPr>
          <a:lstStyle/>
          <a:p>
            <a:pPr algn="l"/>
            <a:r>
              <a:rPr lang="en-US" sz="1050" dirty="0" smtClean="0"/>
              <a:t>Reproduced with permission from Watanabe, M.; Hayashi, T. "</a:t>
            </a:r>
            <a:r>
              <a:rPr lang="en-US" sz="1050" dirty="0" smtClean="0">
                <a:hlinkClick r:id="rId2"/>
              </a:rPr>
              <a:t>Time-resolved study of self-trapped </a:t>
            </a:r>
            <a:r>
              <a:rPr lang="en-US" sz="1050" dirty="0" err="1" smtClean="0">
                <a:hlinkClick r:id="rId2"/>
              </a:rPr>
              <a:t>exciton</a:t>
            </a:r>
            <a:r>
              <a:rPr lang="en-US" sz="1050" dirty="0" smtClean="0">
                <a:hlinkClick r:id="rId2"/>
              </a:rPr>
              <a:t> luminescence in </a:t>
            </a:r>
            <a:r>
              <a:rPr lang="en-US" sz="1050" dirty="0" err="1" smtClean="0">
                <a:hlinkClick r:id="rId2"/>
              </a:rPr>
              <a:t>anatase</a:t>
            </a:r>
            <a:r>
              <a:rPr lang="en-US" sz="1050" dirty="0" smtClean="0">
                <a:hlinkClick r:id="rId2"/>
              </a:rPr>
              <a:t> TiO2 under two-photon excitation</a:t>
            </a:r>
            <a:r>
              <a:rPr lang="en-US" sz="1050" dirty="0" smtClean="0"/>
              <a:t>". </a:t>
            </a:r>
            <a:r>
              <a:rPr lang="en-US" sz="1050" i="1" dirty="0" smtClean="0"/>
              <a:t>Journal of Luminescence</a:t>
            </a:r>
            <a:r>
              <a:rPr lang="en-US" sz="1050" dirty="0" smtClean="0"/>
              <a:t> </a:t>
            </a:r>
            <a:r>
              <a:rPr lang="en-US" sz="1050" b="1" dirty="0" smtClean="0"/>
              <a:t>2005</a:t>
            </a:r>
            <a:r>
              <a:rPr lang="en-US" sz="1050" dirty="0" smtClean="0"/>
              <a:t>, </a:t>
            </a:r>
            <a:r>
              <a:rPr lang="en-US" sz="1050" i="1" dirty="0" smtClean="0"/>
              <a:t>112</a:t>
            </a:r>
            <a:r>
              <a:rPr lang="en-US" sz="1050" dirty="0" smtClean="0"/>
              <a:t>, 88-91 and </a:t>
            </a:r>
            <a:r>
              <a:rPr lang="en-US" sz="1050" dirty="0" err="1" smtClean="0"/>
              <a:t>Pallotti</a:t>
            </a:r>
            <a:r>
              <a:rPr lang="en-US" sz="1050" dirty="0" smtClean="0"/>
              <a:t>, D. K.; </a:t>
            </a:r>
            <a:r>
              <a:rPr lang="en-US" sz="1050" dirty="0" err="1" smtClean="0"/>
              <a:t>Orabona</a:t>
            </a:r>
            <a:r>
              <a:rPr lang="en-US" sz="1050" dirty="0" smtClean="0"/>
              <a:t>, E.; </a:t>
            </a:r>
            <a:r>
              <a:rPr lang="en-US" sz="1050" dirty="0" err="1" smtClean="0"/>
              <a:t>Amoruso</a:t>
            </a:r>
            <a:r>
              <a:rPr lang="en-US" sz="1050" dirty="0" smtClean="0"/>
              <a:t>, S.; </a:t>
            </a:r>
            <a:r>
              <a:rPr lang="en-US" sz="1050" dirty="0" err="1" smtClean="0"/>
              <a:t>Aruta</a:t>
            </a:r>
            <a:r>
              <a:rPr lang="en-US" sz="1050" dirty="0" smtClean="0"/>
              <a:t>, C.; </a:t>
            </a:r>
            <a:r>
              <a:rPr lang="en-US" sz="1050" dirty="0" err="1" smtClean="0"/>
              <a:t>Bruzzese</a:t>
            </a:r>
            <a:r>
              <a:rPr lang="en-US" sz="1050" dirty="0" smtClean="0"/>
              <a:t>, R.; </a:t>
            </a:r>
            <a:r>
              <a:rPr lang="en-US" sz="1050" dirty="0" err="1" smtClean="0"/>
              <a:t>Chiarella</a:t>
            </a:r>
            <a:r>
              <a:rPr lang="en-US" sz="1050" dirty="0" smtClean="0"/>
              <a:t>, F.; </a:t>
            </a:r>
            <a:r>
              <a:rPr lang="en-US" sz="1050" dirty="0" err="1" smtClean="0"/>
              <a:t>Tuzi</a:t>
            </a:r>
            <a:r>
              <a:rPr lang="en-US" sz="1050" dirty="0" smtClean="0"/>
              <a:t>, S.; </a:t>
            </a:r>
            <a:r>
              <a:rPr lang="en-US" sz="1050" dirty="0" err="1" smtClean="0"/>
              <a:t>Maddalena</a:t>
            </a:r>
            <a:r>
              <a:rPr lang="en-US" sz="1050" dirty="0" smtClean="0"/>
              <a:t>, P.; </a:t>
            </a:r>
            <a:r>
              <a:rPr lang="en-US" sz="1050" dirty="0" err="1" smtClean="0"/>
              <a:t>Lettieri</a:t>
            </a:r>
            <a:r>
              <a:rPr lang="en-US" sz="1050" dirty="0" smtClean="0"/>
              <a:t>, S. "</a:t>
            </a:r>
            <a:r>
              <a:rPr lang="en-US" sz="1050" dirty="0" smtClean="0">
                <a:hlinkClick r:id="rId3"/>
              </a:rPr>
              <a:t>Multi-band photoluminescence in TiO</a:t>
            </a:r>
            <a:r>
              <a:rPr lang="en-US" sz="1050" baseline="-25000" dirty="0" smtClean="0">
                <a:hlinkClick r:id="rId3"/>
              </a:rPr>
              <a:t>2</a:t>
            </a:r>
            <a:r>
              <a:rPr lang="en-US" sz="1050" dirty="0" smtClean="0">
                <a:hlinkClick r:id="rId3"/>
              </a:rPr>
              <a:t> </a:t>
            </a:r>
            <a:r>
              <a:rPr lang="en-US" sz="1050" dirty="0" err="1" smtClean="0">
                <a:hlinkClick r:id="rId3"/>
              </a:rPr>
              <a:t>nanoparticles</a:t>
            </a:r>
            <a:r>
              <a:rPr lang="en-US" sz="1050" dirty="0" smtClean="0">
                <a:hlinkClick r:id="rId3"/>
              </a:rPr>
              <a:t>-assembled films produced by </a:t>
            </a:r>
            <a:r>
              <a:rPr lang="en-US" sz="1050" dirty="0" err="1" smtClean="0">
                <a:hlinkClick r:id="rId3"/>
              </a:rPr>
              <a:t>femtosecond</a:t>
            </a:r>
            <a:r>
              <a:rPr lang="en-US" sz="1050" dirty="0" smtClean="0">
                <a:hlinkClick r:id="rId3"/>
              </a:rPr>
              <a:t> pulsed laser deposition</a:t>
            </a:r>
            <a:r>
              <a:rPr lang="en-US" sz="1050" dirty="0" smtClean="0"/>
              <a:t>". </a:t>
            </a:r>
            <a:r>
              <a:rPr lang="en-US" sz="1050" i="1" dirty="0" smtClean="0"/>
              <a:t>Journal of Applied Physics</a:t>
            </a:r>
            <a:r>
              <a:rPr lang="en-US" sz="1050" dirty="0" smtClean="0"/>
              <a:t> </a:t>
            </a:r>
            <a:r>
              <a:rPr lang="en-US" sz="1050" b="1" dirty="0" smtClean="0"/>
              <a:t>2013</a:t>
            </a:r>
            <a:r>
              <a:rPr lang="en-US" sz="1050" dirty="0" smtClean="0"/>
              <a:t>, </a:t>
            </a:r>
            <a:r>
              <a:rPr lang="en-US" sz="1050" i="1" dirty="0" smtClean="0"/>
              <a:t>114</a:t>
            </a:r>
            <a:r>
              <a:rPr lang="en-US" sz="1050" dirty="0" smtClean="0"/>
              <a:t>, 043503.</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33400" y="4979313"/>
            <a:ext cx="8126018" cy="430887"/>
          </a:xfrm>
          <a:prstGeom prst="rect">
            <a:avLst/>
          </a:prstGeom>
        </p:spPr>
        <p:txBody>
          <a:bodyPr wrap="square">
            <a:spAutoFit/>
          </a:bodyPr>
          <a:lstStyle/>
          <a:p>
            <a:r>
              <a:rPr lang="en-US" sz="1100" b="1" dirty="0"/>
              <a:t>Figure </a:t>
            </a:r>
            <a:r>
              <a:rPr lang="en-US" sz="1100" b="1" dirty="0" smtClean="0"/>
              <a:t>6.12.</a:t>
            </a:r>
            <a:r>
              <a:rPr lang="en-US" sz="1100" dirty="0" smtClean="0"/>
              <a:t> Luminescence (dotted line) and excitation (solid line) spectra of </a:t>
            </a:r>
            <a:r>
              <a:rPr lang="en-US" sz="1100" dirty="0" err="1" smtClean="0"/>
              <a:t>anatase</a:t>
            </a:r>
            <a:r>
              <a:rPr lang="en-US" sz="1100" dirty="0" smtClean="0"/>
              <a:t> TiO</a:t>
            </a:r>
            <a:r>
              <a:rPr lang="en-US" sz="1100" baseline="-25000" dirty="0" smtClean="0"/>
              <a:t>2</a:t>
            </a:r>
            <a:r>
              <a:rPr lang="en-US" sz="1100" dirty="0" smtClean="0"/>
              <a:t> at low temperature (top) and luminescence at room temperature of several samples (bottom).  </a:t>
            </a:r>
            <a:endParaRPr lang="en-US" sz="1100" dirty="0"/>
          </a:p>
        </p:txBody>
      </p:sp>
      <p:pic>
        <p:nvPicPr>
          <p:cNvPr id="58369" name="Picture 1" descr="C:\Users\Carmen\Dropbox (DISPOSITIVOS FOTO)\book energy (1)\part 1\figs files\figs 6 kinetics\f 6 12a.tif"/>
          <p:cNvPicPr>
            <a:picLocks noChangeAspect="1" noChangeArrowheads="1"/>
          </p:cNvPicPr>
          <p:nvPr/>
        </p:nvPicPr>
        <p:blipFill>
          <a:blip r:embed="rId4" cstate="print"/>
          <a:srcRect/>
          <a:stretch>
            <a:fillRect/>
          </a:stretch>
        </p:blipFill>
        <p:spPr bwMode="auto">
          <a:xfrm>
            <a:off x="762000" y="2657475"/>
            <a:ext cx="3411721" cy="1905000"/>
          </a:xfrm>
          <a:prstGeom prst="rect">
            <a:avLst/>
          </a:prstGeom>
          <a:noFill/>
        </p:spPr>
      </p:pic>
      <p:pic>
        <p:nvPicPr>
          <p:cNvPr id="58370" name="Picture 2" descr="C:\Users\Carmen\Dropbox (DISPOSITIVOS FOTO)\book energy (1)\part 1\figs files\figs 6 kinetics\f 6 12b.tif"/>
          <p:cNvPicPr>
            <a:picLocks noChangeAspect="1" noChangeArrowheads="1"/>
          </p:cNvPicPr>
          <p:nvPr/>
        </p:nvPicPr>
        <p:blipFill>
          <a:blip r:embed="rId5" cstate="print"/>
          <a:srcRect/>
          <a:stretch>
            <a:fillRect/>
          </a:stretch>
        </p:blipFill>
        <p:spPr bwMode="auto">
          <a:xfrm>
            <a:off x="4572000" y="1981200"/>
            <a:ext cx="3810000" cy="27432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334000" y="3486261"/>
            <a:ext cx="3630218" cy="1446550"/>
          </a:xfrm>
          <a:prstGeom prst="rect">
            <a:avLst/>
          </a:prstGeom>
        </p:spPr>
        <p:txBody>
          <a:bodyPr wrap="square">
            <a:spAutoFit/>
          </a:bodyPr>
          <a:lstStyle/>
          <a:p>
            <a:r>
              <a:rPr lang="en-US" sz="1100" b="1" dirty="0"/>
              <a:t>Figure </a:t>
            </a:r>
            <a:r>
              <a:rPr lang="en-US" sz="1100" b="1" dirty="0" smtClean="0"/>
              <a:t>6.13.</a:t>
            </a:r>
            <a:r>
              <a:rPr lang="en-US" sz="1100" dirty="0" smtClean="0"/>
              <a:t> Schematic representation of the initial stages of a </a:t>
            </a:r>
            <a:r>
              <a:rPr lang="en-US" sz="1100" dirty="0" err="1" smtClean="0"/>
              <a:t>photoinduced</a:t>
            </a:r>
            <a:r>
              <a:rPr lang="en-US" sz="1100" dirty="0" smtClean="0"/>
              <a:t> process in anatase TiO</a:t>
            </a:r>
            <a:r>
              <a:rPr lang="en-US" sz="1100" baseline="-25000" dirty="0" smtClean="0"/>
              <a:t>2</a:t>
            </a:r>
            <a:r>
              <a:rPr lang="en-US" sz="1100" dirty="0" smtClean="0"/>
              <a:t>: creation of a bulk exciton upon light irradiation, formation of self-trapped </a:t>
            </a:r>
            <a:r>
              <a:rPr lang="en-US" sz="1100" dirty="0" err="1" smtClean="0"/>
              <a:t>polarons</a:t>
            </a:r>
            <a:r>
              <a:rPr lang="en-US" sz="1100" dirty="0" smtClean="0"/>
              <a:t> at bulk lattice sites, and </a:t>
            </a:r>
            <a:r>
              <a:rPr lang="en-US" sz="1100" dirty="0" err="1" smtClean="0"/>
              <a:t>polarons</a:t>
            </a:r>
            <a:r>
              <a:rPr lang="en-US" sz="1100" dirty="0" smtClean="0"/>
              <a:t> trapped at surface sites. </a:t>
            </a:r>
            <a:r>
              <a:rPr lang="en-US" sz="1100" dirty="0"/>
              <a:t>Reproduced with permission from Di Valentin, C.; </a:t>
            </a:r>
            <a:r>
              <a:rPr lang="en-US" sz="1100" dirty="0" err="1"/>
              <a:t>Selloni</a:t>
            </a:r>
            <a:r>
              <a:rPr lang="en-US" sz="1100" dirty="0"/>
              <a:t>, A. "</a:t>
            </a:r>
            <a:r>
              <a:rPr lang="en-US" sz="1100" dirty="0">
                <a:hlinkClick r:id="rId3"/>
              </a:rPr>
              <a:t>Bulk and surface </a:t>
            </a:r>
            <a:r>
              <a:rPr lang="en-US" sz="1100" dirty="0" err="1">
                <a:hlinkClick r:id="rId3"/>
              </a:rPr>
              <a:t>polarons</a:t>
            </a:r>
            <a:r>
              <a:rPr lang="en-US" sz="1100" dirty="0">
                <a:hlinkClick r:id="rId3"/>
              </a:rPr>
              <a:t> in photoexcited anatase TiO</a:t>
            </a:r>
            <a:r>
              <a:rPr lang="en-US" sz="1100" baseline="-25000" dirty="0">
                <a:hlinkClick r:id="rId3"/>
              </a:rPr>
              <a:t>2</a:t>
            </a:r>
            <a:r>
              <a:rPr lang="en-US" sz="1100" dirty="0"/>
              <a:t>". </a:t>
            </a:r>
            <a:r>
              <a:rPr lang="en-US" sz="1100" i="1" dirty="0"/>
              <a:t>The Journal of Physical Chemistry Letters</a:t>
            </a:r>
            <a:r>
              <a:rPr lang="en-US" sz="1100" dirty="0"/>
              <a:t> </a:t>
            </a:r>
            <a:r>
              <a:rPr lang="en-US" sz="1100" b="1" dirty="0"/>
              <a:t>2011</a:t>
            </a:r>
            <a:r>
              <a:rPr lang="en-US" sz="1100" dirty="0"/>
              <a:t>, </a:t>
            </a:r>
            <a:r>
              <a:rPr lang="en-US" sz="1100" i="1" dirty="0"/>
              <a:t>2</a:t>
            </a:r>
            <a:r>
              <a:rPr lang="en-US" sz="1100" dirty="0"/>
              <a:t>, 2223-2228.</a:t>
            </a:r>
            <a:endParaRPr lang="es-ES" sz="1100" dirty="0" smtClean="0"/>
          </a:p>
        </p:txBody>
      </p:sp>
      <p:pic>
        <p:nvPicPr>
          <p:cNvPr id="38913" name="Picture 1" descr="C:\Users\Carmen\Dropbox (DISPOSITIVOS FOTO)\book energy (1)\part 1\figs files\figs 6 kinetics\f 6 13.tif"/>
          <p:cNvPicPr>
            <a:picLocks noChangeAspect="1" noChangeArrowheads="1"/>
          </p:cNvPicPr>
          <p:nvPr/>
        </p:nvPicPr>
        <p:blipFill rotWithShape="1">
          <a:blip r:embed="rId4" cstate="print"/>
          <a:srcRect b="3846"/>
          <a:stretch/>
        </p:blipFill>
        <p:spPr bwMode="auto">
          <a:xfrm>
            <a:off x="4599386" y="609600"/>
            <a:ext cx="4454609" cy="2857611"/>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65745490"/>
              </p:ext>
            </p:extLst>
          </p:nvPr>
        </p:nvGraphicFramePr>
        <p:xfrm>
          <a:off x="457200" y="4970911"/>
          <a:ext cx="2695575" cy="581025"/>
        </p:xfrm>
        <a:graphic>
          <a:graphicData uri="http://schemas.openxmlformats.org/presentationml/2006/ole">
            <mc:AlternateContent xmlns:mc="http://schemas.openxmlformats.org/markup-compatibility/2006">
              <mc:Choice xmlns:v="urn:schemas-microsoft-com:vml" Requires="v">
                <p:oleObj spid="_x0000_s73734" name="Equation" r:id="rId5" imgW="2692400" imgH="584200" progId="Equation.3">
                  <p:embed/>
                </p:oleObj>
              </mc:Choice>
              <mc:Fallback>
                <p:oleObj name="Equation" r:id="rId5" imgW="2692400" imgH="5842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970911"/>
                        <a:ext cx="269557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343400" y="4267200"/>
            <a:ext cx="4800600" cy="2123658"/>
          </a:xfrm>
          <a:prstGeom prst="rect">
            <a:avLst/>
          </a:prstGeom>
        </p:spPr>
        <p:txBody>
          <a:bodyPr wrap="square">
            <a:spAutoFit/>
          </a:bodyPr>
          <a:lstStyle/>
          <a:p>
            <a:r>
              <a:rPr lang="en-US" sz="1100" b="1" dirty="0"/>
              <a:t>Figure </a:t>
            </a:r>
            <a:r>
              <a:rPr lang="en-US" sz="1100" b="1" dirty="0" smtClean="0"/>
              <a:t>6.15. </a:t>
            </a:r>
            <a:r>
              <a:rPr lang="en-US" sz="1100" dirty="0" smtClean="0"/>
              <a:t>Structure of the Helmholtz layer at the contact between the metal electrode and an electrolyte, containing solvated </a:t>
            </a:r>
            <a:r>
              <a:rPr lang="en-US" sz="1100" dirty="0" err="1" smtClean="0"/>
              <a:t>redox</a:t>
            </a:r>
            <a:r>
              <a:rPr lang="en-US" sz="1100" dirty="0" smtClean="0"/>
              <a:t> species and salt anions and </a:t>
            </a:r>
            <a:r>
              <a:rPr lang="en-US" sz="1100" dirty="0" err="1" smtClean="0"/>
              <a:t>cations</a:t>
            </a:r>
            <a:r>
              <a:rPr lang="en-US" sz="1100" dirty="0" smtClean="0"/>
              <a:t>, and the events of interfacial charge transfer that constitute electrochemical reactions. (a) At zero applied potential, a contact potential difference is built, consisting of a voltage drop V</a:t>
            </a:r>
            <a:r>
              <a:rPr lang="en-US" sz="1100" i="1" baseline="-25000" dirty="0" smtClean="0"/>
              <a:t>H</a:t>
            </a:r>
            <a:r>
              <a:rPr lang="en-US" sz="1100" dirty="0" smtClean="0"/>
              <a:t>, across the interfacial dipole formed by electrons at the metal surface and ions at the solution side. The reduction and oxidation reactions flow at the same rates. (b) With a negative applied potential, the amount of positive and negative charge at the surface increases, and so does the interfacial potential drop V</a:t>
            </a:r>
            <a:r>
              <a:rPr lang="en-US" sz="1100" i="1" baseline="-25000" dirty="0" smtClean="0"/>
              <a:t>H</a:t>
            </a:r>
            <a:r>
              <a:rPr lang="en-US" sz="1100" dirty="0" smtClean="0"/>
              <a:t>. The increase of the voltage across the interface increases the rate of the </a:t>
            </a:r>
            <a:r>
              <a:rPr lang="en-US" sz="1100" dirty="0" err="1" smtClean="0"/>
              <a:t>cathodic</a:t>
            </a:r>
            <a:r>
              <a:rPr lang="en-US" sz="1100" dirty="0" smtClean="0"/>
              <a:t> (reduction) reaction.</a:t>
            </a:r>
            <a:endParaRPr lang="es-ES" sz="1100" dirty="0" smtClean="0"/>
          </a:p>
          <a:p>
            <a:endParaRPr lang="es-ES" sz="11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434840" cy="4096512"/>
          </a:xfrm>
          <a:prstGeom prst="rect">
            <a:avLst/>
          </a:prstGeom>
        </p:spPr>
      </p:pic>
      <p:sp>
        <p:nvSpPr>
          <p:cNvPr id="6" name="Rectangle 5"/>
          <p:cNvSpPr/>
          <p:nvPr/>
        </p:nvSpPr>
        <p:spPr>
          <a:xfrm>
            <a:off x="26479" y="134034"/>
            <a:ext cx="4572000" cy="646331"/>
          </a:xfrm>
          <a:prstGeom prst="rect">
            <a:avLst/>
          </a:prstGeom>
        </p:spPr>
        <p:txBody>
          <a:bodyPr>
            <a:spAutoFit/>
          </a:bodyPr>
          <a:lstStyle/>
          <a:p>
            <a:r>
              <a:rPr lang="en-US" b="1" dirty="0"/>
              <a:t>6. The rate of electrode reaction: Butler-</a:t>
            </a:r>
            <a:r>
              <a:rPr lang="en-US" b="1" dirty="0" err="1"/>
              <a:t>Volmer</a:t>
            </a:r>
            <a:r>
              <a:rPr lang="en-US" b="1" dirty="0"/>
              <a:t> equation</a:t>
            </a:r>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843294058"/>
              </p:ext>
            </p:extLst>
          </p:nvPr>
        </p:nvGraphicFramePr>
        <p:xfrm>
          <a:off x="76200" y="1066800"/>
          <a:ext cx="1019175" cy="238125"/>
        </p:xfrm>
        <a:graphic>
          <a:graphicData uri="http://schemas.openxmlformats.org/presentationml/2006/ole">
            <mc:AlternateContent xmlns:mc="http://schemas.openxmlformats.org/markup-compatibility/2006">
              <mc:Choice xmlns:v="urn:schemas-microsoft-com:vml" Requires="v">
                <p:oleObj spid="_x0000_s74758" name="Equation" r:id="rId4" imgW="1016000" imgH="241300" progId="Equation.3">
                  <p:embed/>
                </p:oleObj>
              </mc:Choice>
              <mc:Fallback>
                <p:oleObj name="Equation" r:id="rId4" imgW="10160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66800"/>
                        <a:ext cx="10191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05400"/>
            <a:ext cx="8126018" cy="1277273"/>
          </a:xfrm>
          <a:prstGeom prst="rect">
            <a:avLst/>
          </a:prstGeom>
        </p:spPr>
        <p:txBody>
          <a:bodyPr wrap="square">
            <a:spAutoFit/>
          </a:bodyPr>
          <a:lstStyle/>
          <a:p>
            <a:r>
              <a:rPr lang="en-US" sz="1100" b="1" dirty="0"/>
              <a:t>Figure </a:t>
            </a:r>
            <a:r>
              <a:rPr lang="en-US" sz="1100" b="1" dirty="0" smtClean="0"/>
              <a:t>6.16.</a:t>
            </a:r>
            <a:r>
              <a:rPr lang="en-US" sz="1100" dirty="0" smtClean="0"/>
              <a:t> Scheme of electrode reactions in electron energy scale. The potential  </a:t>
            </a:r>
            <a:r>
              <a:rPr lang="en-US" sz="1100" i="1" dirty="0" err="1" smtClean="0"/>
              <a:t>V</a:t>
            </a:r>
            <a:r>
              <a:rPr lang="en-US" sz="1100" i="1" baseline="-25000" dirty="0" err="1" smtClean="0"/>
              <a:t>r</a:t>
            </a:r>
            <a:r>
              <a:rPr lang="en-US" sz="1100" dirty="0" smtClean="0"/>
              <a:t> is the voltage applied to the electrode with respect to a reference electrode in solution. The </a:t>
            </a:r>
            <a:r>
              <a:rPr lang="en-US" sz="1100" dirty="0" err="1" smtClean="0"/>
              <a:t>overpotential</a:t>
            </a:r>
            <a:r>
              <a:rPr lang="en-US" sz="1100" dirty="0" smtClean="0"/>
              <a:t> </a:t>
            </a:r>
            <a:r>
              <a:rPr lang="en-US" sz="1100" i="1" dirty="0" err="1" smtClean="0"/>
              <a:t>V</a:t>
            </a:r>
            <a:r>
              <a:rPr lang="en-US" sz="1100" i="1" baseline="-25000" dirty="0" err="1" smtClean="0"/>
              <a:t>n</a:t>
            </a:r>
            <a:r>
              <a:rPr lang="en-US" sz="1100" dirty="0" smtClean="0"/>
              <a:t> is the difference between the electrode potential and the equilibrium </a:t>
            </a:r>
            <a:r>
              <a:rPr lang="en-US" sz="1100" dirty="0" err="1" smtClean="0"/>
              <a:t>redox</a:t>
            </a:r>
            <a:r>
              <a:rPr lang="en-US" sz="1100" dirty="0" smtClean="0"/>
              <a:t> potential </a:t>
            </a:r>
            <a:r>
              <a:rPr lang="en-US" sz="1100" i="1" dirty="0" err="1" smtClean="0"/>
              <a:t>V</a:t>
            </a:r>
            <a:r>
              <a:rPr lang="en-US" sz="1100" i="1" baseline="-25000" dirty="0" err="1" smtClean="0"/>
              <a:t>redox</a:t>
            </a:r>
            <a:r>
              <a:rPr lang="en-US" sz="1100" dirty="0" smtClean="0"/>
              <a:t> . (a) The </a:t>
            </a:r>
            <a:r>
              <a:rPr lang="en-US" sz="1100" dirty="0" err="1" smtClean="0"/>
              <a:t>overpotential</a:t>
            </a:r>
            <a:r>
              <a:rPr lang="en-US" sz="1100" dirty="0" smtClean="0"/>
              <a:t> </a:t>
            </a:r>
            <a:r>
              <a:rPr lang="en-US" sz="1100" i="1" dirty="0" err="1" smtClean="0"/>
              <a:t>V</a:t>
            </a:r>
            <a:r>
              <a:rPr lang="en-US" sz="1100" i="1" baseline="-25000" dirty="0" err="1" smtClean="0"/>
              <a:t>n</a:t>
            </a:r>
            <a:r>
              <a:rPr lang="en-US" sz="1100" dirty="0" smtClean="0"/>
              <a:t> is negative and promotes the </a:t>
            </a:r>
            <a:r>
              <a:rPr lang="en-US" sz="1100" dirty="0" err="1" smtClean="0"/>
              <a:t>cathodic</a:t>
            </a:r>
            <a:r>
              <a:rPr lang="en-US" sz="1100" dirty="0" smtClean="0"/>
              <a:t> reaction, since the electron energy level is above the </a:t>
            </a:r>
            <a:r>
              <a:rPr lang="en-US" sz="1100" dirty="0" err="1" smtClean="0"/>
              <a:t>redox</a:t>
            </a:r>
            <a:r>
              <a:rPr lang="en-US" sz="1100" dirty="0" smtClean="0"/>
              <a:t> level. (b) The </a:t>
            </a:r>
            <a:r>
              <a:rPr lang="en-US" sz="1100" dirty="0" err="1" smtClean="0"/>
              <a:t>overpotential</a:t>
            </a:r>
            <a:r>
              <a:rPr lang="en-US" sz="1100" dirty="0" smtClean="0"/>
              <a:t>  is positive and promotes the anodic reaction at the electrode surface, as the electron energy at the metal is below the </a:t>
            </a:r>
            <a:r>
              <a:rPr lang="en-US" sz="1100" dirty="0" err="1" smtClean="0"/>
              <a:t>redox</a:t>
            </a:r>
            <a:r>
              <a:rPr lang="en-US" sz="1100" dirty="0" smtClean="0"/>
              <a:t> level.</a:t>
            </a:r>
            <a:endParaRPr lang="es-ES" sz="1100" dirty="0" smtClean="0"/>
          </a:p>
          <a:p>
            <a:endParaRPr lang="es-ES" sz="1100" dirty="0" smtClean="0"/>
          </a:p>
          <a:p>
            <a:endParaRPr lang="en-US" sz="1100" dirty="0"/>
          </a:p>
        </p:txBody>
      </p:sp>
      <p:pic>
        <p:nvPicPr>
          <p:cNvPr id="35841" name="Picture 1" descr="C:\Users\Carmen\Dropbox (DISPOSITIVOS FOTO)\book energy (1)\part 1\figs files\figs 6 kinetics\f 6 16.tif"/>
          <p:cNvPicPr>
            <a:picLocks noChangeAspect="1" noChangeArrowheads="1"/>
          </p:cNvPicPr>
          <p:nvPr/>
        </p:nvPicPr>
        <p:blipFill>
          <a:blip r:embed="rId2" cstate="print"/>
          <a:srcRect/>
          <a:stretch>
            <a:fillRect/>
          </a:stretch>
        </p:blipFill>
        <p:spPr bwMode="auto">
          <a:xfrm>
            <a:off x="2625299" y="1447800"/>
            <a:ext cx="3376907" cy="2895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91000" y="3733800"/>
            <a:ext cx="4773218" cy="1615827"/>
          </a:xfrm>
          <a:prstGeom prst="rect">
            <a:avLst/>
          </a:prstGeom>
        </p:spPr>
        <p:txBody>
          <a:bodyPr wrap="square">
            <a:spAutoFit/>
          </a:bodyPr>
          <a:lstStyle/>
          <a:p>
            <a:r>
              <a:rPr lang="en-US" sz="1100" b="1" dirty="0"/>
              <a:t>Figure </a:t>
            </a:r>
            <a:r>
              <a:rPr lang="en-US" sz="1100" b="1" dirty="0" smtClean="0"/>
              <a:t>6.17.</a:t>
            </a:r>
            <a:r>
              <a:rPr lang="en-US" sz="1100" dirty="0" smtClean="0"/>
              <a:t> Scheme of an electrochemical cell, consisting on an electrolyte between two metal plates of the same material. (a) At the surface of the negative biased (left) electrode the oxidized A</a:t>
            </a:r>
            <a:r>
              <a:rPr lang="en-US" sz="1100" baseline="30000" dirty="0" smtClean="0"/>
              <a:t>+</a:t>
            </a:r>
            <a:r>
              <a:rPr lang="en-US" sz="1100" dirty="0" smtClean="0"/>
              <a:t> ionic species in solution is reduced to A</a:t>
            </a:r>
            <a:r>
              <a:rPr lang="en-US" sz="1100" baseline="30000" dirty="0" smtClean="0"/>
              <a:t>0</a:t>
            </a:r>
            <a:r>
              <a:rPr lang="en-US" sz="1100" dirty="0" smtClean="0"/>
              <a:t>. At the positive biased (right) electrode the reduced species A</a:t>
            </a:r>
            <a:r>
              <a:rPr lang="en-US" sz="1100" baseline="30000" dirty="0" smtClean="0"/>
              <a:t>0</a:t>
            </a:r>
            <a:r>
              <a:rPr lang="en-US" sz="1100" dirty="0" smtClean="0"/>
              <a:t> is oxidized to A</a:t>
            </a:r>
            <a:r>
              <a:rPr lang="en-US" sz="1100" baseline="30000" dirty="0" smtClean="0"/>
              <a:t>+</a:t>
            </a:r>
            <a:r>
              <a:rPr lang="en-US" sz="1100" dirty="0" smtClean="0"/>
              <a:t>. The flow of A</a:t>
            </a:r>
            <a:r>
              <a:rPr lang="en-US" sz="1100" baseline="30000" dirty="0" smtClean="0"/>
              <a:t>0</a:t>
            </a:r>
            <a:r>
              <a:rPr lang="en-US" sz="1100" dirty="0" smtClean="0"/>
              <a:t> and A</a:t>
            </a:r>
            <a:r>
              <a:rPr lang="en-US" sz="1100" baseline="30000" dirty="0" smtClean="0"/>
              <a:t>+</a:t>
            </a:r>
            <a:r>
              <a:rPr lang="en-US" sz="1100" dirty="0" smtClean="0"/>
              <a:t> in the electrolyte is indicated. (b) The electric current is equal to the discharge of electrons at the negative electrode, which is proportional to the surface concentration of A</a:t>
            </a:r>
            <a:r>
              <a:rPr lang="en-US" sz="1100" baseline="30000" dirty="0" smtClean="0"/>
              <a:t>0</a:t>
            </a:r>
            <a:r>
              <a:rPr lang="en-US" sz="1100" dirty="0" smtClean="0"/>
              <a:t> at the surface of the electrode. Mass transport in the electrolyte is controlled by diffusion across a boundary layer of thickness </a:t>
            </a:r>
            <a:r>
              <a:rPr lang="el-GR" sz="1100" dirty="0" smtClean="0"/>
              <a:t>δ</a:t>
            </a:r>
            <a:r>
              <a:rPr lang="en-US" sz="1100" dirty="0" smtClean="0"/>
              <a:t>.</a:t>
            </a:r>
            <a:endParaRPr lang="en-US" sz="1100" dirty="0"/>
          </a:p>
        </p:txBody>
      </p:sp>
      <p:pic>
        <p:nvPicPr>
          <p:cNvPr id="34817" name="Picture 1" descr="C:\Users\Carmen\Dropbox (DISPOSITIVOS FOTO)\book energy (1)\part 1\figs files\figs 6 kinetics\f 6 17.tif"/>
          <p:cNvPicPr>
            <a:picLocks noChangeAspect="1" noChangeArrowheads="1"/>
          </p:cNvPicPr>
          <p:nvPr/>
        </p:nvPicPr>
        <p:blipFill>
          <a:blip r:embed="rId3" cstate="print"/>
          <a:srcRect/>
          <a:stretch>
            <a:fillRect/>
          </a:stretch>
        </p:blipFill>
        <p:spPr bwMode="auto">
          <a:xfrm>
            <a:off x="4305300" y="990600"/>
            <a:ext cx="4191000" cy="2373842"/>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329316747"/>
              </p:ext>
            </p:extLst>
          </p:nvPr>
        </p:nvGraphicFramePr>
        <p:xfrm>
          <a:off x="87114" y="1066800"/>
          <a:ext cx="904875" cy="257175"/>
        </p:xfrm>
        <a:graphic>
          <a:graphicData uri="http://schemas.openxmlformats.org/presentationml/2006/ole">
            <mc:AlternateContent xmlns:mc="http://schemas.openxmlformats.org/markup-compatibility/2006">
              <mc:Choice xmlns:v="urn:schemas-microsoft-com:vml" Requires="v">
                <p:oleObj spid="_x0000_s75797" name="Equation" r:id="rId4" imgW="901309" imgH="266584" progId="Equation.3">
                  <p:embed/>
                </p:oleObj>
              </mc:Choice>
              <mc:Fallback>
                <p:oleObj name="Equation" r:id="rId4" imgW="901309" imgH="266584"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14" y="1066800"/>
                        <a:ext cx="90487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337446308"/>
              </p:ext>
            </p:extLst>
          </p:nvPr>
        </p:nvGraphicFramePr>
        <p:xfrm>
          <a:off x="44252" y="1371600"/>
          <a:ext cx="990600" cy="257175"/>
        </p:xfrm>
        <a:graphic>
          <a:graphicData uri="http://schemas.openxmlformats.org/presentationml/2006/ole">
            <mc:AlternateContent xmlns:mc="http://schemas.openxmlformats.org/markup-compatibility/2006">
              <mc:Choice xmlns:v="urn:schemas-microsoft-com:vml" Requires="v">
                <p:oleObj spid="_x0000_s75798" name="Equation" r:id="rId6" imgW="990170" imgH="266584" progId="Equation.3">
                  <p:embed/>
                </p:oleObj>
              </mc:Choice>
              <mc:Fallback>
                <p:oleObj name="Equation" r:id="rId6" imgW="990170" imgH="266584"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52" y="1371600"/>
                        <a:ext cx="99060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4008545330"/>
              </p:ext>
            </p:extLst>
          </p:nvPr>
        </p:nvGraphicFramePr>
        <p:xfrm>
          <a:off x="228600" y="1920346"/>
          <a:ext cx="1809750" cy="257175"/>
        </p:xfrm>
        <a:graphic>
          <a:graphicData uri="http://schemas.openxmlformats.org/presentationml/2006/ole">
            <mc:AlternateContent xmlns:mc="http://schemas.openxmlformats.org/markup-compatibility/2006">
              <mc:Choice xmlns:v="urn:schemas-microsoft-com:vml" Requires="v">
                <p:oleObj spid="_x0000_s75799" name="Equation" r:id="rId8" imgW="1802618" imgH="266584" progId="Equation.3">
                  <p:embed/>
                </p:oleObj>
              </mc:Choice>
              <mc:Fallback>
                <p:oleObj name="Equation" r:id="rId8" imgW="1802618" imgH="266584"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1920346"/>
                        <a:ext cx="180975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2339245621"/>
              </p:ext>
            </p:extLst>
          </p:nvPr>
        </p:nvGraphicFramePr>
        <p:xfrm>
          <a:off x="304800" y="2819400"/>
          <a:ext cx="1504950" cy="257175"/>
        </p:xfrm>
        <a:graphic>
          <a:graphicData uri="http://schemas.openxmlformats.org/presentationml/2006/ole">
            <mc:AlternateContent xmlns:mc="http://schemas.openxmlformats.org/markup-compatibility/2006">
              <mc:Choice xmlns:v="urn:schemas-microsoft-com:vml" Requires="v">
                <p:oleObj spid="_x0000_s75800" name="Equation" r:id="rId10" imgW="1497950" imgH="266584" progId="Equation.3">
                  <p:embed/>
                </p:oleObj>
              </mc:Choice>
              <mc:Fallback>
                <p:oleObj name="Equation" r:id="rId10" imgW="1497950" imgH="266584"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2819400"/>
                        <a:ext cx="150495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228600" y="2464430"/>
            <a:ext cx="1989647" cy="261610"/>
          </a:xfrm>
          <a:prstGeom prst="rect">
            <a:avLst/>
          </a:prstGeom>
        </p:spPr>
        <p:txBody>
          <a:bodyPr wrap="none">
            <a:spAutoFit/>
          </a:bodyPr>
          <a:lstStyle/>
          <a:p>
            <a:r>
              <a:rPr lang="en-US" sz="1100" i="1" dirty="0"/>
              <a:t>Availability of electronic species</a:t>
            </a:r>
            <a:endParaRPr lang="en-US" sz="1100" dirty="0"/>
          </a:p>
        </p:txBody>
      </p:sp>
      <p:sp>
        <p:nvSpPr>
          <p:cNvPr id="15" name="Rectangle 14"/>
          <p:cNvSpPr/>
          <p:nvPr/>
        </p:nvSpPr>
        <p:spPr>
          <a:xfrm>
            <a:off x="281787" y="3179776"/>
            <a:ext cx="1966757" cy="276999"/>
          </a:xfrm>
          <a:prstGeom prst="rect">
            <a:avLst/>
          </a:prstGeom>
        </p:spPr>
        <p:txBody>
          <a:bodyPr wrap="none">
            <a:spAutoFit/>
          </a:bodyPr>
          <a:lstStyle/>
          <a:p>
            <a:r>
              <a:rPr lang="en-US" sz="1200" i="1" dirty="0"/>
              <a:t>Availability of redox species</a:t>
            </a:r>
            <a:r>
              <a:rPr lang="en-US" sz="1200" dirty="0"/>
              <a:t>. </a:t>
            </a:r>
            <a:endParaRPr lang="en-US" sz="1200"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571999" y="5486400"/>
            <a:ext cx="4524375" cy="600164"/>
          </a:xfrm>
          <a:prstGeom prst="rect">
            <a:avLst/>
          </a:prstGeom>
        </p:spPr>
        <p:txBody>
          <a:bodyPr wrap="square">
            <a:spAutoFit/>
          </a:bodyPr>
          <a:lstStyle/>
          <a:p>
            <a:r>
              <a:rPr lang="en-US" sz="1100" b="1" dirty="0" smtClean="0"/>
              <a:t>Figure 6.18.</a:t>
            </a:r>
            <a:r>
              <a:rPr lang="en-US" sz="1100" dirty="0" smtClean="0"/>
              <a:t> Free energy diagram for a one electron transfer showing the change of free energy curves of ox and red species as a function of the overpotential </a:t>
            </a:r>
            <a:r>
              <a:rPr lang="en-US" sz="1100" i="1" dirty="0" err="1" smtClean="0"/>
              <a:t>V</a:t>
            </a:r>
            <a:r>
              <a:rPr lang="en-US" sz="1100" i="1" baseline="-25000" dirty="0" err="1" smtClean="0"/>
              <a:t>n</a:t>
            </a:r>
            <a:r>
              <a:rPr lang="en-US" sz="1100" dirty="0" smtClean="0"/>
              <a:t> . </a:t>
            </a:r>
            <a:r>
              <a:rPr lang="el-GR" sz="1100" dirty="0" smtClean="0"/>
              <a:t>β</a:t>
            </a:r>
            <a:r>
              <a:rPr lang="en-US" sz="1100" dirty="0" smtClean="0"/>
              <a:t> is the symmetry factor.</a:t>
            </a:r>
            <a:endParaRPr lang="es-ES" sz="1100" dirty="0" smtClean="0"/>
          </a:p>
        </p:txBody>
      </p:sp>
      <p:pic>
        <p:nvPicPr>
          <p:cNvPr id="4" name="Picture 3" descr="C:\Users\Carmen\Dropbox (DISPOSITIVOS FOTO)\book energy (1)\part 1\figs files\figs 6 kinetics\f 6 18.tif"/>
          <p:cNvPicPr>
            <a:picLocks noChangeAspect="1" noChangeArrowheads="1"/>
          </p:cNvPicPr>
          <p:nvPr/>
        </p:nvPicPr>
        <p:blipFill>
          <a:blip r:embed="rId3" cstate="print"/>
          <a:srcRect/>
          <a:stretch>
            <a:fillRect/>
          </a:stretch>
        </p:blipFill>
        <p:spPr bwMode="auto">
          <a:xfrm>
            <a:off x="4617529" y="2590800"/>
            <a:ext cx="4314825" cy="2704792"/>
          </a:xfrm>
          <a:prstGeom prst="rect">
            <a:avLst/>
          </a:prstGeom>
          <a:noFill/>
        </p:spPr>
      </p:pic>
      <p:sp>
        <p:nvSpPr>
          <p:cNvPr id="6" name="Rectangle 5"/>
          <p:cNvSpPr/>
          <p:nvPr/>
        </p:nvSpPr>
        <p:spPr>
          <a:xfrm>
            <a:off x="19050" y="166300"/>
            <a:ext cx="2623923" cy="276999"/>
          </a:xfrm>
          <a:prstGeom prst="rect">
            <a:avLst/>
          </a:prstGeom>
        </p:spPr>
        <p:txBody>
          <a:bodyPr wrap="none">
            <a:spAutoFit/>
          </a:bodyPr>
          <a:lstStyle/>
          <a:p>
            <a:r>
              <a:rPr lang="en-US" sz="1200" i="1" dirty="0"/>
              <a:t>The kinetic constant for charge </a:t>
            </a:r>
            <a:r>
              <a:rPr lang="en-US" sz="1200" i="1" dirty="0" smtClean="0"/>
              <a:t>transfer</a:t>
            </a:r>
            <a:endParaRPr lang="en-US" sz="1200" dirty="0"/>
          </a:p>
        </p:txBody>
      </p:sp>
      <p:graphicFrame>
        <p:nvGraphicFramePr>
          <p:cNvPr id="7" name="Object 6"/>
          <p:cNvGraphicFramePr>
            <a:graphicFrameLocks noChangeAspect="1"/>
          </p:cNvGraphicFramePr>
          <p:nvPr>
            <p:extLst>
              <p:ext uri="{D42A27DB-BD31-4B8C-83A1-F6EECF244321}">
                <p14:modId xmlns:p14="http://schemas.microsoft.com/office/powerpoint/2010/main" val="238969825"/>
              </p:ext>
            </p:extLst>
          </p:nvPr>
        </p:nvGraphicFramePr>
        <p:xfrm>
          <a:off x="565638" y="1295400"/>
          <a:ext cx="1695450" cy="266700"/>
        </p:xfrm>
        <a:graphic>
          <a:graphicData uri="http://schemas.openxmlformats.org/presentationml/2006/ole">
            <mc:AlternateContent xmlns:mc="http://schemas.openxmlformats.org/markup-compatibility/2006">
              <mc:Choice xmlns:v="urn:schemas-microsoft-com:vml" Requires="v">
                <p:oleObj spid="_x0000_s76836" name="Equation" r:id="rId4" imgW="1689100" imgH="279400" progId="Equation.3">
                  <p:embed/>
                </p:oleObj>
              </mc:Choice>
              <mc:Fallback>
                <p:oleObj name="Equation" r:id="rId4" imgW="1689100" imgH="279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38" y="1295400"/>
                        <a:ext cx="1695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42351260"/>
              </p:ext>
            </p:extLst>
          </p:nvPr>
        </p:nvGraphicFramePr>
        <p:xfrm>
          <a:off x="249709" y="1752600"/>
          <a:ext cx="2447925" cy="523875"/>
        </p:xfrm>
        <a:graphic>
          <a:graphicData uri="http://schemas.openxmlformats.org/presentationml/2006/ole">
            <mc:AlternateContent xmlns:mc="http://schemas.openxmlformats.org/markup-compatibility/2006">
              <mc:Choice xmlns:v="urn:schemas-microsoft-com:vml" Requires="v">
                <p:oleObj spid="_x0000_s76837" name="Equation" r:id="rId6" imgW="2438400" imgH="520700" progId="Equation.3">
                  <p:embed/>
                </p:oleObj>
              </mc:Choice>
              <mc:Fallback>
                <p:oleObj name="Equation" r:id="rId6" imgW="2438400" imgH="5207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709" y="1752600"/>
                        <a:ext cx="244792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2556859"/>
              </p:ext>
            </p:extLst>
          </p:nvPr>
        </p:nvGraphicFramePr>
        <p:xfrm>
          <a:off x="645211" y="2514600"/>
          <a:ext cx="685800" cy="276225"/>
        </p:xfrm>
        <a:graphic>
          <a:graphicData uri="http://schemas.openxmlformats.org/presentationml/2006/ole">
            <mc:AlternateContent xmlns:mc="http://schemas.openxmlformats.org/markup-compatibility/2006">
              <mc:Choice xmlns:v="urn:schemas-microsoft-com:vml" Requires="v">
                <p:oleObj spid="_x0000_s76838" name="Equation" r:id="rId8" imgW="685800" imgH="279400" progId="Equation.3">
                  <p:embed/>
                </p:oleObj>
              </mc:Choice>
              <mc:Fallback>
                <p:oleObj name="Equation" r:id="rId8" imgW="685800" imgH="279400" progId="Equation.3">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211" y="2514600"/>
                        <a:ext cx="685800"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48229491"/>
              </p:ext>
            </p:extLst>
          </p:nvPr>
        </p:nvGraphicFramePr>
        <p:xfrm>
          <a:off x="539552" y="2895600"/>
          <a:ext cx="1457325" cy="485775"/>
        </p:xfrm>
        <a:graphic>
          <a:graphicData uri="http://schemas.openxmlformats.org/presentationml/2006/ole">
            <mc:AlternateContent xmlns:mc="http://schemas.openxmlformats.org/markup-compatibility/2006">
              <mc:Choice xmlns:v="urn:schemas-microsoft-com:vml" Requires="v">
                <p:oleObj spid="_x0000_s76839" name="Equation" r:id="rId10" imgW="1447172" imgH="482391" progId="Equation.3">
                  <p:embed/>
                </p:oleObj>
              </mc:Choice>
              <mc:Fallback>
                <p:oleObj name="Equation" r:id="rId10" imgW="1447172" imgH="482391" progId="Equation.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552" y="2895600"/>
                        <a:ext cx="1457325"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076297364"/>
              </p:ext>
            </p:extLst>
          </p:nvPr>
        </p:nvGraphicFramePr>
        <p:xfrm>
          <a:off x="539552" y="609600"/>
          <a:ext cx="1809750" cy="609600"/>
        </p:xfrm>
        <a:graphic>
          <a:graphicData uri="http://schemas.openxmlformats.org/presentationml/2006/ole">
            <mc:AlternateContent xmlns:mc="http://schemas.openxmlformats.org/markup-compatibility/2006">
              <mc:Choice xmlns:v="urn:schemas-microsoft-com:vml" Requires="v">
                <p:oleObj spid="_x0000_s76840" name="Equation" r:id="rId12" imgW="1803400" imgH="609600" progId="Equation.3">
                  <p:embed/>
                </p:oleObj>
              </mc:Choice>
              <mc:Fallback>
                <p:oleObj name="Equation" r:id="rId12" imgW="1803400" imgH="609600" progId="Equation.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9552" y="609600"/>
                        <a:ext cx="18097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555880728"/>
              </p:ext>
            </p:extLst>
          </p:nvPr>
        </p:nvGraphicFramePr>
        <p:xfrm>
          <a:off x="539552" y="3767182"/>
          <a:ext cx="1905000" cy="266700"/>
        </p:xfrm>
        <a:graphic>
          <a:graphicData uri="http://schemas.openxmlformats.org/presentationml/2006/ole">
            <mc:AlternateContent xmlns:mc="http://schemas.openxmlformats.org/markup-compatibility/2006">
              <mc:Choice xmlns:v="urn:schemas-microsoft-com:vml" Requires="v">
                <p:oleObj spid="_x0000_s76841" name="Equation" r:id="rId14" imgW="1904174" imgH="266584" progId="Equation.3">
                  <p:embed/>
                </p:oleObj>
              </mc:Choice>
              <mc:Fallback>
                <p:oleObj name="Equation" r:id="rId14" imgW="1904174" imgH="266584"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9552" y="3767182"/>
                        <a:ext cx="1905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4042137197"/>
              </p:ext>
            </p:extLst>
          </p:nvPr>
        </p:nvGraphicFramePr>
        <p:xfrm>
          <a:off x="539552" y="4267200"/>
          <a:ext cx="2333625" cy="266700"/>
        </p:xfrm>
        <a:graphic>
          <a:graphicData uri="http://schemas.openxmlformats.org/presentationml/2006/ole">
            <mc:AlternateContent xmlns:mc="http://schemas.openxmlformats.org/markup-compatibility/2006">
              <mc:Choice xmlns:v="urn:schemas-microsoft-com:vml" Requires="v">
                <p:oleObj spid="_x0000_s76842" name="Equation" r:id="rId16" imgW="2336800" imgH="266700" progId="Equation.3">
                  <p:embed/>
                </p:oleObj>
              </mc:Choice>
              <mc:Fallback>
                <p:oleObj name="Equation" r:id="rId16" imgW="2336800" imgH="266700" progId="Equation.3">
                  <p:embed/>
                  <p:pic>
                    <p:nvPicPr>
                      <p:cNvPr id="0"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9552" y="4267200"/>
                        <a:ext cx="23336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461118" y="2514600"/>
            <a:ext cx="5616575" cy="600164"/>
          </a:xfrm>
          <a:prstGeom prst="rect">
            <a:avLst/>
          </a:prstGeom>
        </p:spPr>
        <p:txBody>
          <a:bodyPr wrap="square">
            <a:spAutoFit/>
          </a:bodyPr>
          <a:lstStyle/>
          <a:p>
            <a:r>
              <a:rPr lang="en-US" sz="1100" b="1" dirty="0"/>
              <a:t>Figure </a:t>
            </a:r>
            <a:r>
              <a:rPr lang="en-US" sz="1100" b="1" dirty="0" smtClean="0"/>
              <a:t>6.19.</a:t>
            </a:r>
            <a:r>
              <a:rPr lang="en-US" sz="1100" dirty="0" smtClean="0"/>
              <a:t> (a) Current-overvoltage curve for the </a:t>
            </a:r>
            <a:r>
              <a:rPr lang="en-US" sz="1100" dirty="0" err="1" smtClean="0"/>
              <a:t>cathodic</a:t>
            </a:r>
            <a:r>
              <a:rPr lang="en-US" sz="1100" dirty="0" smtClean="0"/>
              <a:t> and anodic reactions at the metal/electrolyte interface. The exchange current density is                                     ,  and                . (b) Current-overvoltage curve for the </a:t>
            </a:r>
            <a:r>
              <a:rPr lang="en-US" sz="1100" dirty="0" err="1" smtClean="0"/>
              <a:t>cathodic</a:t>
            </a:r>
            <a:r>
              <a:rPr lang="en-US" sz="1100" dirty="0" smtClean="0"/>
              <a:t> reaction.</a:t>
            </a:r>
            <a:endParaRPr lang="es-ES" sz="1100" dirty="0" smtClean="0"/>
          </a:p>
        </p:txBody>
      </p:sp>
      <p:graphicFrame>
        <p:nvGraphicFramePr>
          <p:cNvPr id="55297" name="Object 1"/>
          <p:cNvGraphicFramePr>
            <a:graphicFrameLocks noChangeAspect="1"/>
          </p:cNvGraphicFramePr>
          <p:nvPr>
            <p:extLst>
              <p:ext uri="{D42A27DB-BD31-4B8C-83A1-F6EECF244321}">
                <p14:modId xmlns:p14="http://schemas.microsoft.com/office/powerpoint/2010/main" val="4281298525"/>
              </p:ext>
            </p:extLst>
          </p:nvPr>
        </p:nvGraphicFramePr>
        <p:xfrm>
          <a:off x="7086600" y="2700382"/>
          <a:ext cx="1071563" cy="228600"/>
        </p:xfrm>
        <a:graphic>
          <a:graphicData uri="http://schemas.openxmlformats.org/presentationml/2006/ole">
            <mc:AlternateContent xmlns:mc="http://schemas.openxmlformats.org/markup-compatibility/2006">
              <mc:Choice xmlns:v="urn:schemas-microsoft-com:vml" Requires="v">
                <p:oleObj spid="_x0000_s55349" name="Ecuación" r:id="rId3" imgW="1129810" imgH="241195" progId="Equation.3">
                  <p:embed/>
                </p:oleObj>
              </mc:Choice>
              <mc:Fallback>
                <p:oleObj name="Ecuación" r:id="rId3" imgW="1129810" imgH="241195"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00382"/>
                        <a:ext cx="10715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298" name="Object 2"/>
          <p:cNvGraphicFramePr>
            <a:graphicFrameLocks noChangeAspect="1"/>
          </p:cNvGraphicFramePr>
          <p:nvPr>
            <p:extLst>
              <p:ext uri="{D42A27DB-BD31-4B8C-83A1-F6EECF244321}">
                <p14:modId xmlns:p14="http://schemas.microsoft.com/office/powerpoint/2010/main" val="3568855556"/>
              </p:ext>
            </p:extLst>
          </p:nvPr>
        </p:nvGraphicFramePr>
        <p:xfrm>
          <a:off x="8447856" y="2721019"/>
          <a:ext cx="457200" cy="187325"/>
        </p:xfrm>
        <a:graphic>
          <a:graphicData uri="http://schemas.openxmlformats.org/presentationml/2006/ole">
            <mc:AlternateContent xmlns:mc="http://schemas.openxmlformats.org/markup-compatibility/2006">
              <mc:Choice xmlns:v="urn:schemas-microsoft-com:vml" Requires="v">
                <p:oleObj spid="_x0000_s55350" name="Ecuación" r:id="rId5" imgW="494870" imgH="203024" progId="Equation.3">
                  <p:embed/>
                </p:oleObj>
              </mc:Choice>
              <mc:Fallback>
                <p:oleObj name="Ecuación" r:id="rId5" imgW="494870" imgH="203024"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7856" y="2721019"/>
                        <a:ext cx="4572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299" name="Picture 3" descr="C:\Users\Carmen\Dropbox (DISPOSITIVOS FOTO)\book energy (1)\part 1\figs files\figs 6 kinetics\f 6 19.TIF"/>
          <p:cNvPicPr>
            <a:picLocks noChangeAspect="1" noChangeArrowheads="1"/>
          </p:cNvPicPr>
          <p:nvPr/>
        </p:nvPicPr>
        <p:blipFill>
          <a:blip r:embed="rId7" cstate="print"/>
          <a:srcRect/>
          <a:stretch>
            <a:fillRect/>
          </a:stretch>
        </p:blipFill>
        <p:spPr bwMode="auto">
          <a:xfrm>
            <a:off x="3461119" y="-119401"/>
            <a:ext cx="5603506" cy="2329201"/>
          </a:xfrm>
          <a:prstGeom prst="rect">
            <a:avLst/>
          </a:prstGeom>
          <a:noFill/>
        </p:spPr>
      </p:pic>
      <p:sp>
        <p:nvSpPr>
          <p:cNvPr id="4"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52687005"/>
              </p:ext>
            </p:extLst>
          </p:nvPr>
        </p:nvGraphicFramePr>
        <p:xfrm>
          <a:off x="38100" y="1295400"/>
          <a:ext cx="1447800" cy="495300"/>
        </p:xfrm>
        <a:graphic>
          <a:graphicData uri="http://schemas.openxmlformats.org/presentationml/2006/ole">
            <mc:AlternateContent xmlns:mc="http://schemas.openxmlformats.org/markup-compatibility/2006">
              <mc:Choice xmlns:v="urn:schemas-microsoft-com:vml" Requires="v">
                <p:oleObj spid="_x0000_s55351" name="Equation" r:id="rId8" imgW="1447800" imgH="508000" progId="Equation.3">
                  <p:embed/>
                </p:oleObj>
              </mc:Choice>
              <mc:Fallback>
                <p:oleObj name="Equation" r:id="rId8" imgW="1447800" imgH="508000" progId="Equation.3">
                  <p:embed/>
                  <p:pic>
                    <p:nvPicPr>
                      <p:cNvPr id="0"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 y="1295400"/>
                        <a:ext cx="14478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1929728252"/>
              </p:ext>
            </p:extLst>
          </p:nvPr>
        </p:nvGraphicFramePr>
        <p:xfrm>
          <a:off x="76200" y="768974"/>
          <a:ext cx="1504950" cy="257175"/>
        </p:xfrm>
        <a:graphic>
          <a:graphicData uri="http://schemas.openxmlformats.org/presentationml/2006/ole">
            <mc:AlternateContent xmlns:mc="http://schemas.openxmlformats.org/markup-compatibility/2006">
              <mc:Choice xmlns:v="urn:schemas-microsoft-com:vml" Requires="v">
                <p:oleObj spid="_x0000_s55352" name="Equation" r:id="rId10" imgW="1497950" imgH="266584" progId="Equation.3">
                  <p:embed/>
                </p:oleObj>
              </mc:Choice>
              <mc:Fallback>
                <p:oleObj name="Equation" r:id="rId10" imgW="1497950" imgH="266584" progId="Equation.3">
                  <p:embed/>
                  <p:pic>
                    <p:nvPicPr>
                      <p:cNvPr id="0"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768974"/>
                        <a:ext cx="150495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1663243656"/>
              </p:ext>
            </p:extLst>
          </p:nvPr>
        </p:nvGraphicFramePr>
        <p:xfrm>
          <a:off x="304800" y="3429000"/>
          <a:ext cx="4133850" cy="523875"/>
        </p:xfrm>
        <a:graphic>
          <a:graphicData uri="http://schemas.openxmlformats.org/presentationml/2006/ole">
            <mc:AlternateContent xmlns:mc="http://schemas.openxmlformats.org/markup-compatibility/2006">
              <mc:Choice xmlns:v="urn:schemas-microsoft-com:vml" Requires="v">
                <p:oleObj spid="_x0000_s55353" name="Equation" r:id="rId12" imgW="4114800" imgH="533400" progId="Equation.3">
                  <p:embed/>
                </p:oleObj>
              </mc:Choice>
              <mc:Fallback>
                <p:oleObj name="Equation" r:id="rId12" imgW="4114800" imgH="533400" progId="Equation.3">
                  <p:embed/>
                  <p:pic>
                    <p:nvPicPr>
                      <p:cNvPr id="0" name="Object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3429000"/>
                        <a:ext cx="413385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1558879175"/>
              </p:ext>
            </p:extLst>
          </p:nvPr>
        </p:nvGraphicFramePr>
        <p:xfrm>
          <a:off x="304800" y="4114800"/>
          <a:ext cx="1504950" cy="295275"/>
        </p:xfrm>
        <a:graphic>
          <a:graphicData uri="http://schemas.openxmlformats.org/presentationml/2006/ole">
            <mc:AlternateContent xmlns:mc="http://schemas.openxmlformats.org/markup-compatibility/2006">
              <mc:Choice xmlns:v="urn:schemas-microsoft-com:vml" Requires="v">
                <p:oleObj spid="_x0000_s55354" name="Equation" r:id="rId14" imgW="1497950" imgH="304668" progId="Equation.3">
                  <p:embed/>
                </p:oleObj>
              </mc:Choice>
              <mc:Fallback>
                <p:oleObj name="Equation" r:id="rId14" imgW="1497950" imgH="304668" progId="Equation.3">
                  <p:embed/>
                  <p:pic>
                    <p:nvPicPr>
                      <p:cNvPr id="0" name="Object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4114800"/>
                        <a:ext cx="1504950"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465129816"/>
              </p:ext>
            </p:extLst>
          </p:nvPr>
        </p:nvGraphicFramePr>
        <p:xfrm>
          <a:off x="336918" y="4800600"/>
          <a:ext cx="3124200" cy="523875"/>
        </p:xfrm>
        <a:graphic>
          <a:graphicData uri="http://schemas.openxmlformats.org/presentationml/2006/ole">
            <mc:AlternateContent xmlns:mc="http://schemas.openxmlformats.org/markup-compatibility/2006">
              <mc:Choice xmlns:v="urn:schemas-microsoft-com:vml" Requires="v">
                <p:oleObj spid="_x0000_s55355" name="Equation" r:id="rId16" imgW="3111500" imgH="533400" progId="Equation.3">
                  <p:embed/>
                </p:oleObj>
              </mc:Choice>
              <mc:Fallback>
                <p:oleObj name="Equation" r:id="rId16" imgW="3111500" imgH="533400" progId="Equation.3">
                  <p:embed/>
                  <p:pic>
                    <p:nvPicPr>
                      <p:cNvPr id="0" name="Object 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6918" y="4800600"/>
                        <a:ext cx="312420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78947999"/>
              </p:ext>
            </p:extLst>
          </p:nvPr>
        </p:nvGraphicFramePr>
        <p:xfrm>
          <a:off x="5562600" y="3657600"/>
          <a:ext cx="2495550" cy="285750"/>
        </p:xfrm>
        <a:graphic>
          <a:graphicData uri="http://schemas.openxmlformats.org/presentationml/2006/ole">
            <mc:AlternateContent xmlns:mc="http://schemas.openxmlformats.org/markup-compatibility/2006">
              <mc:Choice xmlns:v="urn:schemas-microsoft-com:vml" Requires="v">
                <p:oleObj spid="_x0000_s55356" name="Equation" r:id="rId18" imgW="2489200" imgH="292100" progId="Equation.3">
                  <p:embed/>
                </p:oleObj>
              </mc:Choice>
              <mc:Fallback>
                <p:oleObj name="Equation" r:id="rId18" imgW="2489200" imgH="292100" progId="Equation.3">
                  <p:embed/>
                  <p:pic>
                    <p:nvPicPr>
                      <p:cNvPr id="0" name="Object 3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62600" y="3657600"/>
                        <a:ext cx="249555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3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479965511"/>
              </p:ext>
            </p:extLst>
          </p:nvPr>
        </p:nvGraphicFramePr>
        <p:xfrm>
          <a:off x="5638800" y="4495800"/>
          <a:ext cx="2524125" cy="276225"/>
        </p:xfrm>
        <a:graphic>
          <a:graphicData uri="http://schemas.openxmlformats.org/presentationml/2006/ole">
            <mc:AlternateContent xmlns:mc="http://schemas.openxmlformats.org/markup-compatibility/2006">
              <mc:Choice xmlns:v="urn:schemas-microsoft-com:vml" Requires="v">
                <p:oleObj spid="_x0000_s55357" name="Equation" r:id="rId20" imgW="2514600" imgH="279400" progId="Equation.3">
                  <p:embed/>
                </p:oleObj>
              </mc:Choice>
              <mc:Fallback>
                <p:oleObj name="Equation" r:id="rId20" imgW="2514600" imgH="279400" progId="Equation.3">
                  <p:embed/>
                  <p:pic>
                    <p:nvPicPr>
                      <p:cNvPr id="0" name="Object 3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38800" y="4495800"/>
                        <a:ext cx="25241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29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3733800" y="4724400"/>
            <a:ext cx="5230418" cy="600164"/>
          </a:xfrm>
          <a:prstGeom prst="rect">
            <a:avLst/>
          </a:prstGeom>
        </p:spPr>
        <p:txBody>
          <a:bodyPr wrap="square">
            <a:spAutoFit/>
          </a:bodyPr>
          <a:lstStyle/>
          <a:p>
            <a:r>
              <a:rPr lang="en-US" sz="1100" b="1" dirty="0"/>
              <a:t>Figure </a:t>
            </a:r>
            <a:r>
              <a:rPr lang="en-US" sz="1100" b="1" dirty="0" smtClean="0"/>
              <a:t>6.20.</a:t>
            </a:r>
            <a:r>
              <a:rPr lang="en-US" sz="1100" dirty="0" smtClean="0"/>
              <a:t> (a) Current-overvoltage curve for the </a:t>
            </a:r>
            <a:r>
              <a:rPr lang="en-US" sz="1100" dirty="0" err="1" smtClean="0"/>
              <a:t>cathodic</a:t>
            </a:r>
            <a:r>
              <a:rPr lang="en-US" sz="1100" dirty="0" smtClean="0"/>
              <a:t> and anodic reactions at the metal/electrolyte interface. The exchange current density is indicated,                and                     . (b) The current at low overvoltage. (c) The current in log scale.</a:t>
            </a:r>
            <a:endParaRPr lang="es-ES" sz="1100" dirty="0" smtClean="0"/>
          </a:p>
        </p:txBody>
      </p:sp>
      <p:graphicFrame>
        <p:nvGraphicFramePr>
          <p:cNvPr id="54273" name="Object 1"/>
          <p:cNvGraphicFramePr>
            <a:graphicFrameLocks noChangeAspect="1"/>
          </p:cNvGraphicFramePr>
          <p:nvPr>
            <p:extLst>
              <p:ext uri="{D42A27DB-BD31-4B8C-83A1-F6EECF244321}">
                <p14:modId xmlns:p14="http://schemas.microsoft.com/office/powerpoint/2010/main" val="4599675"/>
              </p:ext>
            </p:extLst>
          </p:nvPr>
        </p:nvGraphicFramePr>
        <p:xfrm>
          <a:off x="7848600" y="4935582"/>
          <a:ext cx="433387" cy="177800"/>
        </p:xfrm>
        <a:graphic>
          <a:graphicData uri="http://schemas.openxmlformats.org/presentationml/2006/ole">
            <mc:AlternateContent xmlns:mc="http://schemas.openxmlformats.org/markup-compatibility/2006">
              <mc:Choice xmlns:v="urn:schemas-microsoft-com:vml" Requires="v">
                <p:oleObj spid="_x0000_s54322" name="Ecuación" r:id="rId3" imgW="494870" imgH="203024" progId="Equation.3">
                  <p:embed/>
                </p:oleObj>
              </mc:Choice>
              <mc:Fallback>
                <p:oleObj name="Ecuación" r:id="rId3" imgW="494870" imgH="203024"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4935582"/>
                        <a:ext cx="433387"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4" name="Object 2"/>
          <p:cNvGraphicFramePr>
            <a:graphicFrameLocks noChangeAspect="1"/>
          </p:cNvGraphicFramePr>
          <p:nvPr>
            <p:extLst>
              <p:ext uri="{D42A27DB-BD31-4B8C-83A1-F6EECF244321}">
                <p14:modId xmlns:p14="http://schemas.microsoft.com/office/powerpoint/2010/main" val="1619201444"/>
              </p:ext>
            </p:extLst>
          </p:nvPr>
        </p:nvGraphicFramePr>
        <p:xfrm>
          <a:off x="8550275" y="4939775"/>
          <a:ext cx="641350" cy="169413"/>
        </p:xfrm>
        <a:graphic>
          <a:graphicData uri="http://schemas.openxmlformats.org/presentationml/2006/ole">
            <mc:AlternateContent xmlns:mc="http://schemas.openxmlformats.org/markup-compatibility/2006">
              <mc:Choice xmlns:v="urn:schemas-microsoft-com:vml" Requires="v">
                <p:oleObj spid="_x0000_s54323" name="Ecuación" r:id="rId5" imgW="672516" imgH="177646" progId="Equation.3">
                  <p:embed/>
                </p:oleObj>
              </mc:Choice>
              <mc:Fallback>
                <p:oleObj name="Ecuación" r:id="rId5" imgW="672516" imgH="177646"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0275" y="4939775"/>
                        <a:ext cx="641350" cy="1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4275" name="Picture 3" descr="C:\Users\Carmen\Dropbox (DISPOSITIVOS FOTO)\book energy (1)\part 1\figs files\figs 6 kinetics\f 6 20.TIF"/>
          <p:cNvPicPr>
            <a:picLocks noChangeAspect="1" noChangeArrowheads="1"/>
          </p:cNvPicPr>
          <p:nvPr/>
        </p:nvPicPr>
        <p:blipFill>
          <a:blip r:embed="rId7" cstate="print"/>
          <a:srcRect/>
          <a:stretch>
            <a:fillRect/>
          </a:stretch>
        </p:blipFill>
        <p:spPr bwMode="auto">
          <a:xfrm>
            <a:off x="3733800" y="76200"/>
            <a:ext cx="5137150" cy="4468924"/>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981718681"/>
              </p:ext>
            </p:extLst>
          </p:nvPr>
        </p:nvGraphicFramePr>
        <p:xfrm>
          <a:off x="0" y="228600"/>
          <a:ext cx="962025" cy="571500"/>
        </p:xfrm>
        <a:graphic>
          <a:graphicData uri="http://schemas.openxmlformats.org/presentationml/2006/ole">
            <mc:AlternateContent xmlns:mc="http://schemas.openxmlformats.org/markup-compatibility/2006">
              <mc:Choice xmlns:v="urn:schemas-microsoft-com:vml" Requires="v">
                <p:oleObj spid="_x0000_s54324" name="Equation" r:id="rId8" imgW="965200" imgH="571500" progId="Equation.3">
                  <p:embed/>
                </p:oleObj>
              </mc:Choice>
              <mc:Fallback>
                <p:oleObj name="Equation" r:id="rId8" imgW="965200" imgH="571500" progId="Equation.3">
                  <p:embed/>
                  <p:pic>
                    <p:nvPicPr>
                      <p:cNvPr id="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600"/>
                        <a:ext cx="96202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0" y="1028700"/>
          <a:ext cx="2905125" cy="438150"/>
        </p:xfrm>
        <a:graphic>
          <a:graphicData uri="http://schemas.openxmlformats.org/presentationml/2006/ole">
            <mc:AlternateContent xmlns:mc="http://schemas.openxmlformats.org/markup-compatibility/2006">
              <mc:Choice xmlns:v="urn:schemas-microsoft-com:vml" Requires="v">
                <p:oleObj spid="_x0000_s54325" name="Equation" r:id="rId10" imgW="2908300" imgH="444500" progId="Equation.3">
                  <p:embed/>
                </p:oleObj>
              </mc:Choice>
              <mc:Fallback>
                <p:oleObj name="Equation" r:id="rId10" imgW="2908300" imgH="444500" progId="Equation.3">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028700"/>
                        <a:ext cx="29051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2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03690676"/>
              </p:ext>
            </p:extLst>
          </p:nvPr>
        </p:nvGraphicFramePr>
        <p:xfrm>
          <a:off x="139502" y="1752600"/>
          <a:ext cx="800100" cy="238125"/>
        </p:xfrm>
        <a:graphic>
          <a:graphicData uri="http://schemas.openxmlformats.org/presentationml/2006/ole">
            <mc:AlternateContent xmlns:mc="http://schemas.openxmlformats.org/markup-compatibility/2006">
              <mc:Choice xmlns:v="urn:schemas-microsoft-com:vml" Requires="v">
                <p:oleObj spid="_x0000_s54326" name="Equation" r:id="rId12" imgW="799753" imgH="241195" progId="Equation.3">
                  <p:embed/>
                </p:oleObj>
              </mc:Choice>
              <mc:Fallback>
                <p:oleObj name="Equation" r:id="rId12" imgW="799753" imgH="241195" progId="Equation.3">
                  <p:embed/>
                  <p:pic>
                    <p:nvPicPr>
                      <p:cNvPr id="0" name="Object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9502" y="1752600"/>
                        <a:ext cx="80010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117443531"/>
              </p:ext>
            </p:extLst>
          </p:nvPr>
        </p:nvGraphicFramePr>
        <p:xfrm>
          <a:off x="191889" y="2209800"/>
          <a:ext cx="695325" cy="438150"/>
        </p:xfrm>
        <a:graphic>
          <a:graphicData uri="http://schemas.openxmlformats.org/presentationml/2006/ole">
            <mc:AlternateContent xmlns:mc="http://schemas.openxmlformats.org/markup-compatibility/2006">
              <mc:Choice xmlns:v="urn:schemas-microsoft-com:vml" Requires="v">
                <p:oleObj spid="_x0000_s54327" name="Equation" r:id="rId14" imgW="698197" imgH="444307" progId="Equation.3">
                  <p:embed/>
                </p:oleObj>
              </mc:Choice>
              <mc:Fallback>
                <p:oleObj name="Equation" r:id="rId14" imgW="698197" imgH="444307" progId="Equation.3">
                  <p:embed/>
                  <p:pic>
                    <p:nvPicPr>
                      <p:cNvPr id="0" name="Object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1889" y="2209800"/>
                        <a:ext cx="6953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3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436117707"/>
              </p:ext>
            </p:extLst>
          </p:nvPr>
        </p:nvGraphicFramePr>
        <p:xfrm>
          <a:off x="152400" y="2819400"/>
          <a:ext cx="1685925" cy="504825"/>
        </p:xfrm>
        <a:graphic>
          <a:graphicData uri="http://schemas.openxmlformats.org/presentationml/2006/ole">
            <mc:AlternateContent xmlns:mc="http://schemas.openxmlformats.org/markup-compatibility/2006">
              <mc:Choice xmlns:v="urn:schemas-microsoft-com:vml" Requires="v">
                <p:oleObj spid="_x0000_s54328" name="Equation" r:id="rId16" imgW="1676400" imgH="508000" progId="Equation.3">
                  <p:embed/>
                </p:oleObj>
              </mc:Choice>
              <mc:Fallback>
                <p:oleObj name="Equation" r:id="rId16" imgW="1676400" imgH="508000" progId="Equation.3">
                  <p:embed/>
                  <p:pic>
                    <p:nvPicPr>
                      <p:cNvPr id="0" name="Object 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2819400"/>
                        <a:ext cx="16859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548238042"/>
              </p:ext>
            </p:extLst>
          </p:nvPr>
        </p:nvGraphicFramePr>
        <p:xfrm>
          <a:off x="228600" y="3657600"/>
          <a:ext cx="1247775" cy="266700"/>
        </p:xfrm>
        <a:graphic>
          <a:graphicData uri="http://schemas.openxmlformats.org/presentationml/2006/ole">
            <mc:AlternateContent xmlns:mc="http://schemas.openxmlformats.org/markup-compatibility/2006">
              <mc:Choice xmlns:v="urn:schemas-microsoft-com:vml" Requires="v">
                <p:oleObj spid="_x0000_s54329" name="Equation" r:id="rId18" imgW="1244060" imgH="266584" progId="Equation.3">
                  <p:embed/>
                </p:oleObj>
              </mc:Choice>
              <mc:Fallback>
                <p:oleObj name="Equation" r:id="rId18" imgW="1244060" imgH="266584" progId="Equation.3">
                  <p:embed/>
                  <p:pic>
                    <p:nvPicPr>
                      <p:cNvPr id="0" name="Object 3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0" y="3657600"/>
                        <a:ext cx="124777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4114800" y="4191000"/>
            <a:ext cx="4925618" cy="1107996"/>
          </a:xfrm>
          <a:prstGeom prst="rect">
            <a:avLst/>
          </a:prstGeom>
        </p:spPr>
        <p:txBody>
          <a:bodyPr wrap="square">
            <a:spAutoFit/>
          </a:bodyPr>
          <a:lstStyle/>
          <a:p>
            <a:r>
              <a:rPr lang="en-US" sz="1100" b="1" dirty="0"/>
              <a:t>Figure </a:t>
            </a:r>
            <a:r>
              <a:rPr lang="en-US" sz="1100" b="1" dirty="0" smtClean="0"/>
              <a:t>6.2. </a:t>
            </a:r>
            <a:r>
              <a:rPr lang="en-US" sz="1100" dirty="0" smtClean="0"/>
              <a:t>Structure of LiFePO</a:t>
            </a:r>
            <a:r>
              <a:rPr lang="en-US" sz="1100" baseline="-25000" dirty="0" smtClean="0"/>
              <a:t>4</a:t>
            </a:r>
            <a:r>
              <a:rPr lang="en-US" sz="1100" dirty="0" smtClean="0"/>
              <a:t> (Fig. 5.17) depicting the curved trajectory of Li ion transport along the b-axis, shown with red arrows</a:t>
            </a:r>
            <a:r>
              <a:rPr lang="en-US" sz="1100" dirty="0" smtClean="0"/>
              <a:t>. </a:t>
            </a:r>
            <a:r>
              <a:rPr lang="en-US" sz="1100" dirty="0"/>
              <a:t>The iron </a:t>
            </a:r>
            <a:r>
              <a:rPr lang="en-US" sz="1100" dirty="0" err="1"/>
              <a:t>octahedra</a:t>
            </a:r>
            <a:r>
              <a:rPr lang="en-US" sz="1100" dirty="0"/>
              <a:t> are shown in blue, the phosphate tetrahedral in yellow, and the lithium ions in green</a:t>
            </a:r>
            <a:r>
              <a:rPr lang="en-US" sz="1100" dirty="0"/>
              <a:t> . Reproduced with permission from Ellis, B. L.; Lee, K. T.; </a:t>
            </a:r>
            <a:r>
              <a:rPr lang="en-US" sz="1100" dirty="0" err="1"/>
              <a:t>Nazar</a:t>
            </a:r>
            <a:r>
              <a:rPr lang="en-US" sz="1100" dirty="0"/>
              <a:t>, L. F. "</a:t>
            </a:r>
            <a:r>
              <a:rPr lang="en-US" sz="1100" dirty="0">
                <a:hlinkClick r:id="rId3"/>
              </a:rPr>
              <a:t>Positive electrode materials for Li-ion and Li-batteries</a:t>
            </a:r>
            <a:r>
              <a:rPr lang="en-US" sz="1100" dirty="0"/>
              <a:t>". </a:t>
            </a:r>
            <a:r>
              <a:rPr lang="en-US" sz="1100" i="1" dirty="0"/>
              <a:t>Chemistry of Materials</a:t>
            </a:r>
            <a:r>
              <a:rPr lang="en-US" sz="1100" dirty="0"/>
              <a:t> </a:t>
            </a:r>
            <a:r>
              <a:rPr lang="en-US" sz="1100" b="1" dirty="0"/>
              <a:t>2010</a:t>
            </a:r>
            <a:r>
              <a:rPr lang="en-US" sz="1100" dirty="0"/>
              <a:t>, </a:t>
            </a:r>
            <a:r>
              <a:rPr lang="en-US" sz="1100" i="1" dirty="0"/>
              <a:t>22</a:t>
            </a:r>
            <a:r>
              <a:rPr lang="en-US" sz="1100" dirty="0"/>
              <a:t>, 691-714.</a:t>
            </a:r>
            <a:endParaRPr lang="en-US" sz="1100" dirty="0"/>
          </a:p>
        </p:txBody>
      </p:sp>
      <p:pic>
        <p:nvPicPr>
          <p:cNvPr id="10243" name="Picture 3" descr="C:\Users\Carmen\Dropbox (DISPOSITIVOS FOTO)\book energy (1)\part 1\figs files\figs 6 kinetics\f 6 2.tif"/>
          <p:cNvPicPr>
            <a:picLocks noChangeAspect="1" noChangeArrowheads="1"/>
          </p:cNvPicPr>
          <p:nvPr/>
        </p:nvPicPr>
        <p:blipFill>
          <a:blip r:embed="rId4" cstate="print"/>
          <a:srcRect/>
          <a:stretch>
            <a:fillRect/>
          </a:stretch>
        </p:blipFill>
        <p:spPr bwMode="auto">
          <a:xfrm>
            <a:off x="3628930" y="152401"/>
            <a:ext cx="5515070" cy="3886200"/>
          </a:xfrm>
          <a:prstGeom prst="rect">
            <a:avLst/>
          </a:prstGeom>
          <a:noFill/>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464170964"/>
              </p:ext>
            </p:extLst>
          </p:nvPr>
        </p:nvGraphicFramePr>
        <p:xfrm>
          <a:off x="76200" y="762000"/>
          <a:ext cx="1400175" cy="228600"/>
        </p:xfrm>
        <a:graphic>
          <a:graphicData uri="http://schemas.openxmlformats.org/presentationml/2006/ole">
            <mc:AlternateContent xmlns:mc="http://schemas.openxmlformats.org/markup-compatibility/2006">
              <mc:Choice xmlns:v="urn:schemas-microsoft-com:vml" Requires="v">
                <p:oleObj spid="_x0000_s56333" name="Equation" r:id="rId5" imgW="1397000" imgH="228600" progId="Equation.3">
                  <p:embed/>
                </p:oleObj>
              </mc:Choice>
              <mc:Fallback>
                <p:oleObj name="Equation" r:id="rId5" imgW="1397000" imgH="228600"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0"/>
                        <a:ext cx="14001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105400" y="4267200"/>
            <a:ext cx="3935018" cy="600164"/>
          </a:xfrm>
          <a:prstGeom prst="rect">
            <a:avLst/>
          </a:prstGeom>
        </p:spPr>
        <p:txBody>
          <a:bodyPr wrap="square">
            <a:spAutoFit/>
          </a:bodyPr>
          <a:lstStyle/>
          <a:p>
            <a:r>
              <a:rPr lang="en-US" sz="1100" b="1" dirty="0"/>
              <a:t>Figure </a:t>
            </a:r>
            <a:r>
              <a:rPr lang="en-US" sz="1100" b="1" dirty="0" smtClean="0"/>
              <a:t>6.21.</a:t>
            </a:r>
            <a:r>
              <a:rPr lang="en-US" sz="1100" dirty="0" smtClean="0"/>
              <a:t> (a) The lowering of interfacial barrier by image force effect. (b) Thermally assisted Fowler-</a:t>
            </a:r>
            <a:r>
              <a:rPr lang="en-US" sz="1100" dirty="0" err="1" smtClean="0"/>
              <a:t>Nordheim</a:t>
            </a:r>
            <a:r>
              <a:rPr lang="en-US" sz="1100" dirty="0" smtClean="0"/>
              <a:t> tunneling. (c) Tunneling at the Fermi level.</a:t>
            </a:r>
            <a:endParaRPr lang="es-ES" sz="1100" dirty="0"/>
          </a:p>
        </p:txBody>
      </p:sp>
      <p:pic>
        <p:nvPicPr>
          <p:cNvPr id="53249" name="Picture 1" descr="C:\Users\Carmen\Dropbox (DISPOSITIVOS FOTO)\book energy (1)\part 1\figs files\figs 6 kinetics\f 6 21.tif"/>
          <p:cNvPicPr>
            <a:picLocks noChangeAspect="1" noChangeArrowheads="1"/>
          </p:cNvPicPr>
          <p:nvPr/>
        </p:nvPicPr>
        <p:blipFill>
          <a:blip r:embed="rId3" cstate="print"/>
          <a:srcRect/>
          <a:stretch>
            <a:fillRect/>
          </a:stretch>
        </p:blipFill>
        <p:spPr bwMode="auto">
          <a:xfrm>
            <a:off x="5105400" y="609600"/>
            <a:ext cx="3757679" cy="3352800"/>
          </a:xfrm>
          <a:prstGeom prst="rect">
            <a:avLst/>
          </a:prstGeom>
          <a:noFill/>
        </p:spPr>
      </p:pic>
      <p:sp>
        <p:nvSpPr>
          <p:cNvPr id="4" name="Rectangle 3"/>
          <p:cNvSpPr/>
          <p:nvPr/>
        </p:nvSpPr>
        <p:spPr>
          <a:xfrm>
            <a:off x="36004" y="685"/>
            <a:ext cx="5755196" cy="369332"/>
          </a:xfrm>
          <a:prstGeom prst="rect">
            <a:avLst/>
          </a:prstGeom>
        </p:spPr>
        <p:txBody>
          <a:bodyPr wrap="square">
            <a:spAutoFit/>
          </a:bodyPr>
          <a:lstStyle/>
          <a:p>
            <a:r>
              <a:rPr lang="en-US" b="1" dirty="0"/>
              <a:t>7. Electron transfer at metal-semiconductor contact</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594770596"/>
              </p:ext>
            </p:extLst>
          </p:nvPr>
        </p:nvGraphicFramePr>
        <p:xfrm>
          <a:off x="381000" y="1219200"/>
          <a:ext cx="1419225" cy="257175"/>
        </p:xfrm>
        <a:graphic>
          <a:graphicData uri="http://schemas.openxmlformats.org/presentationml/2006/ole">
            <mc:AlternateContent xmlns:mc="http://schemas.openxmlformats.org/markup-compatibility/2006">
              <mc:Choice xmlns:v="urn:schemas-microsoft-com:vml" Requires="v">
                <p:oleObj spid="_x0000_s77855" name="Equation" r:id="rId4" imgW="1422400" imgH="266700" progId="Equation.3">
                  <p:embed/>
                </p:oleObj>
              </mc:Choice>
              <mc:Fallback>
                <p:oleObj name="Equation" r:id="rId4" imgW="1422400" imgH="2667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219200"/>
                        <a:ext cx="141922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266661025"/>
              </p:ext>
            </p:extLst>
          </p:nvPr>
        </p:nvGraphicFramePr>
        <p:xfrm>
          <a:off x="539552" y="1676400"/>
          <a:ext cx="1076325" cy="504825"/>
        </p:xfrm>
        <a:graphic>
          <a:graphicData uri="http://schemas.openxmlformats.org/presentationml/2006/ole">
            <mc:AlternateContent xmlns:mc="http://schemas.openxmlformats.org/markup-compatibility/2006">
              <mc:Choice xmlns:v="urn:schemas-microsoft-com:vml" Requires="v">
                <p:oleObj spid="_x0000_s77856" name="Equation" r:id="rId6" imgW="1079032" imgH="520474" progId="Equation.3">
                  <p:embed/>
                </p:oleObj>
              </mc:Choice>
              <mc:Fallback>
                <p:oleObj name="Equation" r:id="rId6" imgW="1079032" imgH="520474"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676400"/>
                        <a:ext cx="10763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2166288594"/>
              </p:ext>
            </p:extLst>
          </p:nvPr>
        </p:nvGraphicFramePr>
        <p:xfrm>
          <a:off x="304800" y="2438400"/>
          <a:ext cx="1524000" cy="371475"/>
        </p:xfrm>
        <a:graphic>
          <a:graphicData uri="http://schemas.openxmlformats.org/presentationml/2006/ole">
            <mc:AlternateContent xmlns:mc="http://schemas.openxmlformats.org/markup-compatibility/2006">
              <mc:Choice xmlns:v="urn:schemas-microsoft-com:vml" Requires="v">
                <p:oleObj spid="_x0000_s77857" name="Equation" r:id="rId8" imgW="1524000" imgH="393700" progId="Equation.3">
                  <p:embed/>
                </p:oleObj>
              </mc:Choice>
              <mc:Fallback>
                <p:oleObj name="Equation" r:id="rId8" imgW="1524000" imgH="3937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438400"/>
                        <a:ext cx="1524000"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525074749"/>
              </p:ext>
            </p:extLst>
          </p:nvPr>
        </p:nvGraphicFramePr>
        <p:xfrm>
          <a:off x="741363" y="595313"/>
          <a:ext cx="708025" cy="388937"/>
        </p:xfrm>
        <a:graphic>
          <a:graphicData uri="http://schemas.openxmlformats.org/presentationml/2006/ole">
            <mc:AlternateContent xmlns:mc="http://schemas.openxmlformats.org/markup-compatibility/2006">
              <mc:Choice xmlns:v="urn:schemas-microsoft-com:vml" Requires="v">
                <p:oleObj spid="_x0000_s77858" name="Equation" r:id="rId10" imgW="711000" imgH="393480" progId="Equation.3">
                  <p:embed/>
                </p:oleObj>
              </mc:Choice>
              <mc:Fallback>
                <p:oleObj name="Equation" r:id="rId10" imgW="711000" imgH="393480" progId="Equation.3">
                  <p:embed/>
                  <p:pic>
                    <p:nvPicPr>
                      <p:cNvPr id="0" name="Object 7"/>
                      <p:cNvPicPr>
                        <a:picLocks noChangeAspect="1" noChangeArrowheads="1"/>
                      </p:cNvPicPr>
                      <p:nvPr/>
                    </p:nvPicPr>
                    <p:blipFill>
                      <a:blip r:embed="rId11"/>
                      <a:srcRect/>
                      <a:stretch>
                        <a:fillRect/>
                      </a:stretch>
                    </p:blipFill>
                    <p:spPr bwMode="auto">
                      <a:xfrm>
                        <a:off x="741363" y="595313"/>
                        <a:ext cx="708025" cy="388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4263804899"/>
              </p:ext>
            </p:extLst>
          </p:nvPr>
        </p:nvGraphicFramePr>
        <p:xfrm>
          <a:off x="457200" y="3048000"/>
          <a:ext cx="1362075" cy="257175"/>
        </p:xfrm>
        <a:graphic>
          <a:graphicData uri="http://schemas.openxmlformats.org/presentationml/2006/ole">
            <mc:AlternateContent xmlns:mc="http://schemas.openxmlformats.org/markup-compatibility/2006">
              <mc:Choice xmlns:v="urn:schemas-microsoft-com:vml" Requires="v">
                <p:oleObj spid="_x0000_s77859" name="Equation" r:id="rId12" imgW="1358310" imgH="266584" progId="Equation.3">
                  <p:embed/>
                </p:oleObj>
              </mc:Choice>
              <mc:Fallback>
                <p:oleObj name="Equation" r:id="rId12" imgW="1358310" imgH="266584"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3048000"/>
                        <a:ext cx="136207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617544850"/>
              </p:ext>
            </p:extLst>
          </p:nvPr>
        </p:nvGraphicFramePr>
        <p:xfrm>
          <a:off x="457200" y="3509576"/>
          <a:ext cx="1171575" cy="466725"/>
        </p:xfrm>
        <a:graphic>
          <a:graphicData uri="http://schemas.openxmlformats.org/presentationml/2006/ole">
            <mc:AlternateContent xmlns:mc="http://schemas.openxmlformats.org/markup-compatibility/2006">
              <mc:Choice xmlns:v="urn:schemas-microsoft-com:vml" Requires="v">
                <p:oleObj spid="_x0000_s77860" name="Equation" r:id="rId14" imgW="1168400" imgH="469900" progId="Equation.3">
                  <p:embed/>
                </p:oleObj>
              </mc:Choice>
              <mc:Fallback>
                <p:oleObj name="Equation" r:id="rId14" imgW="1168400" imgH="469900"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3509576"/>
                        <a:ext cx="1171575"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516236896"/>
              </p:ext>
            </p:extLst>
          </p:nvPr>
        </p:nvGraphicFramePr>
        <p:xfrm>
          <a:off x="381000" y="4267200"/>
          <a:ext cx="1352550" cy="457200"/>
        </p:xfrm>
        <a:graphic>
          <a:graphicData uri="http://schemas.openxmlformats.org/presentationml/2006/ole">
            <mc:AlternateContent xmlns:mc="http://schemas.openxmlformats.org/markup-compatibility/2006">
              <mc:Choice xmlns:v="urn:schemas-microsoft-com:vml" Requires="v">
                <p:oleObj spid="_x0000_s77861" name="Equation" r:id="rId16" imgW="1358310" imgH="482391" progId="Equation.3">
                  <p:embed/>
                </p:oleObj>
              </mc:Choice>
              <mc:Fallback>
                <p:oleObj name="Equation" r:id="rId16" imgW="1358310" imgH="482391"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4267200"/>
                        <a:ext cx="13525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1219528679"/>
              </p:ext>
            </p:extLst>
          </p:nvPr>
        </p:nvGraphicFramePr>
        <p:xfrm>
          <a:off x="228600" y="5029200"/>
          <a:ext cx="1905000" cy="504825"/>
        </p:xfrm>
        <a:graphic>
          <a:graphicData uri="http://schemas.openxmlformats.org/presentationml/2006/ole">
            <mc:AlternateContent xmlns:mc="http://schemas.openxmlformats.org/markup-compatibility/2006">
              <mc:Choice xmlns:v="urn:schemas-microsoft-com:vml" Requires="v">
                <p:oleObj spid="_x0000_s77862" name="Equation" r:id="rId18" imgW="1916868" imgH="533169" progId="Equation.3">
                  <p:embed/>
                </p:oleObj>
              </mc:Choice>
              <mc:Fallback>
                <p:oleObj name="Equation" r:id="rId18" imgW="1916868" imgH="533169" progId="Equation.3">
                  <p:embed/>
                  <p:pic>
                    <p:nvPicPr>
                      <p:cNvPr id="0" name="Object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0" y="5029200"/>
                        <a:ext cx="190500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4087940338"/>
              </p:ext>
            </p:extLst>
          </p:nvPr>
        </p:nvGraphicFramePr>
        <p:xfrm>
          <a:off x="3581400" y="5181600"/>
          <a:ext cx="714375" cy="219075"/>
        </p:xfrm>
        <a:graphic>
          <a:graphicData uri="http://schemas.openxmlformats.org/presentationml/2006/ole">
            <mc:AlternateContent xmlns:mc="http://schemas.openxmlformats.org/markup-compatibility/2006">
              <mc:Choice xmlns:v="urn:schemas-microsoft-com:vml" Requires="v">
                <p:oleObj spid="_x0000_s77863" name="Equation" r:id="rId20" imgW="711200" imgH="228600" progId="Equation.3">
                  <p:embed/>
                </p:oleObj>
              </mc:Choice>
              <mc:Fallback>
                <p:oleObj name="Equation" r:id="rId20" imgW="711200" imgH="228600" progId="Equation.3">
                  <p:embed/>
                  <p:pic>
                    <p:nvPicPr>
                      <p:cNvPr id="0" name="Object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581400" y="5181600"/>
                        <a:ext cx="71437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3685480097"/>
              </p:ext>
            </p:extLst>
          </p:nvPr>
        </p:nvGraphicFramePr>
        <p:xfrm>
          <a:off x="4876800" y="5257800"/>
          <a:ext cx="1314450" cy="257175"/>
        </p:xfrm>
        <a:graphic>
          <a:graphicData uri="http://schemas.openxmlformats.org/presentationml/2006/ole">
            <mc:AlternateContent xmlns:mc="http://schemas.openxmlformats.org/markup-compatibility/2006">
              <mc:Choice xmlns:v="urn:schemas-microsoft-com:vml" Requires="v">
                <p:oleObj spid="_x0000_s77864" name="Equation" r:id="rId22" imgW="1307532" imgH="266584" progId="Equation.3">
                  <p:embed/>
                </p:oleObj>
              </mc:Choice>
              <mc:Fallback>
                <p:oleObj name="Equation" r:id="rId22" imgW="1307532" imgH="266584" progId="Equation.3">
                  <p:embed/>
                  <p:pic>
                    <p:nvPicPr>
                      <p:cNvPr id="0" name="Object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76800" y="5257800"/>
                        <a:ext cx="1314450"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Scott, J. C. "</a:t>
            </a:r>
            <a:r>
              <a:rPr lang="en-US" sz="1050" dirty="0" smtClean="0">
                <a:hlinkClick r:id="rId2"/>
              </a:rPr>
              <a:t>Metal--organic interface and charge injection in organic electronic devices</a:t>
            </a:r>
            <a:r>
              <a:rPr lang="en-US" sz="1050" dirty="0" smtClean="0"/>
              <a:t>". </a:t>
            </a:r>
            <a:r>
              <a:rPr lang="en-US" sz="1050" i="1" dirty="0" smtClean="0"/>
              <a:t>Journal of Vacuum Science &amp; Technology A: Vacuum, Surfaces, and Films</a:t>
            </a:r>
            <a:r>
              <a:rPr lang="en-US" sz="1050" dirty="0" smtClean="0"/>
              <a:t> </a:t>
            </a:r>
            <a:r>
              <a:rPr lang="en-US" sz="1050" b="1" dirty="0" smtClean="0"/>
              <a:t>2003</a:t>
            </a:r>
            <a:r>
              <a:rPr lang="en-US" sz="1050" dirty="0" smtClean="0"/>
              <a:t>, </a:t>
            </a:r>
            <a:r>
              <a:rPr lang="en-US" sz="1050" i="1" dirty="0" smtClean="0"/>
              <a:t>21</a:t>
            </a:r>
            <a:r>
              <a:rPr lang="en-US" sz="1050" dirty="0" smtClean="0"/>
              <a:t>, 521-531.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191036"/>
            <a:ext cx="8126018" cy="600164"/>
          </a:xfrm>
          <a:prstGeom prst="rect">
            <a:avLst/>
          </a:prstGeom>
        </p:spPr>
        <p:txBody>
          <a:bodyPr wrap="square">
            <a:spAutoFit/>
          </a:bodyPr>
          <a:lstStyle/>
          <a:p>
            <a:r>
              <a:rPr lang="en-US" sz="1100" b="1" dirty="0"/>
              <a:t>Figure </a:t>
            </a:r>
            <a:r>
              <a:rPr lang="en-US" sz="1100" b="1" dirty="0" smtClean="0"/>
              <a:t>6.22.</a:t>
            </a:r>
            <a:r>
              <a:rPr lang="en-US" sz="1100" dirty="0" smtClean="0"/>
              <a:t> </a:t>
            </a:r>
            <a:r>
              <a:rPr lang="en-US" sz="1100" dirty="0" err="1" smtClean="0"/>
              <a:t>Energetics</a:t>
            </a:r>
            <a:r>
              <a:rPr lang="en-US" sz="1100" dirty="0" smtClean="0"/>
              <a:t> of the charge injection process. Electrons in extended states in the metal, including those thermally excited above the Fermi level, tunnel into localized states in the semiconductor, where there are four contributions to the energy: the barrier height, the image potential, the potential due to the interfacial electric field, and a random component due to disorder. </a:t>
            </a:r>
            <a:endParaRPr lang="es-ES" sz="1100" dirty="0" smtClean="0"/>
          </a:p>
        </p:txBody>
      </p:sp>
      <p:pic>
        <p:nvPicPr>
          <p:cNvPr id="52225" name="Picture 1" descr="C:\Users\Carmen\Dropbox (DISPOSITIVOS FOTO)\book energy (1)\part 1\figs files\figs 6 kinetics\f 6 22.tif"/>
          <p:cNvPicPr>
            <a:picLocks noChangeAspect="1" noChangeArrowheads="1"/>
          </p:cNvPicPr>
          <p:nvPr/>
        </p:nvPicPr>
        <p:blipFill>
          <a:blip r:embed="rId3" cstate="print"/>
          <a:srcRect/>
          <a:stretch>
            <a:fillRect/>
          </a:stretch>
        </p:blipFill>
        <p:spPr bwMode="auto">
          <a:xfrm>
            <a:off x="2590800" y="1371600"/>
            <a:ext cx="3639753" cy="2764424"/>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943600"/>
            <a:ext cx="8229600" cy="808309"/>
          </a:xfrm>
        </p:spPr>
        <p:txBody>
          <a:bodyPr>
            <a:noAutofit/>
          </a:bodyPr>
          <a:lstStyle/>
          <a:p>
            <a:pPr algn="l"/>
            <a:r>
              <a:rPr lang="en-US" sz="1050" dirty="0" smtClean="0"/>
              <a:t>Reproduced with permission from </a:t>
            </a:r>
            <a:r>
              <a:rPr lang="en-US" sz="1050" dirty="0" err="1" smtClean="0"/>
              <a:t>Baldo</a:t>
            </a:r>
            <a:r>
              <a:rPr lang="en-US" sz="1050" dirty="0" smtClean="0"/>
              <a:t>, M. A.; Forrest, S. R. "</a:t>
            </a:r>
            <a:r>
              <a:rPr lang="en-US" sz="1050" dirty="0" smtClean="0">
                <a:hlinkClick r:id="rId2"/>
              </a:rPr>
              <a:t>Interface-limited injection in amorphous organic semiconductors</a:t>
            </a:r>
            <a:r>
              <a:rPr lang="en-US" sz="1050" dirty="0" smtClean="0"/>
              <a:t>". </a:t>
            </a:r>
            <a:r>
              <a:rPr lang="en-US" sz="1050" i="1" dirty="0" smtClean="0"/>
              <a:t>Physical Review B</a:t>
            </a:r>
            <a:r>
              <a:rPr lang="en-US" sz="1050" dirty="0" smtClean="0"/>
              <a:t> </a:t>
            </a:r>
            <a:r>
              <a:rPr lang="en-US" sz="1050" b="1" dirty="0" smtClean="0"/>
              <a:t>2001</a:t>
            </a:r>
            <a:r>
              <a:rPr lang="en-US" sz="1050" dirty="0" smtClean="0"/>
              <a:t>, </a:t>
            </a:r>
            <a:r>
              <a:rPr lang="en-US" sz="1050" i="1" dirty="0" smtClean="0"/>
              <a:t>64</a:t>
            </a:r>
            <a:r>
              <a:rPr lang="en-US" sz="1050" dirty="0" smtClean="0"/>
              <a:t>, 085201</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32</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4876800"/>
            <a:ext cx="8126018" cy="1107996"/>
          </a:xfrm>
          <a:prstGeom prst="rect">
            <a:avLst/>
          </a:prstGeom>
        </p:spPr>
        <p:txBody>
          <a:bodyPr wrap="square">
            <a:spAutoFit/>
          </a:bodyPr>
          <a:lstStyle/>
          <a:p>
            <a:r>
              <a:rPr lang="en-US" sz="1100" b="1" dirty="0"/>
              <a:t>Figure </a:t>
            </a:r>
            <a:r>
              <a:rPr lang="en-US" sz="1100" b="1" dirty="0" smtClean="0"/>
              <a:t>6.23.</a:t>
            </a:r>
            <a:r>
              <a:rPr lang="en-US" sz="1100" dirty="0" smtClean="0"/>
              <a:t> (a) Two-step process injection model. Charges are initially injected into an interface region where the distribution of energy sites is broadened by interface dipoles. The limiting step is the hop from the interfacial region into the bulk distribution. (b) The interface is modeled by a collection of point dipoles. In the bulk, each site is randomly oriented but at the interface the dipoles are oriented in a Gaussian distribution about the perpendicular ( </a:t>
            </a:r>
            <a:r>
              <a:rPr lang="el-GR" sz="1100" dirty="0" smtClean="0"/>
              <a:t>θ</a:t>
            </a:r>
            <a:r>
              <a:rPr lang="es-ES" sz="1100" dirty="0" smtClean="0"/>
              <a:t>=0</a:t>
            </a:r>
            <a:r>
              <a:rPr lang="en-US" sz="1100" dirty="0" smtClean="0"/>
              <a:t>). (c) The effect of the interface dipoles on the electron-energy distribution in the bulk is calculated. The distribution in the first few organic </a:t>
            </a:r>
            <a:r>
              <a:rPr lang="en-US" sz="1100" dirty="0" err="1" smtClean="0"/>
              <a:t>monolayers</a:t>
            </a:r>
            <a:r>
              <a:rPr lang="en-US" sz="1100" dirty="0" smtClean="0"/>
              <a:t> is considerably broadened. With increasing distance, the energetic distribution, approaches the bulk distribution.</a:t>
            </a:r>
            <a:endParaRPr lang="es-ES" sz="1100" dirty="0" smtClean="0"/>
          </a:p>
        </p:txBody>
      </p:sp>
      <p:pic>
        <p:nvPicPr>
          <p:cNvPr id="51201" name="Picture 1" descr="C:\Users\Carmen\Dropbox (DISPOSITIVOS FOTO)\book energy (1)\part 1\figs files\figs 6 kinetics\f 6 23.tif"/>
          <p:cNvPicPr>
            <a:picLocks noChangeAspect="1" noChangeArrowheads="1"/>
          </p:cNvPicPr>
          <p:nvPr/>
        </p:nvPicPr>
        <p:blipFill>
          <a:blip r:embed="rId3" cstate="print"/>
          <a:srcRect/>
          <a:stretch>
            <a:fillRect/>
          </a:stretch>
        </p:blipFill>
        <p:spPr bwMode="auto">
          <a:xfrm>
            <a:off x="3429000" y="457200"/>
            <a:ext cx="2060219" cy="4041775"/>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33</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257799" y="3048000"/>
            <a:ext cx="3876675" cy="769441"/>
          </a:xfrm>
          <a:prstGeom prst="rect">
            <a:avLst/>
          </a:prstGeom>
        </p:spPr>
        <p:txBody>
          <a:bodyPr wrap="square">
            <a:spAutoFit/>
          </a:bodyPr>
          <a:lstStyle/>
          <a:p>
            <a:r>
              <a:rPr lang="en-US" sz="1100" b="1" dirty="0"/>
              <a:t>Figure </a:t>
            </a:r>
            <a:r>
              <a:rPr lang="en-US" sz="1100" b="1" dirty="0" smtClean="0"/>
              <a:t>6.24.</a:t>
            </a:r>
            <a:r>
              <a:rPr lang="en-US" sz="1100" dirty="0" smtClean="0"/>
              <a:t> Charge transfer from a semiconductor, to the fluctuating energy levels of the ox and red species in electrolyte with a reorganization energy .</a:t>
            </a:r>
            <a:endParaRPr lang="es-ES" sz="1100" dirty="0" smtClean="0"/>
          </a:p>
          <a:p>
            <a:endParaRPr lang="es-ES" sz="1100" dirty="0" smtClean="0"/>
          </a:p>
        </p:txBody>
      </p:sp>
      <p:pic>
        <p:nvPicPr>
          <p:cNvPr id="50177" name="Picture 1" descr="C:\Users\Carmen\Dropbox (DISPOSITIVOS FOTO)\book energy (1)\part 1\figs files\figs 6 kinetics\f 6 24.tif"/>
          <p:cNvPicPr>
            <a:picLocks noChangeAspect="1" noChangeArrowheads="1"/>
          </p:cNvPicPr>
          <p:nvPr/>
        </p:nvPicPr>
        <p:blipFill>
          <a:blip r:embed="rId3" cstate="print"/>
          <a:srcRect/>
          <a:stretch>
            <a:fillRect/>
          </a:stretch>
        </p:blipFill>
        <p:spPr bwMode="auto">
          <a:xfrm>
            <a:off x="5029200" y="76200"/>
            <a:ext cx="4248150" cy="2736850"/>
          </a:xfrm>
          <a:prstGeom prst="rect">
            <a:avLst/>
          </a:prstGeom>
          <a:noFill/>
        </p:spPr>
      </p:pic>
      <p:sp>
        <p:nvSpPr>
          <p:cNvPr id="4" name="Rectangle 3"/>
          <p:cNvSpPr/>
          <p:nvPr/>
        </p:nvSpPr>
        <p:spPr>
          <a:xfrm>
            <a:off x="-9525" y="76200"/>
            <a:ext cx="4572000" cy="646331"/>
          </a:xfrm>
          <a:prstGeom prst="rect">
            <a:avLst/>
          </a:prstGeom>
        </p:spPr>
        <p:txBody>
          <a:bodyPr>
            <a:spAutoFit/>
          </a:bodyPr>
          <a:lstStyle/>
          <a:p>
            <a:r>
              <a:rPr lang="en-US" b="1" dirty="0"/>
              <a:t>8. Electron transfer at semiconductor/electrolyte interface</a:t>
            </a: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055010084"/>
              </p:ext>
            </p:extLst>
          </p:nvPr>
        </p:nvGraphicFramePr>
        <p:xfrm>
          <a:off x="139502" y="838200"/>
          <a:ext cx="800100" cy="219075"/>
        </p:xfrm>
        <a:graphic>
          <a:graphicData uri="http://schemas.openxmlformats.org/presentationml/2006/ole">
            <mc:AlternateContent xmlns:mc="http://schemas.openxmlformats.org/markup-compatibility/2006">
              <mc:Choice xmlns:v="urn:schemas-microsoft-com:vml" Requires="v">
                <p:oleObj spid="_x0000_s78873" name="Equation" r:id="rId4" imgW="800100" imgH="228600" progId="Equation.3">
                  <p:embed/>
                </p:oleObj>
              </mc:Choice>
              <mc:Fallback>
                <p:oleObj name="Equation" r:id="rId4" imgW="800100" imgH="2286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502" y="838200"/>
                        <a:ext cx="8001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119281687"/>
              </p:ext>
            </p:extLst>
          </p:nvPr>
        </p:nvGraphicFramePr>
        <p:xfrm>
          <a:off x="152400" y="1676400"/>
          <a:ext cx="2543175" cy="476250"/>
        </p:xfrm>
        <a:graphic>
          <a:graphicData uri="http://schemas.openxmlformats.org/presentationml/2006/ole">
            <mc:AlternateContent xmlns:mc="http://schemas.openxmlformats.org/markup-compatibility/2006">
              <mc:Choice xmlns:v="urn:schemas-microsoft-com:vml" Requires="v">
                <p:oleObj spid="_x0000_s78874" name="Equation" r:id="rId6" imgW="2552700" imgH="469900" progId="Equation.3">
                  <p:embed/>
                </p:oleObj>
              </mc:Choice>
              <mc:Fallback>
                <p:oleObj name="Equation" r:id="rId6" imgW="2552700" imgH="4699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676400"/>
                        <a:ext cx="254317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1242649"/>
              </p:ext>
            </p:extLst>
          </p:nvPr>
        </p:nvGraphicFramePr>
        <p:xfrm>
          <a:off x="95250" y="2240181"/>
          <a:ext cx="2181225" cy="542925"/>
        </p:xfrm>
        <a:graphic>
          <a:graphicData uri="http://schemas.openxmlformats.org/presentationml/2006/ole">
            <mc:AlternateContent xmlns:mc="http://schemas.openxmlformats.org/markup-compatibility/2006">
              <mc:Choice xmlns:v="urn:schemas-microsoft-com:vml" Requires="v">
                <p:oleObj spid="_x0000_s78875" name="Equation" r:id="rId8" imgW="2184400" imgH="533400" progId="Equation.3">
                  <p:embed/>
                </p:oleObj>
              </mc:Choice>
              <mc:Fallback>
                <p:oleObj name="Equation" r:id="rId8" imgW="2184400" imgH="5334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0" y="2240181"/>
                        <a:ext cx="21812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50086063"/>
              </p:ext>
            </p:extLst>
          </p:nvPr>
        </p:nvGraphicFramePr>
        <p:xfrm>
          <a:off x="152400" y="3048000"/>
          <a:ext cx="1047750" cy="228600"/>
        </p:xfrm>
        <a:graphic>
          <a:graphicData uri="http://schemas.openxmlformats.org/presentationml/2006/ole">
            <mc:AlternateContent xmlns:mc="http://schemas.openxmlformats.org/markup-compatibility/2006">
              <mc:Choice xmlns:v="urn:schemas-microsoft-com:vml" Requires="v">
                <p:oleObj spid="_x0000_s78876" name="Equation" r:id="rId10" imgW="1054100" imgH="228600" progId="Equation.3">
                  <p:embed/>
                </p:oleObj>
              </mc:Choice>
              <mc:Fallback>
                <p:oleObj name="Equation" r:id="rId10" imgW="1054100" imgH="2286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3048000"/>
                        <a:ext cx="10477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1421677358"/>
              </p:ext>
            </p:extLst>
          </p:nvPr>
        </p:nvGraphicFramePr>
        <p:xfrm>
          <a:off x="161925" y="3536453"/>
          <a:ext cx="4229100" cy="561975"/>
        </p:xfrm>
        <a:graphic>
          <a:graphicData uri="http://schemas.openxmlformats.org/presentationml/2006/ole">
            <mc:AlternateContent xmlns:mc="http://schemas.openxmlformats.org/markup-compatibility/2006">
              <mc:Choice xmlns:v="urn:schemas-microsoft-com:vml" Requires="v">
                <p:oleObj spid="_x0000_s78877" name="Equation" r:id="rId12" imgW="4229100" imgH="558800" progId="Equation.3">
                  <p:embed/>
                </p:oleObj>
              </mc:Choice>
              <mc:Fallback>
                <p:oleObj name="Equation" r:id="rId12" imgW="4229100" imgH="5588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1925" y="3536453"/>
                        <a:ext cx="4229100"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533731692"/>
              </p:ext>
            </p:extLst>
          </p:nvPr>
        </p:nvGraphicFramePr>
        <p:xfrm>
          <a:off x="304800" y="4343400"/>
          <a:ext cx="2324100" cy="542925"/>
        </p:xfrm>
        <a:graphic>
          <a:graphicData uri="http://schemas.openxmlformats.org/presentationml/2006/ole">
            <mc:AlternateContent xmlns:mc="http://schemas.openxmlformats.org/markup-compatibility/2006">
              <mc:Choice xmlns:v="urn:schemas-microsoft-com:vml" Requires="v">
                <p:oleObj spid="_x0000_s78878" name="Equation" r:id="rId14" imgW="2324100" imgH="533400" progId="Equation.3">
                  <p:embed/>
                </p:oleObj>
              </mc:Choice>
              <mc:Fallback>
                <p:oleObj name="Equation" r:id="rId14" imgW="2324100" imgH="533400"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4343400"/>
                        <a:ext cx="23241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670724426"/>
              </p:ext>
            </p:extLst>
          </p:nvPr>
        </p:nvGraphicFramePr>
        <p:xfrm>
          <a:off x="304800" y="5181600"/>
          <a:ext cx="2457450" cy="533400"/>
        </p:xfrm>
        <a:graphic>
          <a:graphicData uri="http://schemas.openxmlformats.org/presentationml/2006/ole">
            <mc:AlternateContent xmlns:mc="http://schemas.openxmlformats.org/markup-compatibility/2006">
              <mc:Choice xmlns:v="urn:schemas-microsoft-com:vml" Requires="v">
                <p:oleObj spid="_x0000_s78879" name="Equation" r:id="rId16" imgW="2489200" imgH="533400" progId="Equation.3">
                  <p:embed/>
                </p:oleObj>
              </mc:Choice>
              <mc:Fallback>
                <p:oleObj name="Equation" r:id="rId16" imgW="2489200" imgH="533400" progId="Equation.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5181600"/>
                        <a:ext cx="24574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34</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257799" y="3048000"/>
            <a:ext cx="3876675" cy="769441"/>
          </a:xfrm>
          <a:prstGeom prst="rect">
            <a:avLst/>
          </a:prstGeom>
        </p:spPr>
        <p:txBody>
          <a:bodyPr wrap="square">
            <a:spAutoFit/>
          </a:bodyPr>
          <a:lstStyle/>
          <a:p>
            <a:r>
              <a:rPr lang="en-US" sz="1100" b="1" dirty="0"/>
              <a:t>Figure </a:t>
            </a:r>
            <a:r>
              <a:rPr lang="en-US" sz="1100" b="1" dirty="0" smtClean="0"/>
              <a:t>6.24.</a:t>
            </a:r>
            <a:r>
              <a:rPr lang="en-US" sz="1100" dirty="0" smtClean="0"/>
              <a:t> Charge transfer from a semiconductor, to the fluctuating energy levels of the ox and red species in electrolyte with a reorganization energy .</a:t>
            </a:r>
            <a:endParaRPr lang="es-ES" sz="1100" dirty="0" smtClean="0"/>
          </a:p>
          <a:p>
            <a:endParaRPr lang="es-ES" sz="1100" dirty="0" smtClean="0"/>
          </a:p>
        </p:txBody>
      </p:sp>
      <p:pic>
        <p:nvPicPr>
          <p:cNvPr id="50177" name="Picture 1" descr="C:\Users\Carmen\Dropbox (DISPOSITIVOS FOTO)\book energy (1)\part 1\figs files\figs 6 kinetics\f 6 24.tif"/>
          <p:cNvPicPr>
            <a:picLocks noChangeAspect="1" noChangeArrowheads="1"/>
          </p:cNvPicPr>
          <p:nvPr/>
        </p:nvPicPr>
        <p:blipFill>
          <a:blip r:embed="rId3" cstate="print"/>
          <a:srcRect/>
          <a:stretch>
            <a:fillRect/>
          </a:stretch>
        </p:blipFill>
        <p:spPr bwMode="auto">
          <a:xfrm>
            <a:off x="5029200" y="76200"/>
            <a:ext cx="4248150" cy="2736850"/>
          </a:xfrm>
          <a:prstGeom prst="rect">
            <a:avLst/>
          </a:prstGeom>
          <a:noFill/>
        </p:spPr>
      </p:pic>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471636168"/>
              </p:ext>
            </p:extLst>
          </p:nvPr>
        </p:nvGraphicFramePr>
        <p:xfrm>
          <a:off x="609600" y="901700"/>
          <a:ext cx="2286000" cy="533400"/>
        </p:xfrm>
        <a:graphic>
          <a:graphicData uri="http://schemas.openxmlformats.org/presentationml/2006/ole">
            <mc:AlternateContent xmlns:mc="http://schemas.openxmlformats.org/markup-compatibility/2006">
              <mc:Choice xmlns:v="urn:schemas-microsoft-com:vml" Requires="v">
                <p:oleObj spid="_x0000_s79892" name="Equation" r:id="rId4" imgW="2273300" imgH="533400" progId="Equation.3">
                  <p:embed/>
                </p:oleObj>
              </mc:Choice>
              <mc:Fallback>
                <p:oleObj name="Equation" r:id="rId4" imgW="2273300" imgH="5334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01700"/>
                        <a:ext cx="2286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756640991"/>
              </p:ext>
            </p:extLst>
          </p:nvPr>
        </p:nvGraphicFramePr>
        <p:xfrm>
          <a:off x="577652" y="1444625"/>
          <a:ext cx="2381250" cy="533400"/>
        </p:xfrm>
        <a:graphic>
          <a:graphicData uri="http://schemas.openxmlformats.org/presentationml/2006/ole">
            <mc:AlternateContent xmlns:mc="http://schemas.openxmlformats.org/markup-compatibility/2006">
              <mc:Choice xmlns:v="urn:schemas-microsoft-com:vml" Requires="v">
                <p:oleObj spid="_x0000_s79893" name="Equation" r:id="rId6" imgW="2387600" imgH="533400" progId="Equation.3">
                  <p:embed/>
                </p:oleObj>
              </mc:Choice>
              <mc:Fallback>
                <p:oleObj name="Equation" r:id="rId6" imgW="2387600" imgH="5334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652" y="1444625"/>
                        <a:ext cx="23812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05231891"/>
              </p:ext>
            </p:extLst>
          </p:nvPr>
        </p:nvGraphicFramePr>
        <p:xfrm>
          <a:off x="539552" y="2286000"/>
          <a:ext cx="1000125" cy="238125"/>
        </p:xfrm>
        <a:graphic>
          <a:graphicData uri="http://schemas.openxmlformats.org/presentationml/2006/ole">
            <mc:AlternateContent xmlns:mc="http://schemas.openxmlformats.org/markup-compatibility/2006">
              <mc:Choice xmlns:v="urn:schemas-microsoft-com:vml" Requires="v">
                <p:oleObj spid="_x0000_s79894" name="Equation" r:id="rId8" imgW="990600" imgH="228600" progId="Equation.3">
                  <p:embed/>
                </p:oleObj>
              </mc:Choice>
              <mc:Fallback>
                <p:oleObj name="Equation" r:id="rId8" imgW="990600" imgH="2286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2286000"/>
                        <a:ext cx="10001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161186724"/>
              </p:ext>
            </p:extLst>
          </p:nvPr>
        </p:nvGraphicFramePr>
        <p:xfrm>
          <a:off x="609600" y="2565400"/>
          <a:ext cx="1019175" cy="238125"/>
        </p:xfrm>
        <a:graphic>
          <a:graphicData uri="http://schemas.openxmlformats.org/presentationml/2006/ole">
            <mc:AlternateContent xmlns:mc="http://schemas.openxmlformats.org/markup-compatibility/2006">
              <mc:Choice xmlns:v="urn:schemas-microsoft-com:vml" Requires="v">
                <p:oleObj spid="_x0000_s79895" name="Equation" r:id="rId10" imgW="1028700" imgH="228600" progId="Equation.3">
                  <p:embed/>
                </p:oleObj>
              </mc:Choice>
              <mc:Fallback>
                <p:oleObj name="Equation" r:id="rId10" imgW="1028700" imgH="228600" progId="Equation.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2565400"/>
                        <a:ext cx="10191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48676180"/>
              </p:ext>
            </p:extLst>
          </p:nvPr>
        </p:nvGraphicFramePr>
        <p:xfrm>
          <a:off x="558602" y="2938462"/>
          <a:ext cx="1000125" cy="219075"/>
        </p:xfrm>
        <a:graphic>
          <a:graphicData uri="http://schemas.openxmlformats.org/presentationml/2006/ole">
            <mc:AlternateContent xmlns:mc="http://schemas.openxmlformats.org/markup-compatibility/2006">
              <mc:Choice xmlns:v="urn:schemas-microsoft-com:vml" Requires="v">
                <p:oleObj spid="_x0000_s79896" name="Equation" r:id="rId12" imgW="1002865" imgH="228501" progId="Equation.3">
                  <p:embed/>
                </p:oleObj>
              </mc:Choice>
              <mc:Fallback>
                <p:oleObj name="Equation" r:id="rId12" imgW="1002865" imgH="228501" progId="Equation.3">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602" y="2938462"/>
                        <a:ext cx="1000125"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098977199"/>
              </p:ext>
            </p:extLst>
          </p:nvPr>
        </p:nvGraphicFramePr>
        <p:xfrm>
          <a:off x="685800" y="3432720"/>
          <a:ext cx="1114425" cy="257175"/>
        </p:xfrm>
        <a:graphic>
          <a:graphicData uri="http://schemas.openxmlformats.org/presentationml/2006/ole">
            <mc:AlternateContent xmlns:mc="http://schemas.openxmlformats.org/markup-compatibility/2006">
              <mc:Choice xmlns:v="urn:schemas-microsoft-com:vml" Requires="v">
                <p:oleObj spid="_x0000_s79897" name="Equation" r:id="rId14" imgW="1129810" imgH="253890" progId="Equation.3">
                  <p:embed/>
                </p:oleObj>
              </mc:Choice>
              <mc:Fallback>
                <p:oleObj name="Equation" r:id="rId14" imgW="1129810" imgH="253890" progId="Equation.3">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3432720"/>
                        <a:ext cx="111442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3486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884509"/>
          </a:xfrm>
        </p:spPr>
        <p:txBody>
          <a:bodyPr>
            <a:noAutofit/>
          </a:bodyPr>
          <a:lstStyle/>
          <a:p>
            <a:pPr algn="l"/>
            <a:r>
              <a:rPr lang="en-US" sz="1050" dirty="0" smtClean="0"/>
              <a:t>Reproduced with permission from </a:t>
            </a:r>
            <a:r>
              <a:rPr lang="en-US" sz="1050" dirty="0" err="1" smtClean="0"/>
              <a:t>Morisaki</a:t>
            </a:r>
            <a:r>
              <a:rPr lang="en-US" sz="1050" dirty="0" smtClean="0"/>
              <a:t>, H.; Ono, H.; </a:t>
            </a:r>
            <a:r>
              <a:rPr lang="en-US" sz="1050" dirty="0" err="1" smtClean="0"/>
              <a:t>Yazawa</a:t>
            </a:r>
            <a:r>
              <a:rPr lang="en-US" sz="1050" dirty="0" smtClean="0"/>
              <a:t>, K. </a:t>
            </a:r>
            <a:r>
              <a:rPr lang="en-US" sz="1050" dirty="0" smtClean="0">
                <a:hlinkClick r:id="rId3"/>
              </a:rPr>
              <a:t>"Measurement of the density of electronic states in aqueous electrolytes using oxide-covered Pt-</a:t>
            </a:r>
            <a:r>
              <a:rPr lang="en-US" sz="1050" dirty="0" err="1" smtClean="0">
                <a:hlinkClick r:id="rId3"/>
              </a:rPr>
              <a:t>silicide</a:t>
            </a:r>
            <a:r>
              <a:rPr lang="en-US" sz="1050" dirty="0" smtClean="0">
                <a:hlinkClick r:id="rId3"/>
              </a:rPr>
              <a:t> electrodes</a:t>
            </a:r>
            <a:r>
              <a:rPr lang="en-US" sz="1050" dirty="0" smtClean="0"/>
              <a:t>". </a:t>
            </a:r>
            <a:r>
              <a:rPr lang="en-US" sz="1050" i="1" dirty="0" smtClean="0"/>
              <a:t>Journal of The Electrochemical Society</a:t>
            </a:r>
            <a:r>
              <a:rPr lang="en-US" sz="1050" dirty="0" smtClean="0"/>
              <a:t> </a:t>
            </a:r>
            <a:r>
              <a:rPr lang="en-US" sz="1050" b="1" dirty="0" smtClean="0"/>
              <a:t>1988</a:t>
            </a:r>
            <a:r>
              <a:rPr lang="en-US" sz="1050" dirty="0" smtClean="0"/>
              <a:t>, </a:t>
            </a:r>
            <a:r>
              <a:rPr lang="en-US" sz="1050" i="1" dirty="0" smtClean="0"/>
              <a:t>135</a:t>
            </a:r>
            <a:r>
              <a:rPr lang="en-US" sz="1050" dirty="0" smtClean="0"/>
              <a:t>, 381-383.</a:t>
            </a:r>
            <a:br>
              <a:rPr lang="en-US" sz="1050" dirty="0" smtClean="0"/>
            </a:br>
            <a:r>
              <a:rPr lang="en-US" sz="1050" dirty="0" smtClean="0"/>
              <a:t/>
            </a:r>
            <a:br>
              <a:rPr lang="en-US" sz="1050" dirty="0" smtClean="0"/>
            </a:br>
            <a:r>
              <a:rPr lang="en-US" sz="1050" dirty="0" smtClean="0"/>
              <a:t>Juan Bisquert  </a:t>
            </a:r>
            <a:r>
              <a:rPr lang="en-US" sz="1050" i="1" dirty="0" smtClean="0"/>
              <a:t>Nanostructured Energy Devices: Equilibrium Concepts and Kinetics </a:t>
            </a:r>
            <a:r>
              <a:rPr lang="en-US" sz="1050" dirty="0" smtClean="0"/>
              <a:t/>
            </a:r>
            <a:br>
              <a:rPr lang="en-US" sz="1050" dirty="0" smtClean="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35</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4953001"/>
            <a:ext cx="8126018" cy="769441"/>
          </a:xfrm>
          <a:prstGeom prst="rect">
            <a:avLst/>
          </a:prstGeom>
        </p:spPr>
        <p:txBody>
          <a:bodyPr wrap="square">
            <a:spAutoFit/>
          </a:bodyPr>
          <a:lstStyle/>
          <a:p>
            <a:r>
              <a:rPr lang="en-US" sz="1100" b="1" dirty="0"/>
              <a:t>Figure </a:t>
            </a:r>
            <a:r>
              <a:rPr lang="en-US" sz="1100" b="1" dirty="0" smtClean="0"/>
              <a:t>6.25.</a:t>
            </a:r>
            <a:r>
              <a:rPr lang="en-US" sz="1100" dirty="0" smtClean="0"/>
              <a:t> (a) Current density vs. surface potential characteristics, as well as the potential derivatives (              ) of an oxide-covered Pt-</a:t>
            </a:r>
            <a:r>
              <a:rPr lang="en-US" sz="1100" dirty="0" err="1" smtClean="0"/>
              <a:t>silicide</a:t>
            </a:r>
            <a:r>
              <a:rPr lang="en-US" sz="1100" dirty="0" smtClean="0"/>
              <a:t> electrode measured in a 0.1M-Fe(CN)6</a:t>
            </a:r>
            <a:r>
              <a:rPr lang="en-US" sz="1100" baseline="30000" dirty="0" smtClean="0"/>
              <a:t>3-/4-</a:t>
            </a:r>
            <a:r>
              <a:rPr lang="en-US" sz="1100" dirty="0" smtClean="0"/>
              <a:t> and 0.5M-Na</a:t>
            </a:r>
            <a:r>
              <a:rPr lang="en-US" sz="1100" baseline="-25000" dirty="0" smtClean="0"/>
              <a:t>2</a:t>
            </a:r>
            <a:r>
              <a:rPr lang="en-US" sz="1100" dirty="0" smtClean="0"/>
              <a:t>SO</a:t>
            </a:r>
            <a:r>
              <a:rPr lang="en-US" sz="1100" baseline="-25000" dirty="0" smtClean="0"/>
              <a:t>4</a:t>
            </a:r>
            <a:r>
              <a:rPr lang="en-US" sz="1100" dirty="0" smtClean="0"/>
              <a:t> electrolyte. The broken line is an </a:t>
            </a:r>
            <a:r>
              <a:rPr lang="en-US" sz="1100" i="1" dirty="0" smtClean="0"/>
              <a:t>I-V </a:t>
            </a:r>
            <a:r>
              <a:rPr lang="en-US" sz="1100" dirty="0" smtClean="0"/>
              <a:t>characteristic for a Pt electrode measured in the same electrolyte. (b) Effective density of electronic states for </a:t>
            </a:r>
            <a:r>
              <a:rPr lang="en-US" sz="1100" dirty="0" err="1" smtClean="0"/>
              <a:t>ferrocyanic</a:t>
            </a:r>
            <a:r>
              <a:rPr lang="en-US" sz="1100" dirty="0" smtClean="0"/>
              <a:t> ions deduced from a method that uses              . The continuous line is the theoretical expression of the Marcus-</a:t>
            </a:r>
            <a:r>
              <a:rPr lang="en-US" sz="1100" dirty="0" err="1" smtClean="0"/>
              <a:t>Gerischer</a:t>
            </a:r>
            <a:r>
              <a:rPr lang="en-US" sz="1100" dirty="0" smtClean="0"/>
              <a:t> model, using a reorganization energy of 0.6 </a:t>
            </a:r>
            <a:r>
              <a:rPr lang="en-US" sz="1100" dirty="0" err="1" smtClean="0"/>
              <a:t>eV</a:t>
            </a:r>
            <a:r>
              <a:rPr lang="en-US" sz="1100" dirty="0" smtClean="0"/>
              <a:t>. </a:t>
            </a:r>
            <a:endParaRPr lang="es-ES" sz="1100" dirty="0" smtClean="0"/>
          </a:p>
        </p:txBody>
      </p:sp>
      <p:graphicFrame>
        <p:nvGraphicFramePr>
          <p:cNvPr id="4" name="Object 5"/>
          <p:cNvGraphicFramePr>
            <a:graphicFrameLocks noChangeAspect="1"/>
          </p:cNvGraphicFramePr>
          <p:nvPr/>
        </p:nvGraphicFramePr>
        <p:xfrm>
          <a:off x="6553200" y="5029200"/>
          <a:ext cx="400050" cy="177800"/>
        </p:xfrm>
        <a:graphic>
          <a:graphicData uri="http://schemas.openxmlformats.org/presentationml/2006/ole">
            <mc:AlternateContent xmlns:mc="http://schemas.openxmlformats.org/markup-compatibility/2006">
              <mc:Choice xmlns:v="urn:schemas-microsoft-com:vml" Requires="v">
                <p:oleObj spid="_x0000_s37918" name="Ecuación" r:id="rId4" imgW="457002" imgH="203112" progId="Equation.3">
                  <p:embed/>
                </p:oleObj>
              </mc:Choice>
              <mc:Fallback>
                <p:oleObj name="Ecuación" r:id="rId4" imgW="457002" imgH="203112" progId="Equation.3">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5029200"/>
                        <a:ext cx="40005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5" name="Object 7"/>
          <p:cNvGraphicFramePr>
            <a:graphicFrameLocks noChangeAspect="1"/>
          </p:cNvGraphicFramePr>
          <p:nvPr/>
        </p:nvGraphicFramePr>
        <p:xfrm>
          <a:off x="7981950" y="5334000"/>
          <a:ext cx="400050" cy="177800"/>
        </p:xfrm>
        <a:graphic>
          <a:graphicData uri="http://schemas.openxmlformats.org/presentationml/2006/ole">
            <mc:AlternateContent xmlns:mc="http://schemas.openxmlformats.org/markup-compatibility/2006">
              <mc:Choice xmlns:v="urn:schemas-microsoft-com:vml" Requires="v">
                <p:oleObj spid="_x0000_s37919" name="Ecuación" r:id="rId6" imgW="457002" imgH="203112" progId="Equation.3">
                  <p:embed/>
                </p:oleObj>
              </mc:Choice>
              <mc:Fallback>
                <p:oleObj name="Ecuación" r:id="rId6" imgW="457002" imgH="203112"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950" y="5334000"/>
                        <a:ext cx="400050" cy="17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7896" name="Picture 8" descr="C:\Users\Carmen\Dropbox (DISPOSITIVOS FOTO)\book energy (1)\part 1\figs files\figs 6 kinetics\f 6 25a.tif"/>
          <p:cNvPicPr>
            <a:picLocks noChangeAspect="1" noChangeArrowheads="1"/>
          </p:cNvPicPr>
          <p:nvPr/>
        </p:nvPicPr>
        <p:blipFill>
          <a:blip r:embed="rId7" cstate="print"/>
          <a:srcRect/>
          <a:stretch>
            <a:fillRect/>
          </a:stretch>
        </p:blipFill>
        <p:spPr bwMode="auto">
          <a:xfrm>
            <a:off x="1219200" y="609600"/>
            <a:ext cx="2628937" cy="4038600"/>
          </a:xfrm>
          <a:prstGeom prst="rect">
            <a:avLst/>
          </a:prstGeom>
          <a:noFill/>
        </p:spPr>
      </p:pic>
      <p:pic>
        <p:nvPicPr>
          <p:cNvPr id="37897" name="Picture 9" descr="C:\Users\Carmen\Dropbox (DISPOSITIVOS FOTO)\book energy (1)\part 1\figs files\figs 6 kinetics\f 6 25b.tif"/>
          <p:cNvPicPr>
            <a:picLocks noChangeAspect="1" noChangeArrowheads="1"/>
          </p:cNvPicPr>
          <p:nvPr/>
        </p:nvPicPr>
        <p:blipFill>
          <a:blip r:embed="rId8" cstate="print"/>
          <a:srcRect/>
          <a:stretch>
            <a:fillRect/>
          </a:stretch>
        </p:blipFill>
        <p:spPr bwMode="auto">
          <a:xfrm>
            <a:off x="4800600" y="1295400"/>
            <a:ext cx="3087688" cy="22860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5867400"/>
            <a:ext cx="8229600" cy="884509"/>
          </a:xfrm>
        </p:spPr>
        <p:txBody>
          <a:bodyPr>
            <a:noAutofit/>
          </a:bodyPr>
          <a:lstStyle/>
          <a:p>
            <a:pPr algn="l"/>
            <a:r>
              <a:rPr lang="en-US" sz="1050" dirty="0" smtClean="0"/>
              <a:t>Reproduced with permission from </a:t>
            </a:r>
            <a:r>
              <a:rPr lang="en-US" sz="1050" dirty="0" err="1" smtClean="0"/>
              <a:t>Hamann</a:t>
            </a:r>
            <a:r>
              <a:rPr lang="en-US" sz="1050" dirty="0" smtClean="0"/>
              <a:t>, T. W.; </a:t>
            </a:r>
            <a:r>
              <a:rPr lang="en-US" sz="1050" dirty="0" err="1" smtClean="0"/>
              <a:t>Gstrein</a:t>
            </a:r>
            <a:r>
              <a:rPr lang="en-US" sz="1050" dirty="0" smtClean="0"/>
              <a:t>, F.; </a:t>
            </a:r>
            <a:r>
              <a:rPr lang="en-US" sz="1050" dirty="0" err="1" smtClean="0"/>
              <a:t>Brunschwig</a:t>
            </a:r>
            <a:r>
              <a:rPr lang="en-US" sz="1050" dirty="0" smtClean="0"/>
              <a:t>, B. S.; Lewis, N. S. "</a:t>
            </a:r>
            <a:r>
              <a:rPr lang="en-US" sz="1050" dirty="0" smtClean="0">
                <a:hlinkClick r:id="rId3"/>
              </a:rPr>
              <a:t>Measurement of the free-energy dependence of interfacial charge-transfer rate constants using </a:t>
            </a:r>
            <a:r>
              <a:rPr lang="en-US" sz="1050" dirty="0" err="1" smtClean="0">
                <a:hlinkClick r:id="rId3"/>
              </a:rPr>
              <a:t>ZnO</a:t>
            </a:r>
            <a:r>
              <a:rPr lang="en-US" sz="1050" dirty="0" smtClean="0">
                <a:hlinkClick r:id="rId3"/>
              </a:rPr>
              <a:t>/H</a:t>
            </a:r>
            <a:r>
              <a:rPr lang="en-US" sz="1050" baseline="-25000" dirty="0" smtClean="0">
                <a:hlinkClick r:id="rId3"/>
              </a:rPr>
              <a:t>2</a:t>
            </a:r>
            <a:r>
              <a:rPr lang="en-US" sz="1050" dirty="0" smtClean="0">
                <a:hlinkClick r:id="rId3"/>
              </a:rPr>
              <a:t>O semiconductor/liquid contacts</a:t>
            </a:r>
            <a:r>
              <a:rPr lang="en-US" sz="1050" dirty="0" smtClean="0"/>
              <a:t>". </a:t>
            </a:r>
            <a:r>
              <a:rPr lang="en-US" sz="1050" i="1" dirty="0" smtClean="0"/>
              <a:t>Journal of the American Chemical Society</a:t>
            </a:r>
            <a:r>
              <a:rPr lang="en-US" sz="1050" dirty="0" smtClean="0"/>
              <a:t> </a:t>
            </a:r>
            <a:r>
              <a:rPr lang="en-US" sz="1050" b="1" dirty="0" smtClean="0"/>
              <a:t>2005</a:t>
            </a:r>
            <a:r>
              <a:rPr lang="en-US" sz="1050" dirty="0" smtClean="0"/>
              <a:t>, </a:t>
            </a:r>
            <a:r>
              <a:rPr lang="en-US" sz="1050" i="1" dirty="0" smtClean="0"/>
              <a:t>127</a:t>
            </a:r>
            <a:r>
              <a:rPr lang="en-US" sz="1050" dirty="0" smtClean="0"/>
              <a:t>, 7815-7824.</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257800"/>
            <a:ext cx="8126018" cy="600164"/>
          </a:xfrm>
          <a:prstGeom prst="rect">
            <a:avLst/>
          </a:prstGeom>
        </p:spPr>
        <p:txBody>
          <a:bodyPr wrap="square">
            <a:spAutoFit/>
          </a:bodyPr>
          <a:lstStyle/>
          <a:p>
            <a:r>
              <a:rPr lang="en-US" sz="1100" b="1" dirty="0"/>
              <a:t>Figure </a:t>
            </a:r>
            <a:r>
              <a:rPr lang="en-US" sz="1100" b="1" dirty="0" smtClean="0"/>
              <a:t>6.26.</a:t>
            </a:r>
            <a:r>
              <a:rPr lang="en-US" sz="1100" dirty="0" smtClean="0"/>
              <a:t> The dependence of electron-transfer rate constants on the driving force for interfacial charge transfer from n-type </a:t>
            </a:r>
            <a:r>
              <a:rPr lang="en-US" sz="1100" dirty="0" err="1" smtClean="0"/>
              <a:t>ZnO</a:t>
            </a:r>
            <a:r>
              <a:rPr lang="en-US" sz="1100" dirty="0" smtClean="0"/>
              <a:t> electrodes in aqueous solutions to a series of </a:t>
            </a:r>
            <a:r>
              <a:rPr lang="en-US" sz="1100" dirty="0" err="1" smtClean="0"/>
              <a:t>nonadsorbing</a:t>
            </a:r>
            <a:r>
              <a:rPr lang="en-US" sz="1100" dirty="0" smtClean="0"/>
              <a:t>, one electron, outer-sphere </a:t>
            </a:r>
            <a:r>
              <a:rPr lang="en-US" sz="1100" dirty="0" err="1" smtClean="0"/>
              <a:t>redox</a:t>
            </a:r>
            <a:r>
              <a:rPr lang="en-US" sz="1100" dirty="0" smtClean="0"/>
              <a:t> couples with formal reduction potentials that span approximately 900 mV. </a:t>
            </a:r>
            <a:endParaRPr lang="es-ES" sz="1100" dirty="0" smtClean="0"/>
          </a:p>
        </p:txBody>
      </p:sp>
      <p:pic>
        <p:nvPicPr>
          <p:cNvPr id="57345" name="Picture 1" descr="C:\Users\Carmen\Dropbox (DISPOSITIVOS FOTO)\book energy (1)\part 1\figs files\figs 6 kinetics\f 6 26.tif"/>
          <p:cNvPicPr>
            <a:picLocks noChangeAspect="1" noChangeArrowheads="1"/>
          </p:cNvPicPr>
          <p:nvPr/>
        </p:nvPicPr>
        <p:blipFill>
          <a:blip r:embed="rId4" cstate="print"/>
          <a:srcRect/>
          <a:stretch>
            <a:fillRect/>
          </a:stretch>
        </p:blipFill>
        <p:spPr bwMode="auto">
          <a:xfrm>
            <a:off x="3352800" y="2133600"/>
            <a:ext cx="3738304" cy="2382833"/>
          </a:xfrm>
          <a:prstGeom prst="rect">
            <a:avLst/>
          </a:prstGeom>
          <a:noFill/>
        </p:spPr>
      </p:pic>
      <p:graphicFrame>
        <p:nvGraphicFramePr>
          <p:cNvPr id="4" name="Object 3"/>
          <p:cNvGraphicFramePr>
            <a:graphicFrameLocks noChangeAspect="1"/>
          </p:cNvGraphicFramePr>
          <p:nvPr>
            <p:extLst>
              <p:ext uri="{D42A27DB-BD31-4B8C-83A1-F6EECF244321}">
                <p14:modId xmlns:p14="http://schemas.microsoft.com/office/powerpoint/2010/main" val="1318852520"/>
              </p:ext>
            </p:extLst>
          </p:nvPr>
        </p:nvGraphicFramePr>
        <p:xfrm>
          <a:off x="304800" y="2667000"/>
          <a:ext cx="2324100" cy="542925"/>
        </p:xfrm>
        <a:graphic>
          <a:graphicData uri="http://schemas.openxmlformats.org/presentationml/2006/ole">
            <mc:AlternateContent xmlns:mc="http://schemas.openxmlformats.org/markup-compatibility/2006">
              <mc:Choice xmlns:v="urn:schemas-microsoft-com:vml" Requires="v">
                <p:oleObj spid="_x0000_s80900" name="Equation" r:id="rId5" imgW="2324100" imgH="533400" progId="Equation.3">
                  <p:embed/>
                </p:oleObj>
              </mc:Choice>
              <mc:Fallback>
                <p:oleObj name="Equation" r:id="rId5" imgW="2324100" imgH="533400" progId="Equation.3">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667000"/>
                        <a:ext cx="2324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a:t>
            </a:r>
            <a:r>
              <a:rPr lang="en-US" sz="1050" dirty="0" err="1" smtClean="0"/>
              <a:t>Gerischer</a:t>
            </a:r>
            <a:r>
              <a:rPr lang="en-US" sz="1050" dirty="0" smtClean="0"/>
              <a:t>, H. "</a:t>
            </a:r>
            <a:r>
              <a:rPr lang="en-US" sz="1050" dirty="0" smtClean="0">
                <a:hlinkClick r:id="rId3"/>
              </a:rPr>
              <a:t>The impact of semiconductors on the concepts of electrochemistry</a:t>
            </a:r>
            <a:r>
              <a:rPr lang="en-US" sz="1050" dirty="0" smtClean="0"/>
              <a:t>". </a:t>
            </a:r>
            <a:r>
              <a:rPr lang="en-US" sz="1050" i="1" dirty="0" err="1" smtClean="0"/>
              <a:t>Electrochimica</a:t>
            </a:r>
            <a:r>
              <a:rPr lang="en-US" sz="1050" i="1" dirty="0" smtClean="0"/>
              <a:t> </a:t>
            </a:r>
            <a:r>
              <a:rPr lang="en-US" sz="1050" i="1" dirty="0" err="1" smtClean="0"/>
              <a:t>Acta</a:t>
            </a:r>
            <a:r>
              <a:rPr lang="en-US" sz="1050" dirty="0" smtClean="0"/>
              <a:t> </a:t>
            </a:r>
            <a:r>
              <a:rPr lang="en-US" sz="1050" b="1" dirty="0" smtClean="0"/>
              <a:t>1990</a:t>
            </a:r>
            <a:r>
              <a:rPr lang="en-US" sz="1050" dirty="0" smtClean="0"/>
              <a:t>, 35, 1677-1699.</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37</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36513"/>
            <a:ext cx="8126018" cy="430887"/>
          </a:xfrm>
          <a:prstGeom prst="rect">
            <a:avLst/>
          </a:prstGeom>
        </p:spPr>
        <p:txBody>
          <a:bodyPr wrap="square">
            <a:spAutoFit/>
          </a:bodyPr>
          <a:lstStyle/>
          <a:p>
            <a:r>
              <a:rPr lang="en-US" sz="1100" b="1" dirty="0"/>
              <a:t>Figure </a:t>
            </a:r>
            <a:r>
              <a:rPr lang="en-US" sz="1100" b="1" dirty="0" smtClean="0"/>
              <a:t>6.27.</a:t>
            </a:r>
            <a:r>
              <a:rPr lang="en-US" sz="1100" dirty="0" smtClean="0"/>
              <a:t> </a:t>
            </a:r>
            <a:r>
              <a:rPr lang="en-US" sz="1100" dirty="0" err="1" smtClean="0"/>
              <a:t>Redox</a:t>
            </a:r>
            <a:r>
              <a:rPr lang="en-US" sz="1100" dirty="0" smtClean="0"/>
              <a:t> reactions at n-type (a) and p-type (b) semiconductor electrodes. Above: typical energy correlations at a particular voltage        . Below: current-voltage curves.</a:t>
            </a:r>
            <a:endParaRPr lang="es-ES" sz="1100" dirty="0" smtClean="0"/>
          </a:p>
        </p:txBody>
      </p:sp>
      <p:graphicFrame>
        <p:nvGraphicFramePr>
          <p:cNvPr id="4" name="Object 4"/>
          <p:cNvGraphicFramePr>
            <a:graphicFrameLocks noChangeAspect="1"/>
          </p:cNvGraphicFramePr>
          <p:nvPr/>
        </p:nvGraphicFramePr>
        <p:xfrm>
          <a:off x="1143000" y="5638800"/>
          <a:ext cx="165100" cy="224064"/>
        </p:xfrm>
        <a:graphic>
          <a:graphicData uri="http://schemas.openxmlformats.org/presentationml/2006/ole">
            <mc:AlternateContent xmlns:mc="http://schemas.openxmlformats.org/markup-compatibility/2006">
              <mc:Choice xmlns:v="urn:schemas-microsoft-com:vml" Requires="v">
                <p:oleObj spid="_x0000_s39952" name="Ecuación" r:id="rId4" imgW="177646" imgH="241091" progId="Equation.3">
                  <p:embed/>
                </p:oleObj>
              </mc:Choice>
              <mc:Fallback>
                <p:oleObj name="Ecuación" r:id="rId4" imgW="177646" imgH="241091"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638800"/>
                        <a:ext cx="165100" cy="22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descr="C:\Users\Carmen\Dropbox (DISPOSITIVOS FOTO)\book energy (1)\part 1\figs files\figs 6 kinetics\f 6 27.tif"/>
          <p:cNvPicPr>
            <a:picLocks noChangeAspect="1" noChangeArrowheads="1"/>
          </p:cNvPicPr>
          <p:nvPr/>
        </p:nvPicPr>
        <p:blipFill>
          <a:blip r:embed="rId6" cstate="print"/>
          <a:srcRect/>
          <a:stretch>
            <a:fillRect/>
          </a:stretch>
        </p:blipFill>
        <p:spPr bwMode="auto">
          <a:xfrm>
            <a:off x="1636713" y="654050"/>
            <a:ext cx="5678487" cy="4100673"/>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Juan Bisquert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38</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343436"/>
            <a:ext cx="8126018" cy="600164"/>
          </a:xfrm>
          <a:prstGeom prst="rect">
            <a:avLst/>
          </a:prstGeom>
        </p:spPr>
        <p:txBody>
          <a:bodyPr wrap="square">
            <a:spAutoFit/>
          </a:bodyPr>
          <a:lstStyle/>
          <a:p>
            <a:r>
              <a:rPr lang="en-US" sz="1100" b="1" dirty="0"/>
              <a:t>Figure </a:t>
            </a:r>
            <a:r>
              <a:rPr lang="en-US" sz="1100" b="1" dirty="0" smtClean="0"/>
              <a:t>6.28.</a:t>
            </a:r>
            <a:r>
              <a:rPr lang="en-US" sz="1100" dirty="0" smtClean="0"/>
              <a:t> The semiconductor/electrolyte interface forms a selective contact to electrons in the semiconductor when the energy level of the semiconductor conduction band minimum matches well those of oxidized species in the electrolyte, while the transference of holes across the interface is hindered by slow kinetics.</a:t>
            </a:r>
            <a:endParaRPr lang="es-ES" sz="1100" dirty="0" smtClean="0"/>
          </a:p>
        </p:txBody>
      </p:sp>
      <p:pic>
        <p:nvPicPr>
          <p:cNvPr id="40963" name="Picture 3" descr="C:\Users\Carmen\Dropbox (DISPOSITIVOS FOTO)\book energy (1)\part 1\figs files\figs 6 kinetics\f 6 28.tif"/>
          <p:cNvPicPr>
            <a:picLocks noChangeAspect="1" noChangeArrowheads="1"/>
          </p:cNvPicPr>
          <p:nvPr/>
        </p:nvPicPr>
        <p:blipFill>
          <a:blip r:embed="rId2" cstate="print"/>
          <a:srcRect/>
          <a:stretch>
            <a:fillRect/>
          </a:stretch>
        </p:blipFill>
        <p:spPr bwMode="auto">
          <a:xfrm>
            <a:off x="2895600" y="1371600"/>
            <a:ext cx="3217431" cy="2779712"/>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a:t>
            </a:r>
            <a:r>
              <a:rPr lang="en-US" sz="1050" dirty="0" err="1" smtClean="0"/>
              <a:t>Nozik</a:t>
            </a:r>
            <a:r>
              <a:rPr lang="en-US" sz="1050" dirty="0" smtClean="0"/>
              <a:t>, A. J.; </a:t>
            </a:r>
            <a:r>
              <a:rPr lang="en-US" sz="1050" dirty="0" err="1" smtClean="0"/>
              <a:t>Memming</a:t>
            </a:r>
            <a:r>
              <a:rPr lang="en-US" sz="1050" dirty="0" smtClean="0"/>
              <a:t>, R. "</a:t>
            </a:r>
            <a:r>
              <a:rPr lang="en-US" sz="1050" dirty="0" smtClean="0">
                <a:hlinkClick r:id="rId2" action="ppaction://hlinkfile"/>
              </a:rPr>
              <a:t>Physical chemistry of semiconductor-liquid interfaces</a:t>
            </a:r>
            <a:r>
              <a:rPr lang="en-US" sz="1050" dirty="0" smtClean="0"/>
              <a:t>". </a:t>
            </a:r>
            <a:r>
              <a:rPr lang="en-US" sz="1050" i="1" dirty="0" smtClean="0"/>
              <a:t>The Journal of Physical Chemistry</a:t>
            </a:r>
            <a:r>
              <a:rPr lang="en-US" sz="1050" dirty="0" smtClean="0"/>
              <a:t> </a:t>
            </a:r>
            <a:r>
              <a:rPr lang="en-US" sz="1050" b="1" dirty="0" smtClean="0"/>
              <a:t>1996</a:t>
            </a:r>
            <a:r>
              <a:rPr lang="en-US" sz="1050" dirty="0" smtClean="0"/>
              <a:t>, </a:t>
            </a:r>
            <a:r>
              <a:rPr lang="en-US" sz="1050" i="1" dirty="0" smtClean="0"/>
              <a:t>100</a:t>
            </a:r>
            <a:r>
              <a:rPr lang="en-US" sz="1050" dirty="0" smtClean="0"/>
              <a:t>, 13061-13078.</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39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512713"/>
            <a:ext cx="8126018" cy="430887"/>
          </a:xfrm>
          <a:prstGeom prst="rect">
            <a:avLst/>
          </a:prstGeom>
        </p:spPr>
        <p:txBody>
          <a:bodyPr wrap="square">
            <a:spAutoFit/>
          </a:bodyPr>
          <a:lstStyle/>
          <a:p>
            <a:r>
              <a:rPr lang="en-US" sz="1100" b="1" dirty="0"/>
              <a:t>Figure </a:t>
            </a:r>
            <a:r>
              <a:rPr lang="en-US" sz="1100" b="1" dirty="0" smtClean="0"/>
              <a:t>6.29.</a:t>
            </a:r>
            <a:r>
              <a:rPr lang="en-US" sz="1100" dirty="0" smtClean="0"/>
              <a:t> Sequence of energy level diagrams for a semiconductor-metal </a:t>
            </a:r>
            <a:r>
              <a:rPr lang="en-US" sz="1100" dirty="0" err="1" smtClean="0"/>
              <a:t>photoelectrolysis</a:t>
            </a:r>
            <a:r>
              <a:rPr lang="en-US" sz="1100" dirty="0" smtClean="0"/>
              <a:t> cell from the initial condition (no contact and no electrochemical potential equilibration) to the final condition of </a:t>
            </a:r>
            <a:r>
              <a:rPr lang="en-US" sz="1100" dirty="0" err="1" smtClean="0"/>
              <a:t>photoelectrolysis</a:t>
            </a:r>
            <a:r>
              <a:rPr lang="en-US" sz="1100" dirty="0" smtClean="0"/>
              <a:t> of water with an external bias. </a:t>
            </a:r>
            <a:endParaRPr lang="es-ES" sz="1100" dirty="0" smtClean="0"/>
          </a:p>
        </p:txBody>
      </p:sp>
      <p:pic>
        <p:nvPicPr>
          <p:cNvPr id="60418" name="Picture 2" descr="C:\Users\Carmen\Dropbox (DISPOSITIVOS FOTO)\book energy (1)\part 1\figs files\figs 6 kinetics\f 6 29.tif"/>
          <p:cNvPicPr>
            <a:picLocks noChangeAspect="1" noChangeArrowheads="1"/>
          </p:cNvPicPr>
          <p:nvPr/>
        </p:nvPicPr>
        <p:blipFill>
          <a:blip r:embed="rId3" cstate="print"/>
          <a:srcRect/>
          <a:stretch>
            <a:fillRect/>
          </a:stretch>
        </p:blipFill>
        <p:spPr bwMode="auto">
          <a:xfrm>
            <a:off x="2257144" y="685800"/>
            <a:ext cx="4741633" cy="4659312"/>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a:t>
            </a:fld>
            <a:endParaRPr lang="en-US"/>
          </a:p>
        </p:txBody>
      </p:sp>
      <p:sp>
        <p:nvSpPr>
          <p:cNvPr id="3" name="Rectangle 2"/>
          <p:cNvSpPr/>
          <p:nvPr/>
        </p:nvSpPr>
        <p:spPr>
          <a:xfrm>
            <a:off x="4608004" y="4267200"/>
            <a:ext cx="4356214" cy="600164"/>
          </a:xfrm>
          <a:prstGeom prst="rect">
            <a:avLst/>
          </a:prstGeom>
        </p:spPr>
        <p:txBody>
          <a:bodyPr wrap="square">
            <a:spAutoFit/>
          </a:bodyPr>
          <a:lstStyle/>
          <a:p>
            <a:r>
              <a:rPr lang="en-US" sz="1100" b="1" dirty="0"/>
              <a:t>Figure </a:t>
            </a:r>
            <a:r>
              <a:rPr lang="en-US" sz="1100" b="1" dirty="0" smtClean="0"/>
              <a:t>6.1</a:t>
            </a:r>
            <a:r>
              <a:rPr lang="en-US" sz="1100" b="1" dirty="0"/>
              <a:t>.</a:t>
            </a:r>
            <a:r>
              <a:rPr lang="en-US" sz="1100" dirty="0"/>
              <a:t> </a:t>
            </a:r>
            <a:r>
              <a:rPr lang="en-US" sz="1100" dirty="0" smtClean="0"/>
              <a:t> (a) Carrier transfer between two types of electronic states, at energies        and       , with local Fermi levels            and         , respectively. (b) Carrier transfer between three different types of states.</a:t>
            </a:r>
            <a:endParaRPr lang="en-US" sz="1100" dirty="0"/>
          </a:p>
        </p:txBody>
      </p:sp>
      <p:graphicFrame>
        <p:nvGraphicFramePr>
          <p:cNvPr id="11265" name="Object 1"/>
          <p:cNvGraphicFramePr>
            <a:graphicFrameLocks noChangeAspect="1"/>
          </p:cNvGraphicFramePr>
          <p:nvPr>
            <p:extLst>
              <p:ext uri="{D42A27DB-BD31-4B8C-83A1-F6EECF244321}">
                <p14:modId xmlns:p14="http://schemas.microsoft.com/office/powerpoint/2010/main" val="3110197192"/>
              </p:ext>
            </p:extLst>
          </p:nvPr>
        </p:nvGraphicFramePr>
        <p:xfrm>
          <a:off x="5263408" y="4472032"/>
          <a:ext cx="203200" cy="190500"/>
        </p:xfrm>
        <a:graphic>
          <a:graphicData uri="http://schemas.openxmlformats.org/presentationml/2006/ole">
            <mc:AlternateContent xmlns:mc="http://schemas.openxmlformats.org/markup-compatibility/2006">
              <mc:Choice xmlns:v="urn:schemas-microsoft-com:vml" Requires="v">
                <p:oleObj spid="_x0000_s58529" name="Ecuación" r:id="rId3" imgW="203112" imgH="228501" progId="Equation.3">
                  <p:embed/>
                </p:oleObj>
              </mc:Choice>
              <mc:Fallback>
                <p:oleObj name="Ecuación" r:id="rId3" imgW="203112"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408" y="4472032"/>
                        <a:ext cx="203200" cy="19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7" name="Object 3"/>
          <p:cNvGraphicFramePr>
            <a:graphicFrameLocks noChangeAspect="1"/>
          </p:cNvGraphicFramePr>
          <p:nvPr>
            <p:extLst>
              <p:ext uri="{D42A27DB-BD31-4B8C-83A1-F6EECF244321}">
                <p14:modId xmlns:p14="http://schemas.microsoft.com/office/powerpoint/2010/main" val="1113596458"/>
              </p:ext>
            </p:extLst>
          </p:nvPr>
        </p:nvGraphicFramePr>
        <p:xfrm>
          <a:off x="5638800" y="4452982"/>
          <a:ext cx="190500" cy="228600"/>
        </p:xfrm>
        <a:graphic>
          <a:graphicData uri="http://schemas.openxmlformats.org/presentationml/2006/ole">
            <mc:AlternateContent xmlns:mc="http://schemas.openxmlformats.org/markup-compatibility/2006">
              <mc:Choice xmlns:v="urn:schemas-microsoft-com:vml" Requires="v">
                <p:oleObj spid="_x0000_s58530" name="Ecuación" r:id="rId5" imgW="190500" imgH="228600" progId="Equation.3">
                  <p:embed/>
                </p:oleObj>
              </mc:Choice>
              <mc:Fallback>
                <p:oleObj name="Ecuación" r:id="rId5" imgW="1905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452982"/>
                        <a:ext cx="190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8" name="Object 4"/>
          <p:cNvGraphicFramePr>
            <a:graphicFrameLocks noChangeAspect="1"/>
          </p:cNvGraphicFramePr>
          <p:nvPr>
            <p:extLst>
              <p:ext uri="{D42A27DB-BD31-4B8C-83A1-F6EECF244321}">
                <p14:modId xmlns:p14="http://schemas.microsoft.com/office/powerpoint/2010/main" val="2996229774"/>
              </p:ext>
            </p:extLst>
          </p:nvPr>
        </p:nvGraphicFramePr>
        <p:xfrm>
          <a:off x="7239000" y="4452982"/>
          <a:ext cx="254000" cy="228600"/>
        </p:xfrm>
        <a:graphic>
          <a:graphicData uri="http://schemas.openxmlformats.org/presentationml/2006/ole">
            <mc:AlternateContent xmlns:mc="http://schemas.openxmlformats.org/markup-compatibility/2006">
              <mc:Choice xmlns:v="urn:schemas-microsoft-com:vml" Requires="v">
                <p:oleObj spid="_x0000_s58531" name="Ecuación" r:id="rId7" imgW="253890" imgH="228501" progId="Equation.3">
                  <p:embed/>
                </p:oleObj>
              </mc:Choice>
              <mc:Fallback>
                <p:oleObj name="Ecuación" r:id="rId7" imgW="253890"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4452982"/>
                        <a:ext cx="25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9" name="Object 5"/>
          <p:cNvGraphicFramePr>
            <a:graphicFrameLocks noChangeAspect="1"/>
          </p:cNvGraphicFramePr>
          <p:nvPr>
            <p:extLst>
              <p:ext uri="{D42A27DB-BD31-4B8C-83A1-F6EECF244321}">
                <p14:modId xmlns:p14="http://schemas.microsoft.com/office/powerpoint/2010/main" val="1221533423"/>
              </p:ext>
            </p:extLst>
          </p:nvPr>
        </p:nvGraphicFramePr>
        <p:xfrm>
          <a:off x="7848600" y="4452982"/>
          <a:ext cx="254000" cy="228600"/>
        </p:xfrm>
        <a:graphic>
          <a:graphicData uri="http://schemas.openxmlformats.org/presentationml/2006/ole">
            <mc:AlternateContent xmlns:mc="http://schemas.openxmlformats.org/markup-compatibility/2006">
              <mc:Choice xmlns:v="urn:schemas-microsoft-com:vml" Requires="v">
                <p:oleObj spid="_x0000_s58532" name="Ecuación" r:id="rId9" imgW="253890" imgH="228501" progId="Equation.3">
                  <p:embed/>
                </p:oleObj>
              </mc:Choice>
              <mc:Fallback>
                <p:oleObj name="Ecuación" r:id="rId9" imgW="253890" imgH="22850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4452982"/>
                        <a:ext cx="25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0" name="Picture 6" descr="C:\Users\Carmen\Dropbox (DISPOSITIVOS FOTO)\book energy (1)\part 1\figs files\figs 6 kinetics\f 6 1.tif"/>
          <p:cNvPicPr>
            <a:picLocks noChangeAspect="1" noChangeArrowheads="1"/>
          </p:cNvPicPr>
          <p:nvPr/>
        </p:nvPicPr>
        <p:blipFill>
          <a:blip r:embed="rId11" cstate="print"/>
          <a:srcRect/>
          <a:stretch>
            <a:fillRect/>
          </a:stretch>
        </p:blipFill>
        <p:spPr bwMode="auto">
          <a:xfrm>
            <a:off x="5466608" y="609600"/>
            <a:ext cx="3209848" cy="3498850"/>
          </a:xfrm>
          <a:prstGeom prst="rect">
            <a:avLst/>
          </a:prstGeom>
          <a:noFill/>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13779056"/>
              </p:ext>
            </p:extLst>
          </p:nvPr>
        </p:nvGraphicFramePr>
        <p:xfrm>
          <a:off x="45140" y="228600"/>
          <a:ext cx="2324100" cy="409575"/>
        </p:xfrm>
        <a:graphic>
          <a:graphicData uri="http://schemas.openxmlformats.org/presentationml/2006/ole">
            <mc:AlternateContent xmlns:mc="http://schemas.openxmlformats.org/markup-compatibility/2006">
              <mc:Choice xmlns:v="urn:schemas-microsoft-com:vml" Requires="v">
                <p:oleObj spid="_x0000_s58533" name="Equation" r:id="rId12" imgW="2323092" imgH="406224" progId="Equation.3">
                  <p:embed/>
                </p:oleObj>
              </mc:Choice>
              <mc:Fallback>
                <p:oleObj name="Equation" r:id="rId12" imgW="2323092" imgH="406224" progId="Equation.3">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40" y="228600"/>
                        <a:ext cx="23241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0" y="866775"/>
          <a:ext cx="1304925" cy="247650"/>
        </p:xfrm>
        <a:graphic>
          <a:graphicData uri="http://schemas.openxmlformats.org/presentationml/2006/ole">
            <mc:AlternateContent xmlns:mc="http://schemas.openxmlformats.org/markup-compatibility/2006">
              <mc:Choice xmlns:v="urn:schemas-microsoft-com:vml" Requires="v">
                <p:oleObj spid="_x0000_s58534" name="Equation" r:id="rId14" imgW="1308100" imgH="241300" progId="Equation.3">
                  <p:embed/>
                </p:oleObj>
              </mc:Choice>
              <mc:Fallback>
                <p:oleObj name="Equation" r:id="rId14" imgW="1308100" imgH="241300" progId="Equation.3">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866775"/>
                        <a:ext cx="1304925"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0" y="1114425"/>
          <a:ext cx="1295400" cy="247650"/>
        </p:xfrm>
        <a:graphic>
          <a:graphicData uri="http://schemas.openxmlformats.org/presentationml/2006/ole">
            <mc:AlternateContent xmlns:mc="http://schemas.openxmlformats.org/markup-compatibility/2006">
              <mc:Choice xmlns:v="urn:schemas-microsoft-com:vml" Requires="v">
                <p:oleObj spid="_x0000_s58535" name="Equation" r:id="rId16" imgW="1295400" imgH="241300" progId="Equation.3">
                  <p:embed/>
                </p:oleObj>
              </mc:Choice>
              <mc:Fallback>
                <p:oleObj name="Equation" r:id="rId16" imgW="1295400" imgH="241300" progId="Equation.3">
                  <p:embed/>
                  <p:pic>
                    <p:nvPicPr>
                      <p:cNvPr id="0"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114425"/>
                        <a:ext cx="12954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904991690"/>
              </p:ext>
            </p:extLst>
          </p:nvPr>
        </p:nvGraphicFramePr>
        <p:xfrm>
          <a:off x="0" y="1949450"/>
          <a:ext cx="2400300" cy="409575"/>
        </p:xfrm>
        <a:graphic>
          <a:graphicData uri="http://schemas.openxmlformats.org/presentationml/2006/ole">
            <mc:AlternateContent xmlns:mc="http://schemas.openxmlformats.org/markup-compatibility/2006">
              <mc:Choice xmlns:v="urn:schemas-microsoft-com:vml" Requires="v">
                <p:oleObj spid="_x0000_s58536" name="Equation" r:id="rId18" imgW="2400300" imgH="406400" progId="Equation.3">
                  <p:embed/>
                </p:oleObj>
              </mc:Choice>
              <mc:Fallback>
                <p:oleObj name="Equation" r:id="rId18" imgW="2400300" imgH="406400" progId="Equation.3">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1949450"/>
                        <a:ext cx="24003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22"/>
          <p:cNvSpPr/>
          <p:nvPr/>
        </p:nvSpPr>
        <p:spPr>
          <a:xfrm>
            <a:off x="21392" y="1567319"/>
            <a:ext cx="1207190" cy="276999"/>
          </a:xfrm>
          <a:prstGeom prst="rect">
            <a:avLst/>
          </a:prstGeom>
        </p:spPr>
        <p:txBody>
          <a:bodyPr wrap="none">
            <a:spAutoFit/>
          </a:bodyPr>
          <a:lstStyle/>
          <a:p>
            <a:r>
              <a:rPr lang="en-US" sz="1200" i="1" dirty="0"/>
              <a:t>master equation</a:t>
            </a:r>
            <a:endParaRPr lang="en-US" sz="1200" dirty="0"/>
          </a:p>
        </p:txBody>
      </p:sp>
      <p:graphicFrame>
        <p:nvGraphicFramePr>
          <p:cNvPr id="24" name="Object 23"/>
          <p:cNvGraphicFramePr>
            <a:graphicFrameLocks noChangeAspect="1"/>
          </p:cNvGraphicFramePr>
          <p:nvPr>
            <p:extLst>
              <p:ext uri="{D42A27DB-BD31-4B8C-83A1-F6EECF244321}">
                <p14:modId xmlns:p14="http://schemas.microsoft.com/office/powerpoint/2010/main" val="1221631696"/>
              </p:ext>
            </p:extLst>
          </p:nvPr>
        </p:nvGraphicFramePr>
        <p:xfrm>
          <a:off x="304800" y="2971800"/>
          <a:ext cx="1419225" cy="228600"/>
        </p:xfrm>
        <a:graphic>
          <a:graphicData uri="http://schemas.openxmlformats.org/presentationml/2006/ole">
            <mc:AlternateContent xmlns:mc="http://schemas.openxmlformats.org/markup-compatibility/2006">
              <mc:Choice xmlns:v="urn:schemas-microsoft-com:vml" Requires="v">
                <p:oleObj spid="_x0000_s58537" name="Equation" r:id="rId20" imgW="1422400" imgH="228600" progId="Equation.3">
                  <p:embed/>
                </p:oleObj>
              </mc:Choice>
              <mc:Fallback>
                <p:oleObj name="Equation" r:id="rId20" imgW="1422400" imgH="228600" progId="Equation.3">
                  <p:embed/>
                  <p:pic>
                    <p:nvPicPr>
                      <p:cNvPr id="0" name="Object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4800" y="2971800"/>
                        <a:ext cx="14192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778331563"/>
              </p:ext>
            </p:extLst>
          </p:nvPr>
        </p:nvGraphicFramePr>
        <p:xfrm>
          <a:off x="381000" y="3505200"/>
          <a:ext cx="1295400" cy="533400"/>
        </p:xfrm>
        <a:graphic>
          <a:graphicData uri="http://schemas.openxmlformats.org/presentationml/2006/ole">
            <mc:AlternateContent xmlns:mc="http://schemas.openxmlformats.org/markup-compatibility/2006">
              <mc:Choice xmlns:v="urn:schemas-microsoft-com:vml" Requires="v">
                <p:oleObj spid="_x0000_s58538" name="Equation" r:id="rId22" imgW="1295400" imgH="533400" progId="Equation.3">
                  <p:embed/>
                </p:oleObj>
              </mc:Choice>
              <mc:Fallback>
                <p:oleObj name="Equation" r:id="rId22" imgW="1295400" imgH="533400" progId="Equation.3">
                  <p:embed/>
                  <p:pic>
                    <p:nvPicPr>
                      <p:cNvPr id="0" name="Object 2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1000" y="3505200"/>
                        <a:ext cx="1295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285594323"/>
              </p:ext>
            </p:extLst>
          </p:nvPr>
        </p:nvGraphicFramePr>
        <p:xfrm>
          <a:off x="2209800" y="2971800"/>
          <a:ext cx="276225" cy="266700"/>
        </p:xfrm>
        <a:graphic>
          <a:graphicData uri="http://schemas.openxmlformats.org/presentationml/2006/ole">
            <mc:AlternateContent xmlns:mc="http://schemas.openxmlformats.org/markup-compatibility/2006">
              <mc:Choice xmlns:v="urn:schemas-microsoft-com:vml" Requires="v">
                <p:oleObj spid="_x0000_s58539" name="Equation" r:id="rId24" imgW="279279" imgH="266584" progId="Equation.3">
                  <p:embed/>
                </p:oleObj>
              </mc:Choice>
              <mc:Fallback>
                <p:oleObj name="Equation" r:id="rId24" imgW="279279" imgH="266584" progId="Equation.3">
                  <p:embed/>
                  <p:pic>
                    <p:nvPicPr>
                      <p:cNvPr id="0" name="Object 2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09800" y="2971800"/>
                        <a:ext cx="276225"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787759796"/>
              </p:ext>
            </p:extLst>
          </p:nvPr>
        </p:nvGraphicFramePr>
        <p:xfrm>
          <a:off x="381000" y="4246880"/>
          <a:ext cx="1219200" cy="466725"/>
        </p:xfrm>
        <a:graphic>
          <a:graphicData uri="http://schemas.openxmlformats.org/presentationml/2006/ole">
            <mc:AlternateContent xmlns:mc="http://schemas.openxmlformats.org/markup-compatibility/2006">
              <mc:Choice xmlns:v="urn:schemas-microsoft-com:vml" Requires="v">
                <p:oleObj spid="_x0000_s58540" name="Equation" r:id="rId26" imgW="1219200" imgH="469900" progId="Equation.3">
                  <p:embed/>
                </p:oleObj>
              </mc:Choice>
              <mc:Fallback>
                <p:oleObj name="Equation" r:id="rId26" imgW="1219200" imgH="469900" progId="Equation.3">
                  <p:embed/>
                  <p:pic>
                    <p:nvPicPr>
                      <p:cNvPr id="0" name="Object 2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1000" y="4246880"/>
                        <a:ext cx="121920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71" name="Object 7170"/>
          <p:cNvGraphicFramePr>
            <a:graphicFrameLocks noChangeAspect="1"/>
          </p:cNvGraphicFramePr>
          <p:nvPr>
            <p:extLst>
              <p:ext uri="{D42A27DB-BD31-4B8C-83A1-F6EECF244321}">
                <p14:modId xmlns:p14="http://schemas.microsoft.com/office/powerpoint/2010/main" val="997866896"/>
              </p:ext>
            </p:extLst>
          </p:nvPr>
        </p:nvGraphicFramePr>
        <p:xfrm>
          <a:off x="274129" y="5410200"/>
          <a:ext cx="4333875" cy="409575"/>
        </p:xfrm>
        <a:graphic>
          <a:graphicData uri="http://schemas.openxmlformats.org/presentationml/2006/ole">
            <mc:AlternateContent xmlns:mc="http://schemas.openxmlformats.org/markup-compatibility/2006">
              <mc:Choice xmlns:v="urn:schemas-microsoft-com:vml" Requires="v">
                <p:oleObj spid="_x0000_s58541" name="Equation" r:id="rId28" imgW="4330700" imgH="406400" progId="Equation.3">
                  <p:embed/>
                </p:oleObj>
              </mc:Choice>
              <mc:Fallback>
                <p:oleObj name="Equation" r:id="rId28" imgW="4330700" imgH="406400" progId="Equation.3">
                  <p:embed/>
                  <p:pic>
                    <p:nvPicPr>
                      <p:cNvPr id="0" name="Object 2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4129" y="5410200"/>
                        <a:ext cx="43338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68224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Salvador, P.; Gutierrez, C. "</a:t>
            </a:r>
            <a:r>
              <a:rPr lang="en-US" sz="1050" dirty="0" smtClean="0">
                <a:hlinkClick r:id="rId2" action="ppaction://hlinkfile"/>
              </a:rPr>
              <a:t>The nature of surface states involved in the photo- and electroluminescence spectra of n-titanium dioxide electrodes</a:t>
            </a:r>
            <a:r>
              <a:rPr lang="en-US" sz="1050" dirty="0" smtClean="0"/>
              <a:t>". </a:t>
            </a:r>
            <a:r>
              <a:rPr lang="en-US" sz="1050" i="1" dirty="0" smtClean="0"/>
              <a:t>The Journal of Physical Chemistry</a:t>
            </a:r>
            <a:r>
              <a:rPr lang="en-US" sz="1050" dirty="0" smtClean="0"/>
              <a:t> </a:t>
            </a:r>
            <a:r>
              <a:rPr lang="en-US" sz="1050" b="1" dirty="0" smtClean="0"/>
              <a:t>1984</a:t>
            </a:r>
            <a:r>
              <a:rPr lang="en-US" sz="1050" dirty="0" smtClean="0"/>
              <a:t>, </a:t>
            </a:r>
            <a:r>
              <a:rPr lang="en-US" sz="1050" i="1" dirty="0" smtClean="0"/>
              <a:t>88</a:t>
            </a:r>
            <a:r>
              <a:rPr lang="en-US" sz="1050" dirty="0" smtClean="0"/>
              <a:t>, 3696-3698.</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40</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681990"/>
            <a:ext cx="8126018" cy="261610"/>
          </a:xfrm>
          <a:prstGeom prst="rect">
            <a:avLst/>
          </a:prstGeom>
        </p:spPr>
        <p:txBody>
          <a:bodyPr wrap="square">
            <a:spAutoFit/>
          </a:bodyPr>
          <a:lstStyle/>
          <a:p>
            <a:r>
              <a:rPr lang="en-US" sz="1100" b="1" dirty="0"/>
              <a:t>Figure </a:t>
            </a:r>
            <a:r>
              <a:rPr lang="en-US" sz="1100" b="1" dirty="0" smtClean="0"/>
              <a:t>6.30.</a:t>
            </a:r>
            <a:r>
              <a:rPr lang="en-US" sz="1100" dirty="0" smtClean="0"/>
              <a:t> Energy level diagram of the n-TiO</a:t>
            </a:r>
            <a:r>
              <a:rPr lang="en-US" sz="1100" baseline="-25000" dirty="0" smtClean="0"/>
              <a:t>2</a:t>
            </a:r>
            <a:r>
              <a:rPr lang="en-US" sz="1100" dirty="0" smtClean="0"/>
              <a:t>/electrolyte interface including </a:t>
            </a:r>
            <a:r>
              <a:rPr lang="en-US" sz="1100" dirty="0" err="1" smtClean="0"/>
              <a:t>redox</a:t>
            </a:r>
            <a:r>
              <a:rPr lang="en-US" sz="1100" dirty="0" smtClean="0"/>
              <a:t> potentials of electrolyte couples.</a:t>
            </a:r>
            <a:endParaRPr lang="es-ES" sz="1100" dirty="0" smtClean="0"/>
          </a:p>
        </p:txBody>
      </p:sp>
      <p:pic>
        <p:nvPicPr>
          <p:cNvPr id="61442" name="Picture 2" descr="C:\Users\Carmen\Dropbox (DISPOSITIVOS FOTO)\book energy (1)\part 1\figs files\figs 6 kinetics\f 6 30.tif"/>
          <p:cNvPicPr>
            <a:picLocks noChangeAspect="1" noChangeArrowheads="1"/>
          </p:cNvPicPr>
          <p:nvPr/>
        </p:nvPicPr>
        <p:blipFill>
          <a:blip r:embed="rId3" cstate="print"/>
          <a:srcRect/>
          <a:stretch>
            <a:fillRect/>
          </a:stretch>
        </p:blipFill>
        <p:spPr bwMode="auto">
          <a:xfrm>
            <a:off x="2311400" y="609600"/>
            <a:ext cx="3854604" cy="4038600"/>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19800"/>
            <a:ext cx="8229600" cy="732109"/>
          </a:xfrm>
        </p:spPr>
        <p:txBody>
          <a:bodyPr>
            <a:noAutofit/>
          </a:bodyPr>
          <a:lstStyle/>
          <a:p>
            <a:pPr algn="l"/>
            <a:r>
              <a:rPr lang="en-US" sz="1050" dirty="0" smtClean="0"/>
              <a:t>Reproduced with permission from </a:t>
            </a:r>
            <a:r>
              <a:rPr lang="en-US" sz="1050" dirty="0" err="1" smtClean="0"/>
              <a:t>Nozik</a:t>
            </a:r>
            <a:r>
              <a:rPr lang="en-US" sz="1050" dirty="0" smtClean="0"/>
              <a:t>, A. J.; </a:t>
            </a:r>
            <a:r>
              <a:rPr lang="en-US" sz="1050" dirty="0" err="1" smtClean="0"/>
              <a:t>Memming</a:t>
            </a:r>
            <a:r>
              <a:rPr lang="en-US" sz="1050" dirty="0" smtClean="0"/>
              <a:t>, R. "</a:t>
            </a:r>
            <a:r>
              <a:rPr lang="en-US" sz="1050" dirty="0" smtClean="0">
                <a:hlinkClick r:id="rId2"/>
              </a:rPr>
              <a:t>Physical chemistry of semiconductor-liquid interfaces</a:t>
            </a:r>
            <a:r>
              <a:rPr lang="en-US" sz="1050" dirty="0" smtClean="0"/>
              <a:t>". </a:t>
            </a:r>
            <a:r>
              <a:rPr lang="en-US" sz="1050" i="1" dirty="0" smtClean="0"/>
              <a:t>The Journal of Physical Chemistry</a:t>
            </a:r>
            <a:r>
              <a:rPr lang="en-US" sz="1050" dirty="0" smtClean="0"/>
              <a:t> </a:t>
            </a:r>
            <a:r>
              <a:rPr lang="en-US" sz="1050" b="1" dirty="0" smtClean="0"/>
              <a:t>1996</a:t>
            </a:r>
            <a:r>
              <a:rPr lang="en-US" sz="1050" dirty="0" smtClean="0"/>
              <a:t>, </a:t>
            </a:r>
            <a:r>
              <a:rPr lang="en-US" sz="1050" i="1" dirty="0" smtClean="0"/>
              <a:t>100</a:t>
            </a:r>
            <a:r>
              <a:rPr lang="en-US" sz="1050" dirty="0" smtClean="0"/>
              <a:t>, 13061-13078.</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41</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564952" y="5410200"/>
            <a:ext cx="8126018" cy="600164"/>
          </a:xfrm>
          <a:prstGeom prst="rect">
            <a:avLst/>
          </a:prstGeom>
        </p:spPr>
        <p:txBody>
          <a:bodyPr wrap="square">
            <a:spAutoFit/>
          </a:bodyPr>
          <a:lstStyle/>
          <a:p>
            <a:r>
              <a:rPr lang="en-US" sz="1100" b="1" dirty="0"/>
              <a:t>Figure </a:t>
            </a:r>
            <a:r>
              <a:rPr lang="en-US" sz="1100" b="1" dirty="0" smtClean="0"/>
              <a:t>6.31.</a:t>
            </a:r>
            <a:r>
              <a:rPr lang="en-US" sz="1100" dirty="0" smtClean="0"/>
              <a:t> Energy level diagram for the </a:t>
            </a:r>
            <a:r>
              <a:rPr lang="en-US" sz="1100" dirty="0" err="1" smtClean="0"/>
              <a:t>photoelectrolysis</a:t>
            </a:r>
            <a:r>
              <a:rPr lang="en-US" sz="1100" dirty="0" smtClean="0"/>
              <a:t> of water using the single, wide band gap semiconductor strontium </a:t>
            </a:r>
            <a:r>
              <a:rPr lang="en-US" sz="1100" dirty="0" err="1" smtClean="0"/>
              <a:t>titanate</a:t>
            </a:r>
            <a:r>
              <a:rPr lang="en-US" sz="1100" dirty="0" smtClean="0"/>
              <a:t> (SrTiO</a:t>
            </a:r>
            <a:r>
              <a:rPr lang="en-US" sz="1100" baseline="-25000" dirty="0" smtClean="0"/>
              <a:t>3</a:t>
            </a:r>
            <a:r>
              <a:rPr lang="en-US" sz="1100" dirty="0" smtClean="0"/>
              <a:t>). The </a:t>
            </a:r>
            <a:r>
              <a:rPr lang="en-US" sz="1100" dirty="0" err="1" smtClean="0"/>
              <a:t>photoelectrolysis</a:t>
            </a:r>
            <a:r>
              <a:rPr lang="en-US" sz="1100" dirty="0" smtClean="0"/>
              <a:t> reaction can proceed without an external bias because the conduction and valence band edges straddle the </a:t>
            </a:r>
            <a:r>
              <a:rPr lang="en-US" sz="1100" dirty="0" err="1" smtClean="0"/>
              <a:t>redox</a:t>
            </a:r>
            <a:r>
              <a:rPr lang="en-US" sz="1100" dirty="0" smtClean="0"/>
              <a:t> potentials for the hydrogen and oxygen evolution reactions.</a:t>
            </a:r>
            <a:endParaRPr lang="es-ES" sz="1100" dirty="0" smtClean="0"/>
          </a:p>
        </p:txBody>
      </p:sp>
      <p:pic>
        <p:nvPicPr>
          <p:cNvPr id="62466" name="Picture 2" descr="C:\Users\Carmen\Dropbox (DISPOSITIVOS FOTO)\book energy (1)\part 1\figs files\figs 6 kinetics\f 6 31.tif"/>
          <p:cNvPicPr>
            <a:picLocks noChangeAspect="1" noChangeArrowheads="1"/>
          </p:cNvPicPr>
          <p:nvPr/>
        </p:nvPicPr>
        <p:blipFill>
          <a:blip r:embed="rId3" cstate="print"/>
          <a:srcRect/>
          <a:stretch>
            <a:fillRect/>
          </a:stretch>
        </p:blipFill>
        <p:spPr bwMode="auto">
          <a:xfrm>
            <a:off x="2667000" y="609600"/>
            <a:ext cx="4495800" cy="4228551"/>
          </a:xfrm>
          <a:prstGeom prst="rect">
            <a:avLst/>
          </a:prstGeom>
          <a:noFill/>
        </p:spPr>
      </p:pic>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5</a:t>
            </a:fld>
            <a:endParaRPr lang="en-US"/>
          </a:p>
        </p:txBody>
      </p:sp>
      <p:sp>
        <p:nvSpPr>
          <p:cNvPr id="3" name="Rectangle 2"/>
          <p:cNvSpPr/>
          <p:nvPr/>
        </p:nvSpPr>
        <p:spPr>
          <a:xfrm>
            <a:off x="220866" y="2362200"/>
            <a:ext cx="4356214" cy="261610"/>
          </a:xfrm>
          <a:prstGeom prst="rect">
            <a:avLst/>
          </a:prstGeom>
        </p:spPr>
        <p:txBody>
          <a:bodyPr wrap="square">
            <a:spAutoFit/>
          </a:bodyPr>
          <a:lstStyle/>
          <a:p>
            <a:r>
              <a:rPr lang="en-US" sz="1100" dirty="0" smtClean="0"/>
              <a:t>Arrhenius</a:t>
            </a:r>
            <a:endParaRPr lang="en-US" sz="1100"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6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nvGraphicFramePr>
        <p:xfrm>
          <a:off x="0" y="457200"/>
          <a:ext cx="1247775" cy="238125"/>
        </p:xfrm>
        <a:graphic>
          <a:graphicData uri="http://schemas.openxmlformats.org/presentationml/2006/ole">
            <mc:AlternateContent xmlns:mc="http://schemas.openxmlformats.org/markup-compatibility/2006">
              <mc:Choice xmlns:v="urn:schemas-microsoft-com:vml" Requires="v">
                <p:oleObj spid="_x0000_s60502" name="Equation" r:id="rId3" imgW="1244600" imgH="241300" progId="Equation.3">
                  <p:embed/>
                </p:oleObj>
              </mc:Choice>
              <mc:Fallback>
                <p:oleObj name="Equation" r:id="rId3" imgW="1244600" imgH="241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12477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0" y="695325"/>
          <a:ext cx="1247775" cy="238125"/>
        </p:xfrm>
        <a:graphic>
          <a:graphicData uri="http://schemas.openxmlformats.org/presentationml/2006/ole">
            <mc:AlternateContent xmlns:mc="http://schemas.openxmlformats.org/markup-compatibility/2006">
              <mc:Choice xmlns:v="urn:schemas-microsoft-com:vml" Requires="v">
                <p:oleObj spid="_x0000_s60503" name="Equation" r:id="rId5" imgW="1244600" imgH="241300" progId="Equation.3">
                  <p:embed/>
                </p:oleObj>
              </mc:Choice>
              <mc:Fallback>
                <p:oleObj name="Equation" r:id="rId5" imgW="1244600" imgH="2413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5325"/>
                        <a:ext cx="12477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17338488"/>
              </p:ext>
            </p:extLst>
          </p:nvPr>
        </p:nvGraphicFramePr>
        <p:xfrm>
          <a:off x="288925" y="1143000"/>
          <a:ext cx="190500" cy="228600"/>
        </p:xfrm>
        <a:graphic>
          <a:graphicData uri="http://schemas.openxmlformats.org/presentationml/2006/ole">
            <mc:AlternateContent xmlns:mc="http://schemas.openxmlformats.org/markup-compatibility/2006">
              <mc:Choice xmlns:v="urn:schemas-microsoft-com:vml" Requires="v">
                <p:oleObj spid="_x0000_s60504" name="Equation" r:id="rId7" imgW="190500" imgH="228600" progId="Equation.3">
                  <p:embed/>
                </p:oleObj>
              </mc:Choice>
              <mc:Fallback>
                <p:oleObj name="Equation" r:id="rId7" imgW="190500" imgH="2286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25" y="1143000"/>
                        <a:ext cx="190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9880801"/>
              </p:ext>
            </p:extLst>
          </p:nvPr>
        </p:nvGraphicFramePr>
        <p:xfrm>
          <a:off x="838200" y="1143000"/>
          <a:ext cx="152400" cy="161925"/>
        </p:xfrm>
        <a:graphic>
          <a:graphicData uri="http://schemas.openxmlformats.org/presentationml/2006/ole">
            <mc:AlternateContent xmlns:mc="http://schemas.openxmlformats.org/markup-compatibility/2006">
              <mc:Choice xmlns:v="urn:schemas-microsoft-com:vml" Requires="v">
                <p:oleObj spid="_x0000_s60505" name="Equation" r:id="rId9" imgW="152268" imgH="164957" progId="Equation.3">
                  <p:embed/>
                </p:oleObj>
              </mc:Choice>
              <mc:Fallback>
                <p:oleObj name="Equation" r:id="rId9" imgW="152268" imgH="164957" progId="Equation.3">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1143000"/>
                        <a:ext cx="152400" cy="16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382049529"/>
              </p:ext>
            </p:extLst>
          </p:nvPr>
        </p:nvGraphicFramePr>
        <p:xfrm>
          <a:off x="288925" y="1524000"/>
          <a:ext cx="1609725" cy="438150"/>
        </p:xfrm>
        <a:graphic>
          <a:graphicData uri="http://schemas.openxmlformats.org/presentationml/2006/ole">
            <mc:AlternateContent xmlns:mc="http://schemas.openxmlformats.org/markup-compatibility/2006">
              <mc:Choice xmlns:v="urn:schemas-microsoft-com:vml" Requires="v">
                <p:oleObj spid="_x0000_s60506" name="Equation" r:id="rId11" imgW="1612900" imgH="444500" progId="Equation.3">
                  <p:embed/>
                </p:oleObj>
              </mc:Choice>
              <mc:Fallback>
                <p:oleObj name="Equation" r:id="rId11" imgW="1612900" imgH="444500" progId="Equation.3">
                  <p:embed/>
                  <p:pic>
                    <p:nvPicPr>
                      <p:cNvPr id="0" name="Objec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8925" y="1524000"/>
                        <a:ext cx="16097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2287400344"/>
              </p:ext>
            </p:extLst>
          </p:nvPr>
        </p:nvGraphicFramePr>
        <p:xfrm>
          <a:off x="304800" y="2743200"/>
          <a:ext cx="1657350" cy="266700"/>
        </p:xfrm>
        <a:graphic>
          <a:graphicData uri="http://schemas.openxmlformats.org/presentationml/2006/ole">
            <mc:AlternateContent xmlns:mc="http://schemas.openxmlformats.org/markup-compatibility/2006">
              <mc:Choice xmlns:v="urn:schemas-microsoft-com:vml" Requires="v">
                <p:oleObj spid="_x0000_s60507" name="Equation" r:id="rId13" imgW="1651000" imgH="266700" progId="Equation.3">
                  <p:embed/>
                </p:oleObj>
              </mc:Choice>
              <mc:Fallback>
                <p:oleObj name="Equation" r:id="rId13" imgW="1651000" imgH="266700" progId="Equation.3">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2743200"/>
                        <a:ext cx="16573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Rectangle 37"/>
          <p:cNvSpPr/>
          <p:nvPr/>
        </p:nvSpPr>
        <p:spPr>
          <a:xfrm>
            <a:off x="342786" y="3200400"/>
            <a:ext cx="4356214" cy="261610"/>
          </a:xfrm>
          <a:prstGeom prst="rect">
            <a:avLst/>
          </a:prstGeom>
        </p:spPr>
        <p:txBody>
          <a:bodyPr wrap="square">
            <a:spAutoFit/>
          </a:bodyPr>
          <a:lstStyle/>
          <a:p>
            <a:r>
              <a:rPr lang="en-US" sz="1100" dirty="0" smtClean="0"/>
              <a:t>Polaron</a:t>
            </a:r>
            <a:endParaRPr lang="en-US" sz="1100" dirty="0"/>
          </a:p>
        </p:txBody>
      </p:sp>
      <p:sp>
        <p:nvSpPr>
          <p:cNvPr id="31"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68" name="Object 7167"/>
          <p:cNvGraphicFramePr>
            <a:graphicFrameLocks noChangeAspect="1"/>
          </p:cNvGraphicFramePr>
          <p:nvPr>
            <p:extLst>
              <p:ext uri="{D42A27DB-BD31-4B8C-83A1-F6EECF244321}">
                <p14:modId xmlns:p14="http://schemas.microsoft.com/office/powerpoint/2010/main" val="119345368"/>
              </p:ext>
            </p:extLst>
          </p:nvPr>
        </p:nvGraphicFramePr>
        <p:xfrm>
          <a:off x="342786" y="3733800"/>
          <a:ext cx="1714500" cy="266700"/>
        </p:xfrm>
        <a:graphic>
          <a:graphicData uri="http://schemas.openxmlformats.org/presentationml/2006/ole">
            <mc:AlternateContent xmlns:mc="http://schemas.openxmlformats.org/markup-compatibility/2006">
              <mc:Choice xmlns:v="urn:schemas-microsoft-com:vml" Requires="v">
                <p:oleObj spid="_x0000_s60508" name="Equation" r:id="rId15" imgW="1713756" imgH="266584" progId="Equation.3">
                  <p:embed/>
                </p:oleObj>
              </mc:Choice>
              <mc:Fallback>
                <p:oleObj name="Equation" r:id="rId15" imgW="1713756" imgH="266584" progId="Equation.3">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786" y="3733800"/>
                        <a:ext cx="17145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93684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096000"/>
            <a:ext cx="8229600" cy="655909"/>
          </a:xfrm>
        </p:spPr>
        <p:txBody>
          <a:bodyPr>
            <a:noAutofit/>
          </a:bodyPr>
          <a:lstStyle/>
          <a:p>
            <a:pPr algn="l"/>
            <a:r>
              <a:rPr lang="en-US" sz="1050" dirty="0" smtClean="0"/>
              <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6</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2133600" y="4653392"/>
            <a:ext cx="4648200" cy="1785104"/>
          </a:xfrm>
          <a:prstGeom prst="rect">
            <a:avLst/>
          </a:prstGeom>
        </p:spPr>
        <p:txBody>
          <a:bodyPr wrap="square">
            <a:spAutoFit/>
          </a:bodyPr>
          <a:lstStyle/>
          <a:p>
            <a:r>
              <a:rPr lang="en-US" sz="1100" b="1" dirty="0"/>
              <a:t>Figure </a:t>
            </a:r>
            <a:r>
              <a:rPr lang="en-US" sz="1100" b="1" dirty="0" smtClean="0"/>
              <a:t>6.3.</a:t>
            </a:r>
            <a:r>
              <a:rPr lang="en-US" sz="1100" dirty="0" smtClean="0"/>
              <a:t> Schematic illustration of the double-layer structure during oxygen reduction reaction in alkaline media, showing different species in solution. Inset (a), illustrates the inner-sphere electron transfer processes for the reduction of an absorbed molecule at the electrode surface (inner Helmholtz plane). Inset (b) shows an outer-sphere electron transfer for a solvated molecule close to the surface (outer Helmholtz plane). </a:t>
            </a:r>
            <a:r>
              <a:rPr lang="en-US" sz="1100" dirty="0"/>
              <a:t>Reproduced with permission from </a:t>
            </a:r>
            <a:r>
              <a:rPr lang="en-US" sz="1100" dirty="0" err="1"/>
              <a:t>Ramaswamy</a:t>
            </a:r>
            <a:r>
              <a:rPr lang="en-US" sz="1100" dirty="0"/>
              <a:t>, N.; </a:t>
            </a:r>
            <a:r>
              <a:rPr lang="en-US" sz="1100" dirty="0" err="1"/>
              <a:t>Mukerjee</a:t>
            </a:r>
            <a:r>
              <a:rPr lang="en-US" sz="1100" dirty="0"/>
              <a:t>, S. "</a:t>
            </a:r>
            <a:r>
              <a:rPr lang="en-US" sz="1100" dirty="0">
                <a:hlinkClick r:id="rId3"/>
              </a:rPr>
              <a:t>Fundamental mechanistic understanding of </a:t>
            </a:r>
            <a:r>
              <a:rPr lang="en-US" sz="1100" dirty="0" err="1">
                <a:hlinkClick r:id="rId3"/>
              </a:rPr>
              <a:t>electrocatalysis</a:t>
            </a:r>
            <a:r>
              <a:rPr lang="en-US" sz="1100" dirty="0">
                <a:hlinkClick r:id="rId3"/>
              </a:rPr>
              <a:t> of oxygen reduction on Pt and Non-Pt Surfaces: acid versus alkaline media</a:t>
            </a:r>
            <a:r>
              <a:rPr lang="en-US" sz="1100" dirty="0"/>
              <a:t>". </a:t>
            </a:r>
            <a:r>
              <a:rPr lang="en-US" sz="1100" i="1" dirty="0"/>
              <a:t>Advances in Physical Chemistry</a:t>
            </a:r>
            <a:r>
              <a:rPr lang="en-US" sz="1100" dirty="0"/>
              <a:t> </a:t>
            </a:r>
            <a:r>
              <a:rPr lang="en-US" sz="1100" b="1" dirty="0"/>
              <a:t>2012</a:t>
            </a:r>
            <a:r>
              <a:rPr lang="en-US" sz="1100" dirty="0"/>
              <a:t>, </a:t>
            </a:r>
            <a:r>
              <a:rPr lang="en-US" sz="1100" i="1" dirty="0"/>
              <a:t>2012</a:t>
            </a:r>
            <a:r>
              <a:rPr lang="en-US" sz="1100" dirty="0"/>
              <a:t>, 491604.</a:t>
            </a:r>
            <a:endParaRPr lang="es-ES" sz="1100" dirty="0"/>
          </a:p>
        </p:txBody>
      </p:sp>
      <p:pic>
        <p:nvPicPr>
          <p:cNvPr id="49153" name="Picture 1" descr="C:\Users\Carmen\Dropbox (DISPOSITIVOS FOTO)\book energy (1)\part 1\figs files\figs 6 kinetics\f 6 3.tif"/>
          <p:cNvPicPr>
            <a:picLocks noChangeAspect="1" noChangeArrowheads="1"/>
          </p:cNvPicPr>
          <p:nvPr/>
        </p:nvPicPr>
        <p:blipFill>
          <a:blip r:embed="rId4" cstate="print"/>
          <a:srcRect/>
          <a:stretch>
            <a:fillRect/>
          </a:stretch>
        </p:blipFill>
        <p:spPr bwMode="auto">
          <a:xfrm>
            <a:off x="3048000" y="76200"/>
            <a:ext cx="2819400" cy="4678736"/>
          </a:xfrm>
          <a:prstGeom prst="rect">
            <a:avLst/>
          </a:prstGeom>
          <a:noFill/>
        </p:spPr>
      </p:pic>
      <p:graphicFrame>
        <p:nvGraphicFramePr>
          <p:cNvPr id="4" name="Object 3"/>
          <p:cNvGraphicFramePr>
            <a:graphicFrameLocks noChangeAspect="1"/>
          </p:cNvGraphicFramePr>
          <p:nvPr/>
        </p:nvGraphicFramePr>
        <p:xfrm>
          <a:off x="0" y="457200"/>
          <a:ext cx="685800" cy="228600"/>
        </p:xfrm>
        <a:graphic>
          <a:graphicData uri="http://schemas.openxmlformats.org/presentationml/2006/ole">
            <mc:AlternateContent xmlns:mc="http://schemas.openxmlformats.org/markup-compatibility/2006">
              <mc:Choice xmlns:v="urn:schemas-microsoft-com:vml" Requires="v">
                <p:oleObj spid="_x0000_s61538" name="Equation" r:id="rId5" imgW="685800" imgH="228600" progId="Equation.3">
                  <p:embed/>
                </p:oleObj>
              </mc:Choice>
              <mc:Fallback>
                <p:oleObj name="Equation" r:id="rId5" imgW="685800" imgH="2286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6858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0" y="685800"/>
          <a:ext cx="333375" cy="209550"/>
        </p:xfrm>
        <a:graphic>
          <a:graphicData uri="http://schemas.openxmlformats.org/presentationml/2006/ole">
            <mc:AlternateContent xmlns:mc="http://schemas.openxmlformats.org/markup-compatibility/2006">
              <mc:Choice xmlns:v="urn:schemas-microsoft-com:vml" Requires="v">
                <p:oleObj spid="_x0000_s61539" name="Equation" r:id="rId7" imgW="330057" imgH="203112" progId="Equation.3">
                  <p:embed/>
                </p:oleObj>
              </mc:Choice>
              <mc:Fallback>
                <p:oleObj name="Equation" r:id="rId7" imgW="330057" imgH="203112"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85800"/>
                        <a:ext cx="333375"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0" y="895350"/>
          <a:ext cx="647700" cy="200025"/>
        </p:xfrm>
        <a:graphic>
          <a:graphicData uri="http://schemas.openxmlformats.org/presentationml/2006/ole">
            <mc:AlternateContent xmlns:mc="http://schemas.openxmlformats.org/markup-compatibility/2006">
              <mc:Choice xmlns:v="urn:schemas-microsoft-com:vml" Requires="v">
                <p:oleObj spid="_x0000_s61540" name="Equation" r:id="rId9" imgW="647419" imgH="203112" progId="Equation.3">
                  <p:embed/>
                </p:oleObj>
              </mc:Choice>
              <mc:Fallback>
                <p:oleObj name="Equation" r:id="rId9" imgW="647419" imgH="203112"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895350"/>
                        <a:ext cx="64770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0" y="1095375"/>
          <a:ext cx="361950" cy="209550"/>
        </p:xfrm>
        <a:graphic>
          <a:graphicData uri="http://schemas.openxmlformats.org/presentationml/2006/ole">
            <mc:AlternateContent xmlns:mc="http://schemas.openxmlformats.org/markup-compatibility/2006">
              <mc:Choice xmlns:v="urn:schemas-microsoft-com:vml" Requires="v">
                <p:oleObj spid="_x0000_s61541" name="Equation" r:id="rId11" imgW="368140" imgH="203112" progId="Equation.3">
                  <p:embed/>
                </p:oleObj>
              </mc:Choice>
              <mc:Fallback>
                <p:oleObj name="Equation" r:id="rId11" imgW="368140" imgH="203112"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095375"/>
                        <a:ext cx="36195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0" y="1762125"/>
          <a:ext cx="1733550" cy="266700"/>
        </p:xfrm>
        <a:graphic>
          <a:graphicData uri="http://schemas.openxmlformats.org/presentationml/2006/ole">
            <mc:AlternateContent xmlns:mc="http://schemas.openxmlformats.org/markup-compatibility/2006">
              <mc:Choice xmlns:v="urn:schemas-microsoft-com:vml" Requires="v">
                <p:oleObj spid="_x0000_s61542" name="Equation" r:id="rId13" imgW="1739900" imgH="266700" progId="Equation.3">
                  <p:embed/>
                </p:oleObj>
              </mc:Choice>
              <mc:Fallback>
                <p:oleObj name="Equation" r:id="rId13" imgW="1739900" imgH="266700" progId="Equation.3">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762125"/>
                        <a:ext cx="17335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0" y="2028825"/>
          <a:ext cx="1847850" cy="266700"/>
        </p:xfrm>
        <a:graphic>
          <a:graphicData uri="http://schemas.openxmlformats.org/presentationml/2006/ole">
            <mc:AlternateContent xmlns:mc="http://schemas.openxmlformats.org/markup-compatibility/2006">
              <mc:Choice xmlns:v="urn:schemas-microsoft-com:vml" Requires="v">
                <p:oleObj spid="_x0000_s61543" name="Equation" r:id="rId15" imgW="1853396" imgH="266584" progId="Equation.3">
                  <p:embed/>
                </p:oleObj>
              </mc:Choice>
              <mc:Fallback>
                <p:oleObj name="Equation" r:id="rId15" imgW="1853396" imgH="266584" progId="Equation.3">
                  <p:embed/>
                  <p:pic>
                    <p:nvPicPr>
                      <p:cNvPr id="0" name="Object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028825"/>
                        <a:ext cx="18478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0" y="2295525"/>
          <a:ext cx="533400" cy="228600"/>
        </p:xfrm>
        <a:graphic>
          <a:graphicData uri="http://schemas.openxmlformats.org/presentationml/2006/ole">
            <mc:AlternateContent xmlns:mc="http://schemas.openxmlformats.org/markup-compatibility/2006">
              <mc:Choice xmlns:v="urn:schemas-microsoft-com:vml" Requires="v">
                <p:oleObj spid="_x0000_s61544" name="Equation" r:id="rId17" imgW="533169" imgH="228501" progId="Equation.3">
                  <p:embed/>
                </p:oleObj>
              </mc:Choice>
              <mc:Fallback>
                <p:oleObj name="Equation" r:id="rId17" imgW="533169" imgH="228501" progId="Equation.3">
                  <p:embed/>
                  <p:pic>
                    <p:nvPicPr>
                      <p:cNvPr id="0" name="Object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295525"/>
                        <a:ext cx="533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0" y="2524125"/>
          <a:ext cx="1381125" cy="276225"/>
        </p:xfrm>
        <a:graphic>
          <a:graphicData uri="http://schemas.openxmlformats.org/presentationml/2006/ole">
            <mc:AlternateContent xmlns:mc="http://schemas.openxmlformats.org/markup-compatibility/2006">
              <mc:Choice xmlns:v="urn:schemas-microsoft-com:vml" Requires="v">
                <p:oleObj spid="_x0000_s61545" name="Equation" r:id="rId19" imgW="1384300" imgH="279400" progId="Equation.3">
                  <p:embed/>
                </p:oleObj>
              </mc:Choice>
              <mc:Fallback>
                <p:oleObj name="Equation" r:id="rId19" imgW="1384300" imgH="279400" progId="Equation.3">
                  <p:embed/>
                  <p:pic>
                    <p:nvPicPr>
                      <p:cNvPr id="0" name="Object 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524125"/>
                        <a:ext cx="1381125"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3"/>
          <p:cNvSpPr>
            <a:spLocks noChangeArrowheads="1"/>
          </p:cNvSpPr>
          <p:nvPr/>
        </p:nvSpPr>
        <p:spPr bwMode="auto">
          <a:xfrm>
            <a:off x="0" y="1304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8" name="Picture 4" descr="C:\Users\Carmen\Dropbox (DISPOSITIVOS FOTO)\book energy (1)\part 1\figs files\figs 3 voltage\3 9.tif"/>
          <p:cNvPicPr>
            <a:picLocks noChangeAspect="1" noChangeArrowheads="1"/>
          </p:cNvPicPr>
          <p:nvPr/>
        </p:nvPicPr>
        <p:blipFill rotWithShape="1">
          <a:blip r:embed="rId21" cstate="print"/>
          <a:srcRect l="58840"/>
          <a:stretch/>
        </p:blipFill>
        <p:spPr bwMode="auto">
          <a:xfrm>
            <a:off x="6563360" y="391159"/>
            <a:ext cx="2192548" cy="2971800"/>
          </a:xfrm>
          <a:prstGeom prst="rect">
            <a:avLst/>
          </a:prstGeom>
          <a:noFill/>
        </p:spPr>
      </p:pic>
      <p:sp>
        <p:nvSpPr>
          <p:cNvPr id="23" name="Rectangle 22"/>
          <p:cNvSpPr/>
          <p:nvPr/>
        </p:nvSpPr>
        <p:spPr>
          <a:xfrm>
            <a:off x="6324600" y="3429615"/>
            <a:ext cx="2705100" cy="276999"/>
          </a:xfrm>
          <a:prstGeom prst="rect">
            <a:avLst/>
          </a:prstGeom>
        </p:spPr>
        <p:txBody>
          <a:bodyPr wrap="square">
            <a:spAutoFit/>
          </a:bodyPr>
          <a:lstStyle/>
          <a:p>
            <a:r>
              <a:rPr lang="en-US" sz="1200" b="1" dirty="0"/>
              <a:t>Figure </a:t>
            </a:r>
            <a:r>
              <a:rPr lang="en-US" sz="1200" b="1" dirty="0" smtClean="0"/>
              <a:t>3.9.</a:t>
            </a:r>
            <a:r>
              <a:rPr lang="en-US" sz="1200" dirty="0" smtClean="0"/>
              <a:t> </a:t>
            </a:r>
            <a:endParaRPr lang="en-US" sz="1200" dirty="0"/>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7</a:t>
            </a:fld>
            <a:endParaRPr lang="en-US"/>
          </a:p>
        </p:txBody>
      </p:sp>
      <p:pic>
        <p:nvPicPr>
          <p:cNvPr id="11270" name="Picture 6" descr="C:\Users\Carmen\Dropbox (DISPOSITIVOS FOTO)\book energy (1)\part 1\figs files\figs 6 kinetics\f 6 1.tif"/>
          <p:cNvPicPr>
            <a:picLocks noChangeAspect="1" noChangeArrowheads="1"/>
          </p:cNvPicPr>
          <p:nvPr/>
        </p:nvPicPr>
        <p:blipFill rotWithShape="1">
          <a:blip r:embed="rId3" cstate="print"/>
          <a:srcRect t="6389" b="43666"/>
          <a:stretch/>
        </p:blipFill>
        <p:spPr bwMode="auto">
          <a:xfrm>
            <a:off x="5466608" y="833120"/>
            <a:ext cx="3209848" cy="1747520"/>
          </a:xfrm>
          <a:prstGeom prst="rect">
            <a:avLst/>
          </a:prstGeom>
          <a:noFill/>
        </p:spPr>
      </p:pic>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6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nvGraphicFramePr>
        <p:xfrm>
          <a:off x="0" y="457200"/>
          <a:ext cx="895350" cy="228600"/>
        </p:xfrm>
        <a:graphic>
          <a:graphicData uri="http://schemas.openxmlformats.org/presentationml/2006/ole">
            <mc:AlternateContent xmlns:mc="http://schemas.openxmlformats.org/markup-compatibility/2006">
              <mc:Choice xmlns:v="urn:schemas-microsoft-com:vml" Requires="v">
                <p:oleObj spid="_x0000_s59464" name="Equation" r:id="rId4" imgW="889000" imgH="228600" progId="Equation.3">
                  <p:embed/>
                </p:oleObj>
              </mc:Choice>
              <mc:Fallback>
                <p:oleObj name="Equation" r:id="rId4" imgW="889000" imgH="228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89535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59570548"/>
              </p:ext>
            </p:extLst>
          </p:nvPr>
        </p:nvGraphicFramePr>
        <p:xfrm>
          <a:off x="1143000" y="457200"/>
          <a:ext cx="561975" cy="228600"/>
        </p:xfrm>
        <a:graphic>
          <a:graphicData uri="http://schemas.openxmlformats.org/presentationml/2006/ole">
            <mc:AlternateContent xmlns:mc="http://schemas.openxmlformats.org/markup-compatibility/2006">
              <mc:Choice xmlns:v="urn:schemas-microsoft-com:vml" Requires="v">
                <p:oleObj spid="_x0000_s59465" name="Equation" r:id="rId6" imgW="558800" imgH="228600" progId="Equation.3">
                  <p:embed/>
                </p:oleObj>
              </mc:Choice>
              <mc:Fallback>
                <p:oleObj name="Equation" r:id="rId6" imgW="558800" imgH="2286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57200"/>
                        <a:ext cx="5619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0" y="914400"/>
          <a:ext cx="1657350" cy="266700"/>
        </p:xfrm>
        <a:graphic>
          <a:graphicData uri="http://schemas.openxmlformats.org/presentationml/2006/ole">
            <mc:AlternateContent xmlns:mc="http://schemas.openxmlformats.org/markup-compatibility/2006">
              <mc:Choice xmlns:v="urn:schemas-microsoft-com:vml" Requires="v">
                <p:oleObj spid="_x0000_s59466" name="Equation" r:id="rId8" imgW="1662978" imgH="266584" progId="Equation.3">
                  <p:embed/>
                </p:oleObj>
              </mc:Choice>
              <mc:Fallback>
                <p:oleObj name="Equation" r:id="rId8" imgW="1662978" imgH="266584" progId="Equation.3">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14400"/>
                        <a:ext cx="16573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23750229"/>
              </p:ext>
            </p:extLst>
          </p:nvPr>
        </p:nvGraphicFramePr>
        <p:xfrm>
          <a:off x="1905000" y="1003300"/>
          <a:ext cx="561975" cy="228600"/>
        </p:xfrm>
        <a:graphic>
          <a:graphicData uri="http://schemas.openxmlformats.org/presentationml/2006/ole">
            <mc:AlternateContent xmlns:mc="http://schemas.openxmlformats.org/markup-compatibility/2006">
              <mc:Choice xmlns:v="urn:schemas-microsoft-com:vml" Requires="v">
                <p:oleObj spid="_x0000_s59467" name="Equation" r:id="rId10" imgW="558800" imgH="228600" progId="Equation.3">
                  <p:embed/>
                </p:oleObj>
              </mc:Choice>
              <mc:Fallback>
                <p:oleObj name="Equation" r:id="rId10" imgW="558800" imgH="228600" progId="Equation.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1003300"/>
                        <a:ext cx="5619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9"/>
          <p:cNvSpPr>
            <a:spLocks noChangeArrowheads="1"/>
          </p:cNvSpPr>
          <p:nvPr/>
        </p:nvSpPr>
        <p:spPr bwMode="auto">
          <a:xfrm>
            <a:off x="288925" y="146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r"/>
              </a:tabLst>
              <a:defRPr>
                <a:solidFill>
                  <a:schemeClr val="tx1"/>
                </a:solidFill>
                <a:latin typeface="Arial" pitchFamily="34" charset="0"/>
                <a:cs typeface="Arial" pitchFamily="34" charset="0"/>
              </a:defRPr>
            </a:lvl1pPr>
            <a:lvl2pPr fontAlgn="base">
              <a:spcBef>
                <a:spcPct val="0"/>
              </a:spcBef>
              <a:spcAft>
                <a:spcPct val="0"/>
              </a:spcAft>
              <a:tabLst>
                <a:tab pos="5581650" algn="r"/>
              </a:tabLst>
              <a:defRPr>
                <a:solidFill>
                  <a:schemeClr val="tx1"/>
                </a:solidFill>
                <a:latin typeface="Arial" pitchFamily="34" charset="0"/>
                <a:cs typeface="Arial" pitchFamily="34" charset="0"/>
              </a:defRPr>
            </a:lvl2pPr>
            <a:lvl3pPr fontAlgn="base">
              <a:spcBef>
                <a:spcPct val="0"/>
              </a:spcBef>
              <a:spcAft>
                <a:spcPct val="0"/>
              </a:spcAft>
              <a:tabLst>
                <a:tab pos="5581650" algn="r"/>
              </a:tabLst>
              <a:defRPr>
                <a:solidFill>
                  <a:schemeClr val="tx1"/>
                </a:solidFill>
                <a:latin typeface="Arial" pitchFamily="34" charset="0"/>
                <a:cs typeface="Arial" pitchFamily="34" charset="0"/>
              </a:defRPr>
            </a:lvl3pPr>
            <a:lvl4pPr fontAlgn="base">
              <a:spcBef>
                <a:spcPct val="0"/>
              </a:spcBef>
              <a:spcAft>
                <a:spcPct val="0"/>
              </a:spcAft>
              <a:tabLst>
                <a:tab pos="5581650" algn="r"/>
              </a:tabLst>
              <a:defRPr>
                <a:solidFill>
                  <a:schemeClr val="tx1"/>
                </a:solidFill>
                <a:latin typeface="Arial" pitchFamily="34" charset="0"/>
                <a:cs typeface="Arial" pitchFamily="34" charset="0"/>
              </a:defRPr>
            </a:lvl4pPr>
            <a:lvl5pPr fontAlgn="base">
              <a:spcBef>
                <a:spcPct val="0"/>
              </a:spcBef>
              <a:spcAft>
                <a:spcPct val="0"/>
              </a:spcAft>
              <a:tabLst>
                <a:tab pos="5581650" algn="r"/>
              </a:tabLst>
              <a:defRPr>
                <a:solidFill>
                  <a:schemeClr val="tx1"/>
                </a:solidFill>
                <a:latin typeface="Arial" pitchFamily="34" charset="0"/>
                <a:cs typeface="Arial" pitchFamily="34" charset="0"/>
              </a:defRPr>
            </a:lvl5pPr>
            <a:lvl6pPr fontAlgn="base">
              <a:spcBef>
                <a:spcPct val="0"/>
              </a:spcBef>
              <a:spcAft>
                <a:spcPct val="0"/>
              </a:spcAft>
              <a:tabLst>
                <a:tab pos="5581650" algn="r"/>
              </a:tabLst>
              <a:defRPr>
                <a:solidFill>
                  <a:schemeClr val="tx1"/>
                </a:solidFill>
                <a:latin typeface="Arial" pitchFamily="34" charset="0"/>
                <a:cs typeface="Arial" pitchFamily="34" charset="0"/>
              </a:defRPr>
            </a:lvl6pPr>
            <a:lvl7pPr fontAlgn="base">
              <a:spcBef>
                <a:spcPct val="0"/>
              </a:spcBef>
              <a:spcAft>
                <a:spcPct val="0"/>
              </a:spcAft>
              <a:tabLst>
                <a:tab pos="5581650" algn="r"/>
              </a:tabLst>
              <a:defRPr>
                <a:solidFill>
                  <a:schemeClr val="tx1"/>
                </a:solidFill>
                <a:latin typeface="Arial" pitchFamily="34" charset="0"/>
                <a:cs typeface="Arial" pitchFamily="34" charset="0"/>
              </a:defRPr>
            </a:lvl7pPr>
            <a:lvl8pPr fontAlgn="base">
              <a:spcBef>
                <a:spcPct val="0"/>
              </a:spcBef>
              <a:spcAft>
                <a:spcPct val="0"/>
              </a:spcAft>
              <a:tabLst>
                <a:tab pos="5581650" algn="r"/>
              </a:tabLst>
              <a:defRPr>
                <a:solidFill>
                  <a:schemeClr val="tx1"/>
                </a:solidFill>
                <a:latin typeface="Arial" pitchFamily="34" charset="0"/>
                <a:cs typeface="Arial" pitchFamily="34" charset="0"/>
              </a:defRPr>
            </a:lvl8pPr>
            <a:lvl9pPr fontAlgn="base">
              <a:spcBef>
                <a:spcPct val="0"/>
              </a:spcBef>
              <a:spcAft>
                <a:spcPct val="0"/>
              </a:spcAft>
              <a:tabLst>
                <a:tab pos="5581650" algn="r"/>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r"/>
              </a:tabLst>
            </a:pPr>
            <a:r>
              <a:rPr kumimoji="0" lang="en-GB"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GB"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757676738"/>
              </p:ext>
            </p:extLst>
          </p:nvPr>
        </p:nvGraphicFramePr>
        <p:xfrm>
          <a:off x="95250" y="2286000"/>
          <a:ext cx="1943100" cy="504825"/>
        </p:xfrm>
        <a:graphic>
          <a:graphicData uri="http://schemas.openxmlformats.org/presentationml/2006/ole">
            <mc:AlternateContent xmlns:mc="http://schemas.openxmlformats.org/markup-compatibility/2006">
              <mc:Choice xmlns:v="urn:schemas-microsoft-com:vml" Requires="v">
                <p:oleObj spid="_x0000_s59468" name="Equation" r:id="rId12" imgW="1943100" imgH="508000" progId="Equation.3">
                  <p:embed/>
                </p:oleObj>
              </mc:Choice>
              <mc:Fallback>
                <p:oleObj name="Equation" r:id="rId12" imgW="1943100" imgH="50800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 y="2286000"/>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987198003"/>
              </p:ext>
            </p:extLst>
          </p:nvPr>
        </p:nvGraphicFramePr>
        <p:xfrm>
          <a:off x="141288" y="2971800"/>
          <a:ext cx="1295400" cy="504825"/>
        </p:xfrm>
        <a:graphic>
          <a:graphicData uri="http://schemas.openxmlformats.org/presentationml/2006/ole">
            <mc:AlternateContent xmlns:mc="http://schemas.openxmlformats.org/markup-compatibility/2006">
              <mc:Choice xmlns:v="urn:schemas-microsoft-com:vml" Requires="v">
                <p:oleObj spid="_x0000_s59469" name="Equation" r:id="rId14" imgW="1295400" imgH="508000" progId="Equation.3">
                  <p:embed/>
                </p:oleObj>
              </mc:Choice>
              <mc:Fallback>
                <p:oleObj name="Equation" r:id="rId14" imgW="1295400" imgH="5080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288" y="2971800"/>
                        <a:ext cx="1295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tangle 25"/>
          <p:cNvSpPr/>
          <p:nvPr/>
        </p:nvSpPr>
        <p:spPr>
          <a:xfrm>
            <a:off x="-10160" y="1576075"/>
            <a:ext cx="4356214" cy="261610"/>
          </a:xfrm>
          <a:prstGeom prst="rect">
            <a:avLst/>
          </a:prstGeom>
        </p:spPr>
        <p:txBody>
          <a:bodyPr wrap="square">
            <a:spAutoFit/>
          </a:bodyPr>
          <a:lstStyle/>
          <a:p>
            <a:r>
              <a:rPr lang="en-US" sz="1100" dirty="0" smtClean="0"/>
              <a:t>Miller-Abraham, Metropolis</a:t>
            </a:r>
            <a:endParaRPr lang="en-US" sz="1100" dirty="0"/>
          </a:p>
        </p:txBody>
      </p:sp>
    </p:spTree>
    <p:extLst>
      <p:ext uri="{BB962C8B-B14F-4D97-AF65-F5344CB8AC3E}">
        <p14:creationId xmlns:p14="http://schemas.microsoft.com/office/powerpoint/2010/main" val="2654649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8</a:t>
            </a:fld>
            <a:endParaRPr 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169"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9"/>
          <p:cNvSpPr>
            <a:spLocks noChangeArrowheads="1"/>
          </p:cNvSpPr>
          <p:nvPr/>
        </p:nvSpPr>
        <p:spPr bwMode="auto">
          <a:xfrm>
            <a:off x="288925" y="146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581650" algn="r"/>
              </a:tabLst>
              <a:defRPr>
                <a:solidFill>
                  <a:schemeClr val="tx1"/>
                </a:solidFill>
                <a:latin typeface="Arial" pitchFamily="34" charset="0"/>
                <a:cs typeface="Arial" pitchFamily="34" charset="0"/>
              </a:defRPr>
            </a:lvl1pPr>
            <a:lvl2pPr fontAlgn="base">
              <a:spcBef>
                <a:spcPct val="0"/>
              </a:spcBef>
              <a:spcAft>
                <a:spcPct val="0"/>
              </a:spcAft>
              <a:tabLst>
                <a:tab pos="5581650" algn="r"/>
              </a:tabLst>
              <a:defRPr>
                <a:solidFill>
                  <a:schemeClr val="tx1"/>
                </a:solidFill>
                <a:latin typeface="Arial" pitchFamily="34" charset="0"/>
                <a:cs typeface="Arial" pitchFamily="34" charset="0"/>
              </a:defRPr>
            </a:lvl2pPr>
            <a:lvl3pPr fontAlgn="base">
              <a:spcBef>
                <a:spcPct val="0"/>
              </a:spcBef>
              <a:spcAft>
                <a:spcPct val="0"/>
              </a:spcAft>
              <a:tabLst>
                <a:tab pos="5581650" algn="r"/>
              </a:tabLst>
              <a:defRPr>
                <a:solidFill>
                  <a:schemeClr val="tx1"/>
                </a:solidFill>
                <a:latin typeface="Arial" pitchFamily="34" charset="0"/>
                <a:cs typeface="Arial" pitchFamily="34" charset="0"/>
              </a:defRPr>
            </a:lvl3pPr>
            <a:lvl4pPr fontAlgn="base">
              <a:spcBef>
                <a:spcPct val="0"/>
              </a:spcBef>
              <a:spcAft>
                <a:spcPct val="0"/>
              </a:spcAft>
              <a:tabLst>
                <a:tab pos="5581650" algn="r"/>
              </a:tabLst>
              <a:defRPr>
                <a:solidFill>
                  <a:schemeClr val="tx1"/>
                </a:solidFill>
                <a:latin typeface="Arial" pitchFamily="34" charset="0"/>
                <a:cs typeface="Arial" pitchFamily="34" charset="0"/>
              </a:defRPr>
            </a:lvl4pPr>
            <a:lvl5pPr fontAlgn="base">
              <a:spcBef>
                <a:spcPct val="0"/>
              </a:spcBef>
              <a:spcAft>
                <a:spcPct val="0"/>
              </a:spcAft>
              <a:tabLst>
                <a:tab pos="5581650" algn="r"/>
              </a:tabLst>
              <a:defRPr>
                <a:solidFill>
                  <a:schemeClr val="tx1"/>
                </a:solidFill>
                <a:latin typeface="Arial" pitchFamily="34" charset="0"/>
                <a:cs typeface="Arial" pitchFamily="34" charset="0"/>
              </a:defRPr>
            </a:lvl5pPr>
            <a:lvl6pPr fontAlgn="base">
              <a:spcBef>
                <a:spcPct val="0"/>
              </a:spcBef>
              <a:spcAft>
                <a:spcPct val="0"/>
              </a:spcAft>
              <a:tabLst>
                <a:tab pos="5581650" algn="r"/>
              </a:tabLst>
              <a:defRPr>
                <a:solidFill>
                  <a:schemeClr val="tx1"/>
                </a:solidFill>
                <a:latin typeface="Arial" pitchFamily="34" charset="0"/>
                <a:cs typeface="Arial" pitchFamily="34" charset="0"/>
              </a:defRPr>
            </a:lvl6pPr>
            <a:lvl7pPr fontAlgn="base">
              <a:spcBef>
                <a:spcPct val="0"/>
              </a:spcBef>
              <a:spcAft>
                <a:spcPct val="0"/>
              </a:spcAft>
              <a:tabLst>
                <a:tab pos="5581650" algn="r"/>
              </a:tabLst>
              <a:defRPr>
                <a:solidFill>
                  <a:schemeClr val="tx1"/>
                </a:solidFill>
                <a:latin typeface="Arial" pitchFamily="34" charset="0"/>
                <a:cs typeface="Arial" pitchFamily="34" charset="0"/>
              </a:defRPr>
            </a:lvl7pPr>
            <a:lvl8pPr fontAlgn="base">
              <a:spcBef>
                <a:spcPct val="0"/>
              </a:spcBef>
              <a:spcAft>
                <a:spcPct val="0"/>
              </a:spcAft>
              <a:tabLst>
                <a:tab pos="5581650" algn="r"/>
              </a:tabLst>
              <a:defRPr>
                <a:solidFill>
                  <a:schemeClr val="tx1"/>
                </a:solidFill>
                <a:latin typeface="Arial" pitchFamily="34" charset="0"/>
                <a:cs typeface="Arial" pitchFamily="34" charset="0"/>
              </a:defRPr>
            </a:lvl8pPr>
            <a:lvl9pPr fontAlgn="base">
              <a:spcBef>
                <a:spcPct val="0"/>
              </a:spcBef>
              <a:spcAft>
                <a:spcPct val="0"/>
              </a:spcAft>
              <a:tabLst>
                <a:tab pos="5581650" algn="r"/>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5581650" algn="r"/>
              </a:tabLst>
            </a:pPr>
            <a:r>
              <a:rPr kumimoji="0" lang="en-GB" altLang="en-US"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GB"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5"/>
          <p:cNvSpPr/>
          <p:nvPr/>
        </p:nvSpPr>
        <p:spPr>
          <a:xfrm>
            <a:off x="0" y="448315"/>
            <a:ext cx="4356214" cy="261610"/>
          </a:xfrm>
          <a:prstGeom prst="rect">
            <a:avLst/>
          </a:prstGeom>
        </p:spPr>
        <p:txBody>
          <a:bodyPr wrap="square">
            <a:spAutoFit/>
          </a:bodyPr>
          <a:lstStyle/>
          <a:p>
            <a:r>
              <a:rPr lang="en-US" sz="1100" dirty="0" smtClean="0"/>
              <a:t>Monte-Carlo simulation</a:t>
            </a:r>
            <a:endParaRPr lang="en-US" sz="1100" dirty="0"/>
          </a:p>
        </p:txBody>
      </p:sp>
      <p:pic>
        <p:nvPicPr>
          <p:cNvPr id="20" name="Picture 4" descr="C:\Users\Carmen\Dropbox (DISPOSITIVOS FOTO)\book energy (1)\part 1\figs files\figs 5 electrons holes\f 5 28.tif"/>
          <p:cNvPicPr>
            <a:picLocks noChangeAspect="1" noChangeArrowheads="1"/>
          </p:cNvPicPr>
          <p:nvPr/>
        </p:nvPicPr>
        <p:blipFill>
          <a:blip r:embed="rId3" cstate="print"/>
          <a:srcRect/>
          <a:stretch>
            <a:fillRect/>
          </a:stretch>
        </p:blipFill>
        <p:spPr bwMode="auto">
          <a:xfrm>
            <a:off x="6553200" y="76199"/>
            <a:ext cx="1895967" cy="5513549"/>
          </a:xfrm>
          <a:prstGeom prst="rect">
            <a:avLst/>
          </a:prstGeom>
          <a:noFill/>
        </p:spPr>
      </p:pic>
      <p:sp>
        <p:nvSpPr>
          <p:cNvPr id="21" name="Rectangle 20"/>
          <p:cNvSpPr/>
          <p:nvPr/>
        </p:nvSpPr>
        <p:spPr>
          <a:xfrm>
            <a:off x="6423460" y="5791200"/>
            <a:ext cx="2025707" cy="261610"/>
          </a:xfrm>
          <a:prstGeom prst="rect">
            <a:avLst/>
          </a:prstGeom>
        </p:spPr>
        <p:txBody>
          <a:bodyPr wrap="square">
            <a:spAutoFit/>
          </a:bodyPr>
          <a:lstStyle/>
          <a:p>
            <a:r>
              <a:rPr lang="en-US" sz="1100" dirty="0" smtClean="0"/>
              <a:t>Fig. 5.28</a:t>
            </a:r>
            <a:endParaRPr lang="en-US" sz="1100"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834569012"/>
              </p:ext>
            </p:extLst>
          </p:nvPr>
        </p:nvGraphicFramePr>
        <p:xfrm>
          <a:off x="5080" y="735324"/>
          <a:ext cx="1562100" cy="209550"/>
        </p:xfrm>
        <a:graphic>
          <a:graphicData uri="http://schemas.openxmlformats.org/presentationml/2006/ole">
            <mc:AlternateContent xmlns:mc="http://schemas.openxmlformats.org/markup-compatibility/2006">
              <mc:Choice xmlns:v="urn:schemas-microsoft-com:vml" Requires="v">
                <p:oleObj spid="_x0000_s62537" name="Equation" r:id="rId4" imgW="1562100" imgH="203200" progId="Equation.3">
                  <p:embed/>
                </p:oleObj>
              </mc:Choice>
              <mc:Fallback>
                <p:oleObj name="Equation" r:id="rId4" imgW="1562100" imgH="2032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 y="735324"/>
                        <a:ext cx="1562100" cy="20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61758192"/>
              </p:ext>
            </p:extLst>
          </p:nvPr>
        </p:nvGraphicFramePr>
        <p:xfrm>
          <a:off x="76200" y="1106805"/>
          <a:ext cx="1276350" cy="409575"/>
        </p:xfrm>
        <a:graphic>
          <a:graphicData uri="http://schemas.openxmlformats.org/presentationml/2006/ole">
            <mc:AlternateContent xmlns:mc="http://schemas.openxmlformats.org/markup-compatibility/2006">
              <mc:Choice xmlns:v="urn:schemas-microsoft-com:vml" Requires="v">
                <p:oleObj spid="_x0000_s62538" name="Equation" r:id="rId6" imgW="1282700" imgH="406400" progId="Equation.3">
                  <p:embed/>
                </p:oleObj>
              </mc:Choice>
              <mc:Fallback>
                <p:oleObj name="Equation" r:id="rId6" imgW="1282700" imgH="4064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106805"/>
                        <a:ext cx="127635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2850484595"/>
              </p:ext>
            </p:extLst>
          </p:nvPr>
        </p:nvGraphicFramePr>
        <p:xfrm>
          <a:off x="76200" y="1905000"/>
          <a:ext cx="1495425" cy="447675"/>
        </p:xfrm>
        <a:graphic>
          <a:graphicData uri="http://schemas.openxmlformats.org/presentationml/2006/ole">
            <mc:AlternateContent xmlns:mc="http://schemas.openxmlformats.org/markup-compatibility/2006">
              <mc:Choice xmlns:v="urn:schemas-microsoft-com:vml" Requires="v">
                <p:oleObj spid="_x0000_s62539" name="Equation" r:id="rId8" imgW="1497950" imgH="444307" progId="Equation.3">
                  <p:embed/>
                </p:oleObj>
              </mc:Choice>
              <mc:Fallback>
                <p:oleObj name="Equation" r:id="rId8" imgW="1497950" imgH="444307"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1905000"/>
                        <a:ext cx="149542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p:cNvGraphicFramePr>
            <a:graphicFrameLocks noChangeAspect="1"/>
          </p:cNvGraphicFramePr>
          <p:nvPr>
            <p:extLst>
              <p:ext uri="{D42A27DB-BD31-4B8C-83A1-F6EECF244321}">
                <p14:modId xmlns:p14="http://schemas.microsoft.com/office/powerpoint/2010/main" val="1225938601"/>
              </p:ext>
            </p:extLst>
          </p:nvPr>
        </p:nvGraphicFramePr>
        <p:xfrm>
          <a:off x="76200" y="2400538"/>
          <a:ext cx="1876425" cy="447675"/>
        </p:xfrm>
        <a:graphic>
          <a:graphicData uri="http://schemas.openxmlformats.org/presentationml/2006/ole">
            <mc:AlternateContent xmlns:mc="http://schemas.openxmlformats.org/markup-compatibility/2006">
              <mc:Choice xmlns:v="urn:schemas-microsoft-com:vml" Requires="v">
                <p:oleObj spid="_x0000_s62540" name="Equation" r:id="rId10" imgW="1866090" imgH="444307" progId="Equation.3">
                  <p:embed/>
                </p:oleObj>
              </mc:Choice>
              <mc:Fallback>
                <p:oleObj name="Equation" r:id="rId10" imgW="1866090" imgH="444307"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 y="2400538"/>
                        <a:ext cx="187642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p:cNvGraphicFramePr>
            <a:graphicFrameLocks noChangeAspect="1"/>
          </p:cNvGraphicFramePr>
          <p:nvPr>
            <p:extLst>
              <p:ext uri="{D42A27DB-BD31-4B8C-83A1-F6EECF244321}">
                <p14:modId xmlns:p14="http://schemas.microsoft.com/office/powerpoint/2010/main" val="2712784704"/>
              </p:ext>
            </p:extLst>
          </p:nvPr>
        </p:nvGraphicFramePr>
        <p:xfrm>
          <a:off x="76200" y="3124200"/>
          <a:ext cx="1800225" cy="238125"/>
        </p:xfrm>
        <a:graphic>
          <a:graphicData uri="http://schemas.openxmlformats.org/presentationml/2006/ole">
            <mc:AlternateContent xmlns:mc="http://schemas.openxmlformats.org/markup-compatibility/2006">
              <mc:Choice xmlns:v="urn:schemas-microsoft-com:vml" Requires="v">
                <p:oleObj spid="_x0000_s62541" name="Equation" r:id="rId12" imgW="1803400" imgH="241300" progId="Equation.3">
                  <p:embed/>
                </p:oleObj>
              </mc:Choice>
              <mc:Fallback>
                <p:oleObj name="Equation" r:id="rId12" imgW="1803400" imgH="2413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 y="3124200"/>
                        <a:ext cx="18002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extLst>
              <p:ext uri="{D42A27DB-BD31-4B8C-83A1-F6EECF244321}">
                <p14:modId xmlns:p14="http://schemas.microsoft.com/office/powerpoint/2010/main" val="1170440519"/>
              </p:ext>
            </p:extLst>
          </p:nvPr>
        </p:nvGraphicFramePr>
        <p:xfrm>
          <a:off x="35560" y="3581400"/>
          <a:ext cx="3057525" cy="238125"/>
        </p:xfrm>
        <a:graphic>
          <a:graphicData uri="http://schemas.openxmlformats.org/presentationml/2006/ole">
            <mc:AlternateContent xmlns:mc="http://schemas.openxmlformats.org/markup-compatibility/2006">
              <mc:Choice xmlns:v="urn:schemas-microsoft-com:vml" Requires="v">
                <p:oleObj spid="_x0000_s62542" name="Equation" r:id="rId14" imgW="3048000" imgH="241300" progId="Equation.3">
                  <p:embed/>
                </p:oleObj>
              </mc:Choice>
              <mc:Fallback>
                <p:oleObj name="Equation" r:id="rId14" imgW="3048000" imgH="241300"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560" y="3581400"/>
                        <a:ext cx="30575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015346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26" y="6172200"/>
            <a:ext cx="8229600" cy="579709"/>
          </a:xfrm>
        </p:spPr>
        <p:txBody>
          <a:bodyPr>
            <a:noAutofit/>
          </a:bodyPr>
          <a:lstStyle/>
          <a:p>
            <a:pPr algn="l"/>
            <a:r>
              <a:rPr lang="en-US" sz="1050" dirty="0" smtClean="0"/>
              <a:t>© Juan Bisquert</a:t>
            </a:r>
            <a:br>
              <a:rPr lang="en-US" sz="1050" dirty="0" smtClean="0"/>
            </a:br>
            <a:r>
              <a:rPr lang="en-US" sz="1050" dirty="0" smtClean="0"/>
              <a:t/>
            </a:r>
            <a:br>
              <a:rPr lang="en-US" sz="1050" dirty="0" smtClean="0"/>
            </a:br>
            <a:r>
              <a:rPr lang="en-US" sz="1050" dirty="0" smtClean="0"/>
              <a:t>Juan Bisquert  </a:t>
            </a:r>
            <a:r>
              <a:rPr lang="en-US" sz="1050" i="1" dirty="0" smtClean="0"/>
              <a:t>Nanostructured </a:t>
            </a:r>
            <a:r>
              <a:rPr lang="en-US" sz="1050" i="1" dirty="0"/>
              <a:t>Energy Devices: Equilibrium Concepts and Kinetics </a:t>
            </a:r>
            <a:r>
              <a:rPr lang="en-US" sz="1050" dirty="0"/>
              <a:t/>
            </a:r>
            <a:br>
              <a:rPr lang="en-US" sz="1050" dirty="0"/>
            </a:br>
            <a:r>
              <a:rPr lang="en-US" sz="1050" dirty="0" smtClean="0"/>
              <a:t>CRC Press</a:t>
            </a:r>
            <a:endParaRPr lang="en-US" sz="1050" dirty="0"/>
          </a:p>
        </p:txBody>
      </p:sp>
      <p:cxnSp>
        <p:nvCxnSpPr>
          <p:cNvPr id="9" name="Straight Connector 8"/>
          <p:cNvCxnSpPr/>
          <p:nvPr/>
        </p:nvCxnSpPr>
        <p:spPr>
          <a:xfrm>
            <a:off x="539552" y="6381328"/>
            <a:ext cx="813690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1514D3E-DFA2-41DA-9E70-573401C2683A}" type="slidenum">
              <a:rPr lang="en-US" smtClean="0"/>
              <a:pPr/>
              <a:t>9</a:t>
            </a:fld>
            <a:endParaRPr lang="en-US"/>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6629400" y="3657600"/>
            <a:ext cx="2479040" cy="600164"/>
          </a:xfrm>
          <a:prstGeom prst="rect">
            <a:avLst/>
          </a:prstGeom>
        </p:spPr>
        <p:txBody>
          <a:bodyPr wrap="square">
            <a:spAutoFit/>
          </a:bodyPr>
          <a:lstStyle/>
          <a:p>
            <a:r>
              <a:rPr lang="en-US" sz="1100" b="1" dirty="0"/>
              <a:t>Figure </a:t>
            </a:r>
            <a:r>
              <a:rPr lang="en-US" sz="1100" b="1" dirty="0" smtClean="0"/>
              <a:t>6.4.</a:t>
            </a:r>
            <a:r>
              <a:rPr lang="en-US" sz="1100" dirty="0" smtClean="0"/>
              <a:t> </a:t>
            </a:r>
            <a:r>
              <a:rPr lang="en-GB" sz="1100" dirty="0" smtClean="0"/>
              <a:t>Electronic processes in localized states: a trap, a recombination </a:t>
            </a:r>
            <a:r>
              <a:rPr lang="en-GB" sz="1100" dirty="0" err="1" smtClean="0"/>
              <a:t>center</a:t>
            </a:r>
            <a:r>
              <a:rPr lang="en-GB" sz="1100" dirty="0" smtClean="0"/>
              <a:t>, and a surface state.</a:t>
            </a:r>
            <a:endParaRPr lang="es-ES" sz="1100" dirty="0"/>
          </a:p>
        </p:txBody>
      </p:sp>
      <p:pic>
        <p:nvPicPr>
          <p:cNvPr id="48129" name="Picture 1" descr="C:\Users\Carmen\Dropbox (DISPOSITIVOS FOTO)\book energy (1)\part 1\figs files\figs 6 kinetics\f 6 4.tif"/>
          <p:cNvPicPr>
            <a:picLocks noChangeAspect="1" noChangeArrowheads="1"/>
          </p:cNvPicPr>
          <p:nvPr/>
        </p:nvPicPr>
        <p:blipFill>
          <a:blip r:embed="rId3" cstate="print"/>
          <a:srcRect/>
          <a:stretch>
            <a:fillRect/>
          </a:stretch>
        </p:blipFill>
        <p:spPr bwMode="auto">
          <a:xfrm>
            <a:off x="6477000" y="838200"/>
            <a:ext cx="2399151" cy="2438400"/>
          </a:xfrm>
          <a:prstGeom prst="rect">
            <a:avLst/>
          </a:prstGeom>
          <a:noFill/>
        </p:spPr>
      </p:pic>
      <p:sp>
        <p:nvSpPr>
          <p:cNvPr id="4" name="Rectangle 3"/>
          <p:cNvSpPr/>
          <p:nvPr/>
        </p:nvSpPr>
        <p:spPr>
          <a:xfrm>
            <a:off x="5080" y="76200"/>
            <a:ext cx="8224520" cy="369332"/>
          </a:xfrm>
          <a:prstGeom prst="rect">
            <a:avLst/>
          </a:prstGeom>
        </p:spPr>
        <p:txBody>
          <a:bodyPr wrap="square">
            <a:spAutoFit/>
          </a:bodyPr>
          <a:lstStyle/>
          <a:p>
            <a:r>
              <a:rPr lang="en-US" b="1" dirty="0"/>
              <a:t>3. Kinetics of localized states: Shockley-Read-Hall recombination model</a:t>
            </a:r>
          </a:p>
        </p:txBody>
      </p:sp>
      <p:graphicFrame>
        <p:nvGraphicFramePr>
          <p:cNvPr id="6" name="Object 5"/>
          <p:cNvGraphicFramePr>
            <a:graphicFrameLocks noChangeAspect="1"/>
          </p:cNvGraphicFramePr>
          <p:nvPr>
            <p:extLst>
              <p:ext uri="{D42A27DB-BD31-4B8C-83A1-F6EECF244321}">
                <p14:modId xmlns:p14="http://schemas.microsoft.com/office/powerpoint/2010/main" val="3283698626"/>
              </p:ext>
            </p:extLst>
          </p:nvPr>
        </p:nvGraphicFramePr>
        <p:xfrm>
          <a:off x="457200" y="1219200"/>
          <a:ext cx="1485900" cy="400050"/>
        </p:xfrm>
        <a:graphic>
          <a:graphicData uri="http://schemas.openxmlformats.org/presentationml/2006/ole">
            <mc:AlternateContent xmlns:mc="http://schemas.openxmlformats.org/markup-compatibility/2006">
              <mc:Choice xmlns:v="urn:schemas-microsoft-com:vml" Requires="v">
                <p:oleObj spid="_x0000_s63568" name="Equation" r:id="rId4" imgW="1485900" imgH="393700" progId="Equation.3">
                  <p:embed/>
                </p:oleObj>
              </mc:Choice>
              <mc:Fallback>
                <p:oleObj name="Equation" r:id="rId4" imgW="1485900" imgH="3937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19200"/>
                        <a:ext cx="14859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80456421"/>
              </p:ext>
            </p:extLst>
          </p:nvPr>
        </p:nvGraphicFramePr>
        <p:xfrm>
          <a:off x="1600200" y="2067560"/>
          <a:ext cx="200025" cy="238125"/>
        </p:xfrm>
        <a:graphic>
          <a:graphicData uri="http://schemas.openxmlformats.org/presentationml/2006/ole">
            <mc:AlternateContent xmlns:mc="http://schemas.openxmlformats.org/markup-compatibility/2006">
              <mc:Choice xmlns:v="urn:schemas-microsoft-com:vml" Requires="v">
                <p:oleObj spid="_x0000_s63569" name="Equation" r:id="rId6" imgW="203112" imgH="228501" progId="Equation.3">
                  <p:embed/>
                </p:oleObj>
              </mc:Choice>
              <mc:Fallback>
                <p:oleObj name="Equation" r:id="rId6" imgW="203112" imgH="228501"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2067560"/>
                        <a:ext cx="20002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98342190"/>
              </p:ext>
            </p:extLst>
          </p:nvPr>
        </p:nvGraphicFramePr>
        <p:xfrm>
          <a:off x="539552" y="2133600"/>
          <a:ext cx="771525" cy="228600"/>
        </p:xfrm>
        <a:graphic>
          <a:graphicData uri="http://schemas.openxmlformats.org/presentationml/2006/ole">
            <mc:AlternateContent xmlns:mc="http://schemas.openxmlformats.org/markup-compatibility/2006">
              <mc:Choice xmlns:v="urn:schemas-microsoft-com:vml" Requires="v">
                <p:oleObj spid="_x0000_s63570" name="Equation" r:id="rId8" imgW="774364" imgH="228501" progId="Equation.3">
                  <p:embed/>
                </p:oleObj>
              </mc:Choice>
              <mc:Fallback>
                <p:oleObj name="Equation" r:id="rId8" imgW="774364" imgH="228501"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2133600"/>
                        <a:ext cx="7715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39268069"/>
              </p:ext>
            </p:extLst>
          </p:nvPr>
        </p:nvGraphicFramePr>
        <p:xfrm>
          <a:off x="2133600" y="2082800"/>
          <a:ext cx="180975" cy="228600"/>
        </p:xfrm>
        <a:graphic>
          <a:graphicData uri="http://schemas.openxmlformats.org/presentationml/2006/ole">
            <mc:AlternateContent xmlns:mc="http://schemas.openxmlformats.org/markup-compatibility/2006">
              <mc:Choice xmlns:v="urn:schemas-microsoft-com:vml" Requires="v">
                <p:oleObj spid="_x0000_s63571" name="Equation" r:id="rId10" imgW="190500" imgH="228600" progId="Equation.3">
                  <p:embed/>
                </p:oleObj>
              </mc:Choice>
              <mc:Fallback>
                <p:oleObj name="Equation" r:id="rId10" imgW="190500" imgH="228600" progId="Equation.3">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2082800"/>
                        <a:ext cx="1809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639077991"/>
              </p:ext>
            </p:extLst>
          </p:nvPr>
        </p:nvGraphicFramePr>
        <p:xfrm>
          <a:off x="685800" y="2590800"/>
          <a:ext cx="1238250" cy="428625"/>
        </p:xfrm>
        <a:graphic>
          <a:graphicData uri="http://schemas.openxmlformats.org/presentationml/2006/ole">
            <mc:AlternateContent xmlns:mc="http://schemas.openxmlformats.org/markup-compatibility/2006">
              <mc:Choice xmlns:v="urn:schemas-microsoft-com:vml" Requires="v">
                <p:oleObj spid="_x0000_s63572" name="Equation" r:id="rId12" imgW="1244600" imgH="431800" progId="Equation.3">
                  <p:embed/>
                </p:oleObj>
              </mc:Choice>
              <mc:Fallback>
                <p:oleObj name="Equation" r:id="rId12" imgW="1244600" imgH="431800" progId="Equation.3">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2590800"/>
                        <a:ext cx="123825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615921063"/>
              </p:ext>
            </p:extLst>
          </p:nvPr>
        </p:nvGraphicFramePr>
        <p:xfrm>
          <a:off x="381000" y="3276600"/>
          <a:ext cx="3009900" cy="266700"/>
        </p:xfrm>
        <a:graphic>
          <a:graphicData uri="http://schemas.openxmlformats.org/presentationml/2006/ole">
            <mc:AlternateContent xmlns:mc="http://schemas.openxmlformats.org/markup-compatibility/2006">
              <mc:Choice xmlns:v="urn:schemas-microsoft-com:vml" Requires="v">
                <p:oleObj spid="_x0000_s63573" name="Equation" r:id="rId14" imgW="2997200" imgH="266700" progId="Equation.3">
                  <p:embed/>
                </p:oleObj>
              </mc:Choice>
              <mc:Fallback>
                <p:oleObj name="Equation" r:id="rId14" imgW="2997200" imgH="266700" progId="Equation.3">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3276600"/>
                        <a:ext cx="30099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375498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3038</Words>
  <Application>Microsoft Office PowerPoint</Application>
  <PresentationFormat>On-screen Show (4:3)</PresentationFormat>
  <Paragraphs>160</Paragraphs>
  <Slides>41</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Ecuación</vt:lpstr>
      <vt:lpstr>Microsoft Equation 3.0</vt:lpstr>
      <vt:lpstr>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Liu, T.; Troisi, A. "Absolute rate of charge separation and recombination in a molecular model of the P3HT/PCBM interface". The Journal of Physical Chemistry C 2011, 115, 2406-2415.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Watanabe, M.; Hayashi, T. "Time-resolved study of self-trapped exciton luminescence in anatase TiO2 under two-photon excitation". Journal of Luminescence 2005, 112, 88-91 and Pallotti, D. K.; Orabona, E.; Amoruso, S.; Aruta, C.; Bruzzese, R.; Chiarella, F.; Tuzi, S.; Maddalena, P.; Lettieri, S. "Multi-band photoluminescence in TiO2 nanoparticles-assembled films produced by femtosecond pulsed laser deposition". Journal of Applied Physics 2013, 114, 043503.  Juan Bisquert  Nanostructured Energy Devices: Equilibrium Concepts and Kinetics  CRC Press</vt:lpstr>
      <vt:lpstr>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Scott, J. C. "Metal--organic interface and charge injection in organic electronic devices". Journal of Vacuum Science &amp; Technology A: Vacuum, Surfaces, and Films 2003, 21, 521-531.   Juan Bisquert  Nanostructured Energy Devices: Equilibrium Concepts and Kinetics  CRC Press</vt:lpstr>
      <vt:lpstr>Reproduced with permission from Baldo, M. A.; Forrest, S. R. "Interface-limited injection in amorphous organic semiconductors". Physical Review B 2001, 64, 085201  Juan Bisquert  Nanostructured Energy Devices: Equilibrium Concepts and Kinetics  CRC Press</vt:lpstr>
      <vt:lpstr>© Juan Bisquert   Juan Bisquert  Nanostructured Energy Devices: Equilibrium Concepts and Kinetics  CRC Press</vt:lpstr>
      <vt:lpstr>© Juan Bisquert   Juan Bisquert  Nanostructured Energy Devices: Equilibrium Concepts and Kinetics  CRC Press</vt:lpstr>
      <vt:lpstr>Reproduced with permission from Morisaki, H.; Ono, H.; Yazawa, K. "Measurement of the density of electronic states in aqueous electrolytes using oxide-covered Pt-silicide electrodes". Journal of The Electrochemical Society 1988, 135, 381-383.  Juan Bisquert  Nanostructured Energy Devices: Equilibrium Concepts and Kinetics  CRC Press</vt:lpstr>
      <vt:lpstr>Reproduced with permission from Hamann, T. W.; Gstrein, F.; Brunschwig, B. S.; Lewis, N. S. "Measurement of the free-energy dependence of interfacial charge-transfer rate constants using ZnO/H2O semiconductor/liquid contacts". Journal of the American Chemical Society 2005, 127, 7815-7824.  Juan Bisquert  Nanostructured Energy Devices: Equilibrium Concepts and Kinetics  CRC Press</vt:lpstr>
      <vt:lpstr>Reproduced with permission from Gerischer, H. "The impact of semiconductors on the concepts of electrochemistry". Electrochimica Acta 1990, 35, 1677-1699.  Juan Bisquert  Nanostructured Energy Devices: Equilibrium Concepts and Kinetics  CRC Press</vt:lpstr>
      <vt:lpstr>© Juan Bisquert   Juan Bisquert  Nanostructured Energy Devices: Equilibrium Concepts and Kinetics  CRC Press</vt:lpstr>
      <vt:lpstr>Reproduced with permission from Nozik, A. J.; Memming, R. "Physical chemistry of semiconductor-liquid interfaces". The Journal of Physical Chemistry 1996, 100, 13061-13078.  Juan Bisquert  Nanostructured Energy Devices: Equilibrium Concepts and Kinetics  CRC Press</vt:lpstr>
      <vt:lpstr>Reproduced with permission from Salvador, P.; Gutierrez, C. "The nature of surface states involved in the photo- and electroluminescence spectra of n-titanium dioxide electrodes". The Journal of Physical Chemistry 1984, 88, 3696-3698.  Juan Bisquert  Nanostructured Energy Devices: Equilibrium Concepts and Kinetics  CRC Press</vt:lpstr>
      <vt:lpstr>Reproduced with permission from Nozik, A. J.; Memming, R. "Physical chemistry of semiconductor-liquid interfaces". The Journal of Physical Chemistry 1996, 100, 13061-13078.  Juan Bisquert  Nanostructured Energy Devices: Equilibrium Concepts and Kinetics  CRC Press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Juan Bisquert  Nanostructured Energy Devices: Principles and Applications Taylor &amp; Francis Books, Inc.</dc:title>
  <dc:creator>Journal</dc:creator>
  <cp:lastModifiedBy>Juan</cp:lastModifiedBy>
  <cp:revision>190</cp:revision>
  <dcterms:created xsi:type="dcterms:W3CDTF">2012-04-28T07:58:05Z</dcterms:created>
  <dcterms:modified xsi:type="dcterms:W3CDTF">2014-11-29T19:46:01Z</dcterms:modified>
</cp:coreProperties>
</file>