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6" r:id="rId2"/>
    <p:sldId id="292" r:id="rId3"/>
    <p:sldId id="293" r:id="rId4"/>
    <p:sldId id="294" r:id="rId5"/>
    <p:sldId id="295" r:id="rId6"/>
    <p:sldId id="296" r:id="rId7"/>
    <p:sldId id="297" r:id="rId8"/>
    <p:sldId id="298" r:id="rId9"/>
    <p:sldId id="301" r:id="rId10"/>
    <p:sldId id="300" r:id="rId11"/>
    <p:sldId id="307" r:id="rId12"/>
    <p:sldId id="299" r:id="rId13"/>
    <p:sldId id="302" r:id="rId14"/>
    <p:sldId id="303" r:id="rId15"/>
    <p:sldId id="30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2" autoAdjust="0"/>
    <p:restoredTop sz="94660"/>
  </p:normalViewPr>
  <p:slideViewPr>
    <p:cSldViewPr>
      <p:cViewPr varScale="1">
        <p:scale>
          <a:sx n="94" d="100"/>
          <a:sy n="94" d="100"/>
        </p:scale>
        <p:origin x="-26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6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EA7E33-58AB-42A5-81FF-9F9422235054}" type="datetimeFigureOut">
              <a:rPr lang="es-ES" smtClean="0"/>
              <a:pPr/>
              <a:t>23/11/2014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CA3858-4DFC-4580-B656-EEB015611163}" type="slidenum">
              <a:rPr lang="es-ES" smtClean="0"/>
              <a:pPr/>
              <a:t>‹#›</a:t>
            </a:fld>
            <a:endParaRPr lang="es-ES"/>
          </a:p>
        </p:txBody>
      </p:sp>
    </p:spTree>
    <p:extLst>
      <p:ext uri="{BB962C8B-B14F-4D97-AF65-F5344CB8AC3E}">
        <p14:creationId xmlns:p14="http://schemas.microsoft.com/office/powerpoint/2010/main" val="3300680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6886C-EFF1-4CA2-8312-E7094A603E57}" type="datetimeFigureOut">
              <a:rPr lang="en-US" smtClean="0"/>
              <a:pPr/>
              <a:t>11/23/2014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88536-DBA0-40BB-8995-12671ADD070D}" type="slidenum">
              <a:rPr lang="en-US" smtClean="0"/>
              <a:pPr/>
              <a:t>‹#›</a:t>
            </a:fld>
            <a:endParaRPr lang="en-US"/>
          </a:p>
        </p:txBody>
      </p:sp>
    </p:spTree>
    <p:extLst>
      <p:ext uri="{BB962C8B-B14F-4D97-AF65-F5344CB8AC3E}">
        <p14:creationId xmlns:p14="http://schemas.microsoft.com/office/powerpoint/2010/main" val="74311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68AC4-BE36-4D20-AF4C-3D10AD117F3E}" type="datetime1">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3177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98E21-8891-4F3C-B8F0-913B51A702A7}" type="datetime1">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72855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82884-36B9-41E3-BC02-823BBC94C1B5}" type="datetime1">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3098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8A0DE-478B-4350-8A14-D1B542FBC67D}" type="datetime1">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08854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96817-6CFF-46DF-A69A-0909EC81A8E3}" type="datetime1">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92494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C211A-4FED-45ED-A321-36E13BC617CA}" type="datetime1">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189281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C7E6AF-8C73-4920-AB13-DCCCF99E838E}" type="datetime1">
              <a:rPr lang="en-US" smtClean="0"/>
              <a:pPr/>
              <a:t>11/23/2014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79045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5E69B-BA85-495A-B13C-F2A9D497A830}" type="datetime1">
              <a:rPr lang="en-US" smtClean="0"/>
              <a:pPr/>
              <a:t>11/23/2014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87284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2951-BA16-4363-85A6-09F330C1A950}" type="datetime1">
              <a:rPr lang="en-US" smtClean="0"/>
              <a:pPr/>
              <a:t>11/23/2014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51438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93C3-409A-40CF-A7D9-D5187BD894E7}" type="datetime1">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7109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8BDE-A08A-4A60-BC47-BA32167F0DF9}" type="datetime1">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3575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25AE-F1AC-4980-B1CD-7DBD5380D563}" type="datetime1">
              <a:rPr lang="en-US" smtClean="0"/>
              <a:pPr/>
              <a:t>11/23/2014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14D3E-DFA2-41DA-9E70-573401C2683A}" type="slidenum">
              <a:rPr lang="en-US" smtClean="0"/>
              <a:pPr/>
              <a:t>‹#›</a:t>
            </a:fld>
            <a:endParaRPr lang="en-US"/>
          </a:p>
        </p:txBody>
      </p:sp>
    </p:spTree>
    <p:extLst>
      <p:ext uri="{BB962C8B-B14F-4D97-AF65-F5344CB8AC3E}">
        <p14:creationId xmlns:p14="http://schemas.microsoft.com/office/powerpoint/2010/main" val="211654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link.springer.com/article/10.1007/BF023756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0.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image" Target="../media/image29.wmf"/><Relationship Id="rId5" Type="http://schemas.openxmlformats.org/officeDocument/2006/relationships/oleObject" Target="../embeddings/oleObject17.bin"/><Relationship Id="rId15" Type="http://schemas.openxmlformats.org/officeDocument/2006/relationships/image" Target="../media/image31.wmf"/><Relationship Id="rId10" Type="http://schemas.openxmlformats.org/officeDocument/2006/relationships/oleObject" Target="../embeddings/oleObject19.bin"/><Relationship Id="rId4" Type="http://schemas.openxmlformats.org/officeDocument/2006/relationships/image" Target="../media/image26.wmf"/><Relationship Id="rId9" Type="http://schemas.openxmlformats.org/officeDocument/2006/relationships/image" Target="../media/image32.tiff"/><Relationship Id="rId1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hyperlink" Target="http://jes.ecsdl.org/content/137/3/769.abstrac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tiff"/><Relationship Id="rId3" Type="http://schemas.openxmlformats.org/officeDocument/2006/relationships/hyperlink" Target="http://www.sciencedirect.com/science/article/pii/S0013468600006873" TargetMode="Externa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34.wmf"/><Relationship Id="rId4" Type="http://schemas.openxmlformats.org/officeDocument/2006/relationships/oleObject" Target="../embeddings/oleObject22.bin"/><Relationship Id="rId9" Type="http://schemas.openxmlformats.org/officeDocument/2006/relationships/image" Target="../media/image37.tiff"/></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direct.com/science/article/pii/S0013468600006873"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9.tiff"/><Relationship Id="rId5" Type="http://schemas.openxmlformats.org/officeDocument/2006/relationships/image" Target="../media/image38.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pubs.acs.org/doi/abs/10.1021/cm901452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pubs.acs.org/doi/abs/10.1021/cm901452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oleObject" Target="../embeddings/oleObject1.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11.tiff"/><Relationship Id="rId15" Type="http://schemas.openxmlformats.org/officeDocument/2006/relationships/image" Target="../media/image8.wmf"/><Relationship Id="rId10" Type="http://schemas.openxmlformats.org/officeDocument/2006/relationships/oleObject" Target="../embeddings/oleObject4.bin"/><Relationship Id="rId19" Type="http://schemas.openxmlformats.org/officeDocument/2006/relationships/image" Target="../media/image10.wmf"/><Relationship Id="rId4" Type="http://schemas.openxmlformats.org/officeDocument/2006/relationships/image" Target="../media/image3.wmf"/><Relationship Id="rId9" Type="http://schemas.openxmlformats.org/officeDocument/2006/relationships/image" Target="../media/image5.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pubs.acs.org/doi/abs/10.1021/cm901452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journals.aps.org/prb/abstract/10.1103/PhysRevB.57.572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ubs.acs.org/doi/abs/10.1021/ar200329r" TargetMode="Externa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1.wmf"/><Relationship Id="rId3" Type="http://schemas.openxmlformats.org/officeDocument/2006/relationships/image" Target="../media/image23.tiff"/><Relationship Id="rId7" Type="http://schemas.openxmlformats.org/officeDocument/2006/relationships/image" Target="../media/image18.w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9.wmf"/><Relationship Id="rId1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1600" dirty="0"/>
              <a:t>Juan Bisquert  </a:t>
            </a:r>
            <a:r>
              <a:rPr lang="en-US" sz="1600" dirty="0" smtClean="0"/>
              <a:t/>
            </a:r>
            <a:br>
              <a:rPr lang="en-US" sz="1600" dirty="0" smtClean="0"/>
            </a:br>
            <a:r>
              <a:rPr lang="en-US" sz="1600" b="1" i="1" dirty="0" smtClean="0"/>
              <a:t>Nanostructured </a:t>
            </a:r>
            <a:r>
              <a:rPr lang="en-US" sz="1600" b="1" i="1" dirty="0"/>
              <a:t>Energy Devices:  </a:t>
            </a:r>
            <a:r>
              <a:rPr lang="en-US" sz="1600" b="1" i="1" dirty="0" smtClean="0"/>
              <a:t>Equilibrium Concepts and Kinetics</a:t>
            </a:r>
            <a:r>
              <a:rPr lang="en-US" sz="1600" dirty="0"/>
              <a:t/>
            </a:r>
            <a:br>
              <a:rPr lang="en-US" sz="1600" dirty="0"/>
            </a:br>
            <a:r>
              <a:rPr lang="en-US" sz="1200" dirty="0" smtClean="0"/>
              <a:t>CRC Press</a:t>
            </a:r>
            <a:endParaRPr lang="en-US" sz="1200" dirty="0"/>
          </a:p>
        </p:txBody>
      </p:sp>
      <p:sp>
        <p:nvSpPr>
          <p:cNvPr id="2" name="Content Placeholder 1"/>
          <p:cNvSpPr>
            <a:spLocks noGrp="1"/>
          </p:cNvSpPr>
          <p:nvPr>
            <p:ph idx="1"/>
          </p:nvPr>
        </p:nvSpPr>
        <p:spPr/>
        <p:txBody>
          <a:bodyPr>
            <a:normAutofit/>
          </a:bodyPr>
          <a:lstStyle/>
          <a:p>
            <a:pPr marL="0" indent="0">
              <a:buNone/>
            </a:pPr>
            <a:r>
              <a:rPr lang="en-US" sz="2000" b="1" dirty="0"/>
              <a:t>Chapter 5</a:t>
            </a:r>
          </a:p>
          <a:p>
            <a:pPr marL="0" indent="0">
              <a:buNone/>
            </a:pPr>
            <a:r>
              <a:rPr lang="en-US" sz="2000" b="1" dirty="0"/>
              <a:t>Thermal distribution of electrons, holes and ions in solids</a:t>
            </a:r>
          </a:p>
          <a:p>
            <a:pPr marL="0" indent="0">
              <a:buNone/>
            </a:pPr>
            <a:r>
              <a:rPr lang="en-US" sz="1800" dirty="0"/>
              <a:t>	</a:t>
            </a:r>
          </a:p>
          <a:p>
            <a:pPr marL="0" indent="0">
              <a:buNone/>
            </a:pPr>
            <a:r>
              <a:rPr lang="en-US" sz="1800" dirty="0"/>
              <a:t>10. Cell potential in the lithium ion battery	</a:t>
            </a:r>
          </a:p>
          <a:p>
            <a:pPr marL="0" indent="0">
              <a:buNone/>
            </a:pPr>
            <a:r>
              <a:rPr lang="en-US" sz="1800" dirty="0"/>
              <a:t>11. Insertion of ions: the lattice gas model	</a:t>
            </a:r>
          </a:p>
          <a:p>
            <a:pPr marL="0" indent="0">
              <a:buNone/>
            </a:pPr>
            <a:r>
              <a:rPr lang="en-US" sz="1800" dirty="0"/>
              <a:t>	</a:t>
            </a:r>
          </a:p>
        </p:txBody>
      </p:sp>
      <p:sp>
        <p:nvSpPr>
          <p:cNvPr id="4" name="Title 1"/>
          <p:cNvSpPr txBox="1">
            <a:spLocks/>
          </p:cNvSpPr>
          <p:nvPr/>
        </p:nvSpPr>
        <p:spPr>
          <a:xfrm>
            <a:off x="527026" y="6405859"/>
            <a:ext cx="8229600"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050" dirty="0"/>
          </a:p>
        </p:txBody>
      </p:sp>
      <p:cxnSp>
        <p:nvCxnSpPr>
          <p:cNvPr id="5" name="Straight Connector 4"/>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514D3E-DFA2-41DA-9E70-573401C2683A}" type="slidenum">
              <a:rPr lang="en-US" smtClean="0"/>
              <a:pPr/>
              <a:t>1</a:t>
            </a:fld>
            <a:endParaRPr lang="en-US"/>
          </a:p>
        </p:txBody>
      </p:sp>
    </p:spTree>
    <p:extLst>
      <p:ext uri="{BB962C8B-B14F-4D97-AF65-F5344CB8AC3E}">
        <p14:creationId xmlns:p14="http://schemas.microsoft.com/office/powerpoint/2010/main" val="1383446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a:t>
            </a:r>
            <a:r>
              <a:rPr lang="en-US" sz="1050" dirty="0" err="1" smtClean="0"/>
              <a:t>Klingler</a:t>
            </a:r>
            <a:r>
              <a:rPr lang="en-US" sz="1050" dirty="0" smtClean="0"/>
              <a:t>, M.; Chu, W. F.; </a:t>
            </a:r>
            <a:r>
              <a:rPr lang="en-US" sz="1050" dirty="0" err="1" smtClean="0"/>
              <a:t>Weppner</a:t>
            </a:r>
            <a:r>
              <a:rPr lang="en-US" sz="1050" dirty="0" smtClean="0"/>
              <a:t>, W. "</a:t>
            </a:r>
            <a:r>
              <a:rPr lang="en-US" sz="1050" dirty="0" err="1" smtClean="0">
                <a:hlinkClick r:id="rId2"/>
              </a:rPr>
              <a:t>Coulometric</a:t>
            </a:r>
            <a:r>
              <a:rPr lang="en-US" sz="1050" dirty="0" smtClean="0">
                <a:hlinkClick r:id="rId2"/>
              </a:rPr>
              <a:t> titration of substituted </a:t>
            </a:r>
            <a:r>
              <a:rPr lang="en-US" sz="1050" dirty="0" err="1" smtClean="0">
                <a:hlinkClick r:id="rId2"/>
              </a:rPr>
              <a:t>Li</a:t>
            </a:r>
            <a:r>
              <a:rPr lang="en-US" sz="1050" baseline="-25000" dirty="0" err="1" smtClean="0">
                <a:hlinkClick r:id="rId2"/>
              </a:rPr>
              <a:t>x</a:t>
            </a:r>
            <a:r>
              <a:rPr lang="en-US" sz="1050" dirty="0" err="1" smtClean="0">
                <a:hlinkClick r:id="rId2"/>
              </a:rPr>
              <a:t>La</a:t>
            </a:r>
            <a:r>
              <a:rPr lang="en-US" sz="1050" baseline="-25000" dirty="0" smtClean="0">
                <a:hlinkClick r:id="rId2"/>
              </a:rPr>
              <a:t>(2−x)/3</a:t>
            </a:r>
            <a:r>
              <a:rPr lang="en-US" sz="1050" dirty="0" smtClean="0">
                <a:hlinkClick r:id="rId2"/>
              </a:rPr>
              <a:t>TiO</a:t>
            </a:r>
            <a:r>
              <a:rPr lang="en-US" sz="1050" baseline="-25000" dirty="0" smtClean="0">
                <a:hlinkClick r:id="rId2"/>
              </a:rPr>
              <a:t>3</a:t>
            </a:r>
            <a:r>
              <a:rPr lang="en-US" sz="1050" dirty="0" smtClean="0"/>
              <a:t>". </a:t>
            </a:r>
            <a:r>
              <a:rPr lang="en-US" sz="1050" i="1" dirty="0" smtClean="0"/>
              <a:t>Ionics</a:t>
            </a:r>
            <a:r>
              <a:rPr lang="en-US" sz="1050" dirty="0" smtClean="0"/>
              <a:t> </a:t>
            </a:r>
            <a:r>
              <a:rPr lang="en-US" sz="1050" b="1" dirty="0" smtClean="0"/>
              <a:t>1997</a:t>
            </a:r>
            <a:r>
              <a:rPr lang="en-US" sz="1050" dirty="0" smtClean="0"/>
              <a:t>, </a:t>
            </a:r>
            <a:r>
              <a:rPr lang="en-US" sz="1050" i="1" dirty="0" smtClean="0"/>
              <a:t>3</a:t>
            </a:r>
            <a:r>
              <a:rPr lang="en-US" sz="1050" dirty="0" smtClean="0"/>
              <a:t>, 289-291.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10</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486400"/>
            <a:ext cx="8126018" cy="430887"/>
          </a:xfrm>
          <a:prstGeom prst="rect">
            <a:avLst/>
          </a:prstGeom>
        </p:spPr>
        <p:txBody>
          <a:bodyPr wrap="square">
            <a:spAutoFit/>
          </a:bodyPr>
          <a:lstStyle/>
          <a:p>
            <a:r>
              <a:rPr lang="en-US" sz="1100" b="1" dirty="0"/>
              <a:t>Figure </a:t>
            </a:r>
            <a:r>
              <a:rPr lang="en-US" sz="1100" b="1" dirty="0" smtClean="0"/>
              <a:t>5.24.</a:t>
            </a:r>
            <a:r>
              <a:rPr lang="en-US" sz="1100" dirty="0" smtClean="0"/>
              <a:t> Discharge curves of </a:t>
            </a:r>
            <a:r>
              <a:rPr lang="en-US" sz="1100" dirty="0" err="1" smtClean="0"/>
              <a:t>Li</a:t>
            </a:r>
            <a:r>
              <a:rPr lang="en-US" sz="1100" baseline="-25000" dirty="0" err="1" smtClean="0"/>
              <a:t>x+d</a:t>
            </a:r>
            <a:r>
              <a:rPr lang="en-US" sz="1100" dirty="0" err="1" smtClean="0"/>
              <a:t>La</a:t>
            </a:r>
            <a:r>
              <a:rPr lang="en-US" sz="1100" baseline="-25000" dirty="0" smtClean="0"/>
              <a:t>(2-x)/3</a:t>
            </a:r>
            <a:r>
              <a:rPr lang="en-US" sz="1100" dirty="0" smtClean="0"/>
              <a:t>TiO</a:t>
            </a:r>
            <a:r>
              <a:rPr lang="en-US" sz="1100" baseline="-25000" dirty="0" smtClean="0"/>
              <a:t>3</a:t>
            </a:r>
            <a:r>
              <a:rPr lang="en-US" sz="1100" dirty="0" smtClean="0"/>
              <a:t> compared to the fitting to lattice gas model theoretical expression of voltage, including a term for the chemical potential of electrons. </a:t>
            </a:r>
            <a:endParaRPr lang="es-ES" sz="1100" dirty="0" smtClean="0"/>
          </a:p>
        </p:txBody>
      </p:sp>
      <p:pic>
        <p:nvPicPr>
          <p:cNvPr id="51202" name="Picture 2" descr="C:\Users\Carmen\Dropbox (DISPOSITIVOS FOTO)\book energy (1)\part 1\figs files\figs 5 electrons holes\f 5 24.tif"/>
          <p:cNvPicPr>
            <a:picLocks noChangeAspect="1" noChangeArrowheads="1"/>
          </p:cNvPicPr>
          <p:nvPr/>
        </p:nvPicPr>
        <p:blipFill>
          <a:blip r:embed="rId3" cstate="print"/>
          <a:srcRect/>
          <a:stretch>
            <a:fillRect/>
          </a:stretch>
        </p:blipFill>
        <p:spPr bwMode="auto">
          <a:xfrm>
            <a:off x="2346324" y="1287463"/>
            <a:ext cx="4598903" cy="3360737"/>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11</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6096000" y="4572000"/>
            <a:ext cx="2792018" cy="1269578"/>
          </a:xfrm>
          <a:prstGeom prst="rect">
            <a:avLst/>
          </a:prstGeom>
        </p:spPr>
        <p:txBody>
          <a:bodyPr wrap="square">
            <a:spAutoFit/>
          </a:bodyPr>
          <a:lstStyle/>
          <a:p>
            <a:r>
              <a:rPr lang="en-US" sz="1100" b="1" dirty="0"/>
              <a:t>Figure </a:t>
            </a:r>
            <a:r>
              <a:rPr lang="en-US" sz="1100" b="1" dirty="0" smtClean="0"/>
              <a:t>5.23.</a:t>
            </a:r>
            <a:r>
              <a:rPr lang="en-US" sz="1100" dirty="0" smtClean="0"/>
              <a:t> </a:t>
            </a:r>
            <a:r>
              <a:rPr lang="en-GB" sz="1100" dirty="0" smtClean="0"/>
              <a:t>Plots of voltage-composition curve (a) and equilibrium chemical capacitance  (b) versus voltage of the cathode for the lattice gas model with interaction (mean field), using different values of the interaction parameter, </a:t>
            </a:r>
            <a:r>
              <a:rPr lang="en-GB" sz="1100" i="1" dirty="0" smtClean="0"/>
              <a:t>g</a:t>
            </a:r>
            <a:r>
              <a:rPr lang="en-GB" sz="1100" dirty="0" smtClean="0"/>
              <a:t> , as indicated</a:t>
            </a:r>
            <a:r>
              <a:rPr lang="en-GB" sz="1100" dirty="0" smtClean="0"/>
              <a:t>. </a:t>
            </a:r>
            <a:r>
              <a:rPr lang="en-US" sz="1100" dirty="0"/>
              <a:t>© Juan Bisquert </a:t>
            </a:r>
            <a:endParaRPr lang="es-ES" sz="1100" dirty="0" smtClean="0"/>
          </a:p>
        </p:txBody>
      </p:sp>
      <p:pic>
        <p:nvPicPr>
          <p:cNvPr id="50178" name="Picture 2" descr="C:\Users\Carmen\Dropbox (DISPOSITIVOS FOTO)\book energy (1)\part 1\figs files\figs 5 electrons holes\f 5 23.TIF"/>
          <p:cNvPicPr>
            <a:picLocks noChangeAspect="1" noChangeArrowheads="1"/>
          </p:cNvPicPr>
          <p:nvPr/>
        </p:nvPicPr>
        <p:blipFill>
          <a:blip r:embed="rId3" cstate="print"/>
          <a:srcRect/>
          <a:stretch>
            <a:fillRect/>
          </a:stretch>
        </p:blipFill>
        <p:spPr bwMode="auto">
          <a:xfrm>
            <a:off x="5894786" y="0"/>
            <a:ext cx="2892425" cy="4454448"/>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657506446"/>
              </p:ext>
            </p:extLst>
          </p:nvPr>
        </p:nvGraphicFramePr>
        <p:xfrm>
          <a:off x="152400" y="914400"/>
          <a:ext cx="2038350" cy="438150"/>
        </p:xfrm>
        <a:graphic>
          <a:graphicData uri="http://schemas.openxmlformats.org/presentationml/2006/ole">
            <mc:AlternateContent xmlns:mc="http://schemas.openxmlformats.org/markup-compatibility/2006">
              <mc:Choice xmlns:v="urn:schemas-microsoft-com:vml" Requires="v">
                <p:oleObj spid="_x0000_s43011" name="Equation" r:id="rId4" imgW="2032000" imgH="431800" progId="Equation.3">
                  <p:embed/>
                </p:oleObj>
              </mc:Choice>
              <mc:Fallback>
                <p:oleObj name="Equation" r:id="rId4" imgW="20320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20383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09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 Juan Bisquert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12</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562600" y="4882168"/>
            <a:ext cx="2975970" cy="938719"/>
          </a:xfrm>
          <a:prstGeom prst="rect">
            <a:avLst/>
          </a:prstGeom>
        </p:spPr>
        <p:txBody>
          <a:bodyPr wrap="square">
            <a:spAutoFit/>
          </a:bodyPr>
          <a:lstStyle/>
          <a:p>
            <a:r>
              <a:rPr lang="en-US" sz="1100" b="1" dirty="0"/>
              <a:t>Figure </a:t>
            </a:r>
            <a:r>
              <a:rPr lang="en-US" sz="1100" b="1" dirty="0" smtClean="0"/>
              <a:t>5.25.</a:t>
            </a:r>
            <a:r>
              <a:rPr lang="en-US" sz="1100" dirty="0" smtClean="0"/>
              <a:t> </a:t>
            </a:r>
            <a:r>
              <a:rPr lang="en-GB" sz="1100" dirty="0" smtClean="0"/>
              <a:t>(a) Plot of voltage-composition curve for a two level system with </a:t>
            </a:r>
            <a:r>
              <a:rPr lang="en-GB" sz="1100" i="1" dirty="0" smtClean="0"/>
              <a:t>N</a:t>
            </a:r>
            <a:r>
              <a:rPr lang="en-GB" sz="1100" i="1" baseline="-25000" dirty="0" smtClean="0"/>
              <a:t>1</a:t>
            </a:r>
            <a:r>
              <a:rPr lang="en-GB" sz="1100" dirty="0" smtClean="0"/>
              <a:t> sites of energy                     </a:t>
            </a:r>
            <a:r>
              <a:rPr lang="en-GB" sz="1100" dirty="0" err="1" smtClean="0"/>
              <a:t>eV</a:t>
            </a:r>
            <a:r>
              <a:rPr lang="en-GB" sz="1100" dirty="0" smtClean="0"/>
              <a:t> and 2</a:t>
            </a:r>
            <a:r>
              <a:rPr lang="en-GB" sz="1100" i="1" dirty="0" smtClean="0"/>
              <a:t>N</a:t>
            </a:r>
            <a:r>
              <a:rPr lang="en-GB" sz="1100" i="1" baseline="-25000" dirty="0" smtClean="0"/>
              <a:t>1 </a:t>
            </a:r>
            <a:r>
              <a:rPr lang="en-GB" sz="1100" dirty="0" smtClean="0"/>
              <a:t>sites of energy        = 1.3 </a:t>
            </a:r>
            <a:r>
              <a:rPr lang="en-GB" sz="1100" dirty="0" err="1" smtClean="0"/>
              <a:t>eV</a:t>
            </a:r>
            <a:r>
              <a:rPr lang="en-GB" sz="1100" dirty="0" smtClean="0"/>
              <a:t>. (b) Equilibrium chemical capacitance        .</a:t>
            </a:r>
            <a:endParaRPr lang="es-ES" sz="1100" dirty="0" smtClean="0"/>
          </a:p>
        </p:txBody>
      </p:sp>
      <p:graphicFrame>
        <p:nvGraphicFramePr>
          <p:cNvPr id="37890" name="Object 2"/>
          <p:cNvGraphicFramePr>
            <a:graphicFrameLocks noChangeAspect="1"/>
          </p:cNvGraphicFramePr>
          <p:nvPr>
            <p:extLst>
              <p:ext uri="{D42A27DB-BD31-4B8C-83A1-F6EECF244321}">
                <p14:modId xmlns:p14="http://schemas.microsoft.com/office/powerpoint/2010/main" val="3613388112"/>
              </p:ext>
            </p:extLst>
          </p:nvPr>
        </p:nvGraphicFramePr>
        <p:xfrm>
          <a:off x="6096000" y="5237227"/>
          <a:ext cx="546100" cy="228600"/>
        </p:xfrm>
        <a:graphic>
          <a:graphicData uri="http://schemas.openxmlformats.org/presentationml/2006/ole">
            <mc:AlternateContent xmlns:mc="http://schemas.openxmlformats.org/markup-compatibility/2006">
              <mc:Choice xmlns:v="urn:schemas-microsoft-com:vml" Requires="v">
                <p:oleObj spid="_x0000_s37941" name="Ecuación" r:id="rId3" imgW="545760" imgH="228600" progId="Equation.3">
                  <p:embed/>
                </p:oleObj>
              </mc:Choice>
              <mc:Fallback>
                <p:oleObj name="Ecuación" r:id="rId3" imgW="545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237227"/>
                        <a:ext cx="546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3989143738"/>
              </p:ext>
            </p:extLst>
          </p:nvPr>
        </p:nvGraphicFramePr>
        <p:xfrm>
          <a:off x="8280400" y="5237227"/>
          <a:ext cx="203200" cy="228600"/>
        </p:xfrm>
        <a:graphic>
          <a:graphicData uri="http://schemas.openxmlformats.org/presentationml/2006/ole">
            <mc:AlternateContent xmlns:mc="http://schemas.openxmlformats.org/markup-compatibility/2006">
              <mc:Choice xmlns:v="urn:schemas-microsoft-com:vml" Requires="v">
                <p:oleObj spid="_x0000_s37942" name="Ecuación" r:id="rId5" imgW="203040" imgH="228600" progId="Equation.3">
                  <p:embed/>
                </p:oleObj>
              </mc:Choice>
              <mc:Fallback>
                <p:oleObj name="Ecuación" r:id="rId5" imgW="2030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0400" y="5237227"/>
                        <a:ext cx="203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2397958898"/>
              </p:ext>
            </p:extLst>
          </p:nvPr>
        </p:nvGraphicFramePr>
        <p:xfrm>
          <a:off x="8449670" y="5410200"/>
          <a:ext cx="177800" cy="241300"/>
        </p:xfrm>
        <a:graphic>
          <a:graphicData uri="http://schemas.openxmlformats.org/presentationml/2006/ole">
            <mc:AlternateContent xmlns:mc="http://schemas.openxmlformats.org/markup-compatibility/2006">
              <mc:Choice xmlns:v="urn:schemas-microsoft-com:vml" Requires="v">
                <p:oleObj spid="_x0000_s37943" name="Ecuación" r:id="rId7" imgW="177480" imgH="241200" progId="Equation.3">
                  <p:embed/>
                </p:oleObj>
              </mc:Choice>
              <mc:Fallback>
                <p:oleObj name="Ecuación" r:id="rId7" imgW="17748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9670" y="5410200"/>
                        <a:ext cx="177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893" name="Picture 5" descr="C:\Users\Carmen\Dropbox (DISPOSITIVOS FOTO)\book energy (1)\part 1\figs files\figs 5 electrons holes\f 5 25.TIF"/>
          <p:cNvPicPr>
            <a:picLocks noChangeAspect="1" noChangeArrowheads="1"/>
          </p:cNvPicPr>
          <p:nvPr/>
        </p:nvPicPr>
        <p:blipFill>
          <a:blip r:embed="rId9" cstate="print"/>
          <a:srcRect/>
          <a:stretch>
            <a:fillRect/>
          </a:stretch>
        </p:blipFill>
        <p:spPr bwMode="auto">
          <a:xfrm>
            <a:off x="5410200" y="152400"/>
            <a:ext cx="2971800" cy="4729768"/>
          </a:xfrm>
          <a:prstGeom prst="rect">
            <a:avLst/>
          </a:prstGeom>
          <a:noFill/>
        </p:spPr>
      </p:pic>
      <p:sp>
        <p:nvSpPr>
          <p:cNvPr id="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47705362"/>
              </p:ext>
            </p:extLst>
          </p:nvPr>
        </p:nvGraphicFramePr>
        <p:xfrm>
          <a:off x="76200" y="838200"/>
          <a:ext cx="1343025" cy="447675"/>
        </p:xfrm>
        <a:graphic>
          <a:graphicData uri="http://schemas.openxmlformats.org/presentationml/2006/ole">
            <mc:AlternateContent xmlns:mc="http://schemas.openxmlformats.org/markup-compatibility/2006">
              <mc:Choice xmlns:v="urn:schemas-microsoft-com:vml" Requires="v">
                <p:oleObj spid="_x0000_s37944" name="Equation" r:id="rId10" imgW="1345616" imgH="444307" progId="Equation.3">
                  <p:embed/>
                </p:oleObj>
              </mc:Choice>
              <mc:Fallback>
                <p:oleObj name="Equation" r:id="rId10" imgW="1345616" imgH="444307" progId="Equation.3">
                  <p:embed/>
                  <p:pic>
                    <p:nvPicPr>
                      <p:cNvPr id="0" name="Object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838200"/>
                        <a:ext cx="13430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736212619"/>
              </p:ext>
            </p:extLst>
          </p:nvPr>
        </p:nvGraphicFramePr>
        <p:xfrm>
          <a:off x="76200" y="1447800"/>
          <a:ext cx="2981325" cy="485775"/>
        </p:xfrm>
        <a:graphic>
          <a:graphicData uri="http://schemas.openxmlformats.org/presentationml/2006/ole">
            <mc:AlternateContent xmlns:mc="http://schemas.openxmlformats.org/markup-compatibility/2006">
              <mc:Choice xmlns:v="urn:schemas-microsoft-com:vml" Requires="v">
                <p:oleObj spid="_x0000_s37945" name="Equation" r:id="rId12" imgW="2971800" imgH="482600" progId="Equation.3">
                  <p:embed/>
                </p:oleObj>
              </mc:Choice>
              <mc:Fallback>
                <p:oleObj name="Equation" r:id="rId12" imgW="2971800" imgH="482600" progId="Equation.3">
                  <p:embed/>
                  <p:pic>
                    <p:nvPicPr>
                      <p:cNvPr id="0" name="Object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1447800"/>
                        <a:ext cx="29813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618828115"/>
              </p:ext>
            </p:extLst>
          </p:nvPr>
        </p:nvGraphicFramePr>
        <p:xfrm>
          <a:off x="152400" y="2133600"/>
          <a:ext cx="2686050" cy="457200"/>
        </p:xfrm>
        <a:graphic>
          <a:graphicData uri="http://schemas.openxmlformats.org/presentationml/2006/ole">
            <mc:AlternateContent xmlns:mc="http://schemas.openxmlformats.org/markup-compatibility/2006">
              <mc:Choice xmlns:v="urn:schemas-microsoft-com:vml" Requires="v">
                <p:oleObj spid="_x0000_s37946" name="Equation" r:id="rId14" imgW="2679700" imgH="457200" progId="Equation.3">
                  <p:embed/>
                </p:oleObj>
              </mc:Choice>
              <mc:Fallback>
                <p:oleObj name="Equation" r:id="rId14" imgW="2679700" imgH="457200" progId="Equation.3">
                  <p:embed/>
                  <p:pic>
                    <p:nvPicPr>
                      <p:cNvPr id="0" name="Object 5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2133600"/>
                        <a:ext cx="26860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Reproduced with permission from </a:t>
            </a:r>
            <a:r>
              <a:rPr lang="en-US" sz="1050" dirty="0" err="1" smtClean="0"/>
              <a:t>Ohzuku</a:t>
            </a:r>
            <a:r>
              <a:rPr lang="en-US" sz="1050" dirty="0" smtClean="0"/>
              <a:t>, T.; Kitagawa, M.; Hirai, T. "</a:t>
            </a:r>
            <a:r>
              <a:rPr lang="en-US" sz="1050" dirty="0" smtClean="0">
                <a:hlinkClick r:id="rId2"/>
              </a:rPr>
              <a:t>Electrochemistry of manganese dioxide in lithium </a:t>
            </a:r>
            <a:r>
              <a:rPr lang="en-US" sz="1050" dirty="0" err="1" smtClean="0">
                <a:hlinkClick r:id="rId2"/>
              </a:rPr>
              <a:t>nonaqueous</a:t>
            </a:r>
            <a:r>
              <a:rPr lang="en-US" sz="1050" dirty="0" smtClean="0">
                <a:hlinkClick r:id="rId2"/>
              </a:rPr>
              <a:t> cell</a:t>
            </a:r>
            <a:r>
              <a:rPr lang="en-US" sz="1050" dirty="0" smtClean="0"/>
              <a:t>". </a:t>
            </a:r>
            <a:r>
              <a:rPr lang="en-US" sz="1050" i="1" dirty="0" smtClean="0"/>
              <a:t>Journal of The Electrochemical Society</a:t>
            </a:r>
            <a:r>
              <a:rPr lang="en-US" sz="1050" dirty="0" smtClean="0"/>
              <a:t> </a:t>
            </a:r>
            <a:r>
              <a:rPr lang="en-US" sz="1050" b="1" dirty="0" smtClean="0"/>
              <a:t>1990</a:t>
            </a:r>
            <a:r>
              <a:rPr lang="en-US" sz="1050" dirty="0" smtClean="0"/>
              <a:t>, </a:t>
            </a:r>
            <a:r>
              <a:rPr lang="en-US" sz="1050" i="1" dirty="0" smtClean="0"/>
              <a:t>137</a:t>
            </a:r>
            <a:r>
              <a:rPr lang="en-US" sz="1050" dirty="0" smtClean="0"/>
              <a:t>, 769-775.</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13</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360313"/>
            <a:ext cx="8126018" cy="430887"/>
          </a:xfrm>
          <a:prstGeom prst="rect">
            <a:avLst/>
          </a:prstGeom>
        </p:spPr>
        <p:txBody>
          <a:bodyPr wrap="square">
            <a:spAutoFit/>
          </a:bodyPr>
          <a:lstStyle/>
          <a:p>
            <a:r>
              <a:rPr lang="en-US" sz="1100" b="1" dirty="0"/>
              <a:t>Figure </a:t>
            </a:r>
            <a:r>
              <a:rPr lang="en-US" sz="1100" b="1" dirty="0" smtClean="0"/>
              <a:t>5.26.</a:t>
            </a:r>
            <a:r>
              <a:rPr lang="en-US" sz="1100" dirty="0" smtClean="0"/>
              <a:t> Equilibrium discharge curve for Li</a:t>
            </a:r>
            <a:r>
              <a:rPr lang="en-US" sz="1100" baseline="-25000" dirty="0" smtClean="0"/>
              <a:t>x</a:t>
            </a:r>
            <a:r>
              <a:rPr lang="en-US" sz="1100" dirty="0" smtClean="0"/>
              <a:t>Mn</a:t>
            </a:r>
            <a:r>
              <a:rPr lang="en-US" sz="1100" baseline="-25000" dirty="0" smtClean="0"/>
              <a:t>2</a:t>
            </a:r>
            <a:r>
              <a:rPr lang="en-US" sz="1100" dirty="0" smtClean="0"/>
              <a:t>O</a:t>
            </a:r>
            <a:r>
              <a:rPr lang="en-US" sz="1100" baseline="-25000" dirty="0" smtClean="0"/>
              <a:t>4</a:t>
            </a:r>
            <a:r>
              <a:rPr lang="en-US" sz="1100" dirty="0" smtClean="0"/>
              <a:t>. The discharge of the tetrahedral sites produces a capacity of 120 </a:t>
            </a:r>
            <a:r>
              <a:rPr lang="en-US" sz="1100" dirty="0" err="1" smtClean="0"/>
              <a:t>mA</a:t>
            </a:r>
            <a:r>
              <a:rPr lang="en-US" sz="1100" dirty="0" smtClean="0"/>
              <a:t> h/g, as shown in Fig. 3.24(c). </a:t>
            </a:r>
            <a:endParaRPr lang="es-ES" sz="1100" dirty="0" smtClean="0"/>
          </a:p>
        </p:txBody>
      </p:sp>
      <p:pic>
        <p:nvPicPr>
          <p:cNvPr id="38917" name="Picture 5" descr="C:\Users\Carmen\Dropbox (DISPOSITIVOS FOTO)\book energy (1)\part 1\figs files\figs 5 electrons holes\f 5 26.tif"/>
          <p:cNvPicPr>
            <a:picLocks noChangeAspect="1" noChangeArrowheads="1"/>
          </p:cNvPicPr>
          <p:nvPr/>
        </p:nvPicPr>
        <p:blipFill>
          <a:blip r:embed="rId3" cstate="print"/>
          <a:srcRect/>
          <a:stretch>
            <a:fillRect/>
          </a:stretch>
        </p:blipFill>
        <p:spPr bwMode="auto">
          <a:xfrm>
            <a:off x="1981200" y="762000"/>
            <a:ext cx="4937759" cy="4114800"/>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Reproduced with permission from Kim, S. W.; </a:t>
            </a:r>
            <a:r>
              <a:rPr lang="en-US" sz="1050" dirty="0" err="1" smtClean="0"/>
              <a:t>Pyun</a:t>
            </a:r>
            <a:r>
              <a:rPr lang="en-US" sz="1050" dirty="0" smtClean="0"/>
              <a:t>, S. I. "</a:t>
            </a:r>
            <a:r>
              <a:rPr lang="en-US" sz="1050" dirty="0" smtClean="0">
                <a:hlinkClick r:id="rId3"/>
              </a:rPr>
              <a:t>Thermodynamic and kinetic approaches to lithium intercalation into a Li</a:t>
            </a:r>
            <a:r>
              <a:rPr lang="en-US" sz="1050" baseline="-25000" dirty="0" smtClean="0">
                <a:hlinkClick r:id="rId3"/>
              </a:rPr>
              <a:t>1-x</a:t>
            </a:r>
            <a:r>
              <a:rPr lang="en-US" sz="1050" dirty="0" smtClean="0">
                <a:hlinkClick r:id="rId3"/>
              </a:rPr>
              <a:t>Mn</a:t>
            </a:r>
            <a:r>
              <a:rPr lang="en-US" sz="1050" baseline="-25000" dirty="0" smtClean="0">
                <a:hlinkClick r:id="rId3"/>
              </a:rPr>
              <a:t>2</a:t>
            </a:r>
            <a:r>
              <a:rPr lang="en-US" sz="1050" dirty="0" smtClean="0">
                <a:hlinkClick r:id="rId3"/>
              </a:rPr>
              <a:t>O</a:t>
            </a:r>
            <a:r>
              <a:rPr lang="en-US" sz="1050" baseline="-25000" dirty="0" smtClean="0">
                <a:hlinkClick r:id="rId3"/>
              </a:rPr>
              <a:t>4</a:t>
            </a:r>
            <a:r>
              <a:rPr lang="en-US" sz="1050" dirty="0" smtClean="0">
                <a:hlinkClick r:id="rId3"/>
              </a:rPr>
              <a:t> electrode using Monte Carlo simulation</a:t>
            </a:r>
            <a:r>
              <a:rPr lang="en-US" sz="1050" dirty="0" smtClean="0"/>
              <a:t>". </a:t>
            </a:r>
            <a:r>
              <a:rPr lang="en-US" sz="1050" i="1" dirty="0" err="1" smtClean="0"/>
              <a:t>Electrochimica</a:t>
            </a:r>
            <a:r>
              <a:rPr lang="en-US" sz="1050" i="1" dirty="0" smtClean="0"/>
              <a:t> </a:t>
            </a:r>
            <a:r>
              <a:rPr lang="en-US" sz="1050" i="1" dirty="0" err="1" smtClean="0"/>
              <a:t>Acta</a:t>
            </a:r>
            <a:r>
              <a:rPr lang="en-US" sz="1050" dirty="0" smtClean="0"/>
              <a:t> </a:t>
            </a:r>
            <a:r>
              <a:rPr lang="en-US" sz="1050" b="1" dirty="0" smtClean="0"/>
              <a:t>2001</a:t>
            </a:r>
            <a:r>
              <a:rPr lang="en-US" sz="1050" dirty="0" smtClean="0"/>
              <a:t>, </a:t>
            </a:r>
            <a:r>
              <a:rPr lang="en-US" sz="1050" i="1" dirty="0" smtClean="0"/>
              <a:t>46</a:t>
            </a:r>
            <a:r>
              <a:rPr lang="en-US" sz="1050" dirty="0" smtClean="0"/>
              <a:t>, 987-997.</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14</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105401"/>
            <a:ext cx="8126018" cy="938719"/>
          </a:xfrm>
          <a:prstGeom prst="rect">
            <a:avLst/>
          </a:prstGeom>
        </p:spPr>
        <p:txBody>
          <a:bodyPr wrap="square">
            <a:spAutoFit/>
          </a:bodyPr>
          <a:lstStyle/>
          <a:p>
            <a:r>
              <a:rPr lang="en-US" sz="1100" b="1" dirty="0"/>
              <a:t>Figure </a:t>
            </a:r>
            <a:r>
              <a:rPr lang="en-US" sz="1100" b="1" dirty="0" smtClean="0"/>
              <a:t>5.27.</a:t>
            </a:r>
            <a:r>
              <a:rPr lang="en-US" sz="1100" dirty="0" smtClean="0"/>
              <a:t> Top: Electrode potential versus lithium content curve and the plots of the occupation of two separate </a:t>
            </a:r>
            <a:r>
              <a:rPr lang="en-US" sz="1100" dirty="0" err="1" smtClean="0"/>
              <a:t>sublattices</a:t>
            </a:r>
            <a:r>
              <a:rPr lang="en-US" sz="1100" dirty="0" smtClean="0"/>
              <a:t> obtained theoretically from the Monte Carlo simulation. Bottom: The theoretical phase diagram representing the order to disorder transition in the LiMn2O4 electrode. The dotted line is the isothermal line at </a:t>
            </a:r>
            <a:r>
              <a:rPr lang="en-US" sz="1100" i="1" dirty="0" smtClean="0"/>
              <a:t>T</a:t>
            </a:r>
            <a:r>
              <a:rPr lang="en-US" sz="1100" dirty="0" smtClean="0"/>
              <a:t> = 298 K.                and                  indicate the disorder to order and the order to disorder transition points respectively. The disordered phase is stable over the entire range of lithium content above the critical temperature </a:t>
            </a:r>
            <a:r>
              <a:rPr lang="en-US" sz="1100" i="1" dirty="0" err="1" smtClean="0"/>
              <a:t>T</a:t>
            </a:r>
            <a:r>
              <a:rPr lang="en-US" sz="1100" i="1" baseline="-25000" dirty="0" err="1" smtClean="0"/>
              <a:t>c</a:t>
            </a:r>
            <a:r>
              <a:rPr lang="en-US" sz="1100" dirty="0" smtClean="0"/>
              <a:t> .</a:t>
            </a:r>
            <a:endParaRPr lang="es-ES" sz="1100" dirty="0" smtClean="0"/>
          </a:p>
        </p:txBody>
      </p:sp>
      <p:graphicFrame>
        <p:nvGraphicFramePr>
          <p:cNvPr id="39938" name="Object 2"/>
          <p:cNvGraphicFramePr>
            <a:graphicFrameLocks noChangeAspect="1"/>
          </p:cNvGraphicFramePr>
          <p:nvPr/>
        </p:nvGraphicFramePr>
        <p:xfrm>
          <a:off x="4648200" y="5486400"/>
          <a:ext cx="457200" cy="215900"/>
        </p:xfrm>
        <a:graphic>
          <a:graphicData uri="http://schemas.openxmlformats.org/presentationml/2006/ole">
            <mc:AlternateContent xmlns:mc="http://schemas.openxmlformats.org/markup-compatibility/2006">
              <mc:Choice xmlns:v="urn:schemas-microsoft-com:vml" Requires="v">
                <p:oleObj spid="_x0000_s39968" name="Ecuación" r:id="rId4" imgW="457200" imgH="215640" progId="Equation.3">
                  <p:embed/>
                </p:oleObj>
              </mc:Choice>
              <mc:Fallback>
                <p:oleObj name="Ecuación" r:id="rId4" imgW="45720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486400"/>
                        <a:ext cx="457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5384800" y="5486400"/>
          <a:ext cx="482600" cy="215900"/>
        </p:xfrm>
        <a:graphic>
          <a:graphicData uri="http://schemas.openxmlformats.org/presentationml/2006/ole">
            <mc:AlternateContent xmlns:mc="http://schemas.openxmlformats.org/markup-compatibility/2006">
              <mc:Choice xmlns:v="urn:schemas-microsoft-com:vml" Requires="v">
                <p:oleObj spid="_x0000_s39969" name="Ecuación" r:id="rId6" imgW="482400" imgH="215640" progId="Equation.3">
                  <p:embed/>
                </p:oleObj>
              </mc:Choice>
              <mc:Fallback>
                <p:oleObj name="Ecuación" r:id="rId6" imgW="48240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4800" y="5486400"/>
                        <a:ext cx="482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40" name="Picture 4" descr="C:\Users\Carmen\Dropbox (DISPOSITIVOS FOTO)\book energy (1)\part 1\figs files\figs 5 electrons holes\f 5 27a.tif"/>
          <p:cNvPicPr>
            <a:picLocks noChangeAspect="1" noChangeArrowheads="1"/>
          </p:cNvPicPr>
          <p:nvPr/>
        </p:nvPicPr>
        <p:blipFill>
          <a:blip r:embed="rId8" cstate="print"/>
          <a:srcRect/>
          <a:stretch>
            <a:fillRect/>
          </a:stretch>
        </p:blipFill>
        <p:spPr bwMode="auto">
          <a:xfrm>
            <a:off x="533400" y="685800"/>
            <a:ext cx="3801157" cy="3429000"/>
          </a:xfrm>
          <a:prstGeom prst="rect">
            <a:avLst/>
          </a:prstGeom>
          <a:noFill/>
        </p:spPr>
      </p:pic>
      <p:pic>
        <p:nvPicPr>
          <p:cNvPr id="39941" name="Picture 5" descr="C:\Users\Carmen\Dropbox (DISPOSITIVOS FOTO)\book energy (1)\part 1\figs files\figs 5 electrons holes\f 5 27b.tif"/>
          <p:cNvPicPr>
            <a:picLocks noChangeAspect="1" noChangeArrowheads="1"/>
          </p:cNvPicPr>
          <p:nvPr/>
        </p:nvPicPr>
        <p:blipFill>
          <a:blip r:embed="rId9" cstate="print"/>
          <a:srcRect/>
          <a:stretch>
            <a:fillRect/>
          </a:stretch>
        </p:blipFill>
        <p:spPr bwMode="auto">
          <a:xfrm>
            <a:off x="4876800" y="685800"/>
            <a:ext cx="3314700" cy="3162300"/>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Reproduced with permission from Kim, S. W.; </a:t>
            </a:r>
            <a:r>
              <a:rPr lang="en-US" sz="1050" dirty="0" err="1" smtClean="0"/>
              <a:t>Pyun</a:t>
            </a:r>
            <a:r>
              <a:rPr lang="en-US" sz="1050" dirty="0" smtClean="0"/>
              <a:t>, S. I. "</a:t>
            </a:r>
            <a:r>
              <a:rPr lang="en-US" sz="1050" dirty="0" smtClean="0">
                <a:hlinkClick r:id="rId3"/>
              </a:rPr>
              <a:t>Thermodynamic and kinetic approaches to lithium intercalation into a Li</a:t>
            </a:r>
            <a:r>
              <a:rPr lang="en-US" sz="1050" baseline="-25000" dirty="0" smtClean="0">
                <a:hlinkClick r:id="rId3"/>
              </a:rPr>
              <a:t>1-x</a:t>
            </a:r>
            <a:r>
              <a:rPr lang="en-US" sz="1050" dirty="0" smtClean="0">
                <a:hlinkClick r:id="rId3"/>
              </a:rPr>
              <a:t>Mn</a:t>
            </a:r>
            <a:r>
              <a:rPr lang="en-US" sz="1050" baseline="-25000" dirty="0" smtClean="0">
                <a:hlinkClick r:id="rId3"/>
              </a:rPr>
              <a:t>2</a:t>
            </a:r>
            <a:r>
              <a:rPr lang="en-US" sz="1050" dirty="0" smtClean="0">
                <a:hlinkClick r:id="rId3"/>
              </a:rPr>
              <a:t>O</a:t>
            </a:r>
            <a:r>
              <a:rPr lang="en-US" sz="1050" baseline="-25000" dirty="0" smtClean="0">
                <a:hlinkClick r:id="rId3"/>
              </a:rPr>
              <a:t>4</a:t>
            </a:r>
            <a:r>
              <a:rPr lang="en-US" sz="1050" dirty="0" smtClean="0">
                <a:hlinkClick r:id="rId3"/>
              </a:rPr>
              <a:t> electrode using Monte Carlo simulation</a:t>
            </a:r>
            <a:r>
              <a:rPr lang="en-US" sz="1050" dirty="0" smtClean="0"/>
              <a:t>". </a:t>
            </a:r>
            <a:r>
              <a:rPr lang="en-US" sz="1050" i="1" dirty="0" err="1" smtClean="0"/>
              <a:t>Electrochimica</a:t>
            </a:r>
            <a:r>
              <a:rPr lang="en-US" sz="1050" i="1" dirty="0" smtClean="0"/>
              <a:t> </a:t>
            </a:r>
            <a:r>
              <a:rPr lang="en-US" sz="1050" i="1" dirty="0" err="1" smtClean="0"/>
              <a:t>Acta</a:t>
            </a:r>
            <a:r>
              <a:rPr lang="en-US" sz="1050" dirty="0" smtClean="0"/>
              <a:t> </a:t>
            </a:r>
            <a:r>
              <a:rPr lang="en-US" sz="1050" b="1" dirty="0" smtClean="0"/>
              <a:t>2001</a:t>
            </a:r>
            <a:r>
              <a:rPr lang="en-US" sz="1050" dirty="0" smtClean="0"/>
              <a:t>, </a:t>
            </a:r>
            <a:r>
              <a:rPr lang="en-US" sz="1050" i="1" dirty="0" smtClean="0"/>
              <a:t>46</a:t>
            </a:r>
            <a:r>
              <a:rPr lang="en-US" sz="1050" dirty="0" smtClean="0"/>
              <a:t>, 987-997.</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15</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105401"/>
            <a:ext cx="8126018" cy="600164"/>
          </a:xfrm>
          <a:prstGeom prst="rect">
            <a:avLst/>
          </a:prstGeom>
        </p:spPr>
        <p:txBody>
          <a:bodyPr wrap="square">
            <a:spAutoFit/>
          </a:bodyPr>
          <a:lstStyle/>
          <a:p>
            <a:r>
              <a:rPr lang="en-US" sz="1100" b="1" dirty="0"/>
              <a:t>Figure </a:t>
            </a:r>
            <a:r>
              <a:rPr lang="en-US" sz="1100" b="1" dirty="0" smtClean="0"/>
              <a:t>5.28</a:t>
            </a:r>
            <a:r>
              <a:rPr lang="en-US" sz="1100" b="1" smtClean="0"/>
              <a:t>.</a:t>
            </a:r>
            <a:r>
              <a:rPr lang="en-US" sz="1100" smtClean="0"/>
              <a:t> Equilibrium </a:t>
            </a:r>
            <a:r>
              <a:rPr lang="en-US" sz="1100" dirty="0" smtClean="0"/>
              <a:t>configuration of the cubic lattice obtained from the Monte Carlo simulation at (a) lithium content               = 0.2, (b) 0.5 and (c) 0.8. The closed square and the cross-centered square symbols represent lithium ions at the sites of sub-lattices 1 and 2 respectively. </a:t>
            </a:r>
            <a:endParaRPr lang="es-ES" sz="1100" dirty="0" smtClean="0"/>
          </a:p>
        </p:txBody>
      </p:sp>
      <p:graphicFrame>
        <p:nvGraphicFramePr>
          <p:cNvPr id="39938" name="Object 2"/>
          <p:cNvGraphicFramePr>
            <a:graphicFrameLocks noChangeAspect="1"/>
          </p:cNvGraphicFramePr>
          <p:nvPr/>
        </p:nvGraphicFramePr>
        <p:xfrm>
          <a:off x="7620000" y="5105400"/>
          <a:ext cx="419100" cy="203200"/>
        </p:xfrm>
        <a:graphic>
          <a:graphicData uri="http://schemas.openxmlformats.org/presentationml/2006/ole">
            <mc:AlternateContent xmlns:mc="http://schemas.openxmlformats.org/markup-compatibility/2006">
              <mc:Choice xmlns:v="urn:schemas-microsoft-com:vml" Requires="v">
                <p:oleObj spid="_x0000_s40977" name="Ecuación" r:id="rId4" imgW="419040" imgH="203040" progId="Equation.3">
                  <p:embed/>
                </p:oleObj>
              </mc:Choice>
              <mc:Fallback>
                <p:oleObj name="Ecuación" r:id="rId4" imgW="419040" imgH="203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105400"/>
                        <a:ext cx="4191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64" name="Picture 4" descr="C:\Users\Carmen\Dropbox (DISPOSITIVOS FOTO)\book energy (1)\part 1\figs files\figs 5 electrons holes\f 5 28.tif"/>
          <p:cNvPicPr>
            <a:picLocks noChangeAspect="1" noChangeArrowheads="1"/>
          </p:cNvPicPr>
          <p:nvPr/>
        </p:nvPicPr>
        <p:blipFill>
          <a:blip r:embed="rId6" cstate="print"/>
          <a:srcRect/>
          <a:stretch>
            <a:fillRect/>
          </a:stretch>
        </p:blipFill>
        <p:spPr bwMode="auto">
          <a:xfrm>
            <a:off x="3810000" y="533400"/>
            <a:ext cx="1362567" cy="3962400"/>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96000"/>
            <a:ext cx="8229600" cy="655909"/>
          </a:xfrm>
        </p:spPr>
        <p:txBody>
          <a:bodyPr>
            <a:noAutofit/>
          </a:bodyPr>
          <a:lstStyle/>
          <a:p>
            <a:pPr algn="l"/>
            <a:r>
              <a:rPr lang="en-US" sz="1050" dirty="0" smtClean="0"/>
              <a:t>Reproduced with permission from </a:t>
            </a:r>
            <a:r>
              <a:rPr lang="en-US" sz="1050" dirty="0" err="1" smtClean="0"/>
              <a:t>Goodenough</a:t>
            </a:r>
            <a:r>
              <a:rPr lang="en-US" sz="1050" dirty="0" smtClean="0"/>
              <a:t>, J. B.; Kim, Y. "</a:t>
            </a:r>
            <a:r>
              <a:rPr lang="en-US" sz="1050" dirty="0" smtClean="0">
                <a:hlinkClick r:id="rId2"/>
              </a:rPr>
              <a:t>Challenges for rechargeable Li batteries</a:t>
            </a:r>
            <a:r>
              <a:rPr lang="en-US" sz="1050" dirty="0" smtClean="0"/>
              <a:t>". </a:t>
            </a:r>
            <a:r>
              <a:rPr lang="en-US" sz="1050" i="1" dirty="0" smtClean="0"/>
              <a:t>Chemistry of Materials</a:t>
            </a:r>
            <a:r>
              <a:rPr lang="en-US" sz="1050" dirty="0" smtClean="0"/>
              <a:t> </a:t>
            </a:r>
            <a:r>
              <a:rPr lang="en-US" sz="1050" b="1" dirty="0" smtClean="0"/>
              <a:t>2010</a:t>
            </a:r>
            <a:r>
              <a:rPr lang="en-US" sz="1050" dirty="0" smtClean="0"/>
              <a:t>, </a:t>
            </a:r>
            <a:r>
              <a:rPr lang="en-US" sz="1050" i="1" dirty="0" smtClean="0"/>
              <a:t>22</a:t>
            </a:r>
            <a:r>
              <a:rPr lang="en-US" sz="1050" dirty="0" smtClean="0"/>
              <a:t>, 587-603.</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2</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334000"/>
            <a:ext cx="8126018" cy="769441"/>
          </a:xfrm>
          <a:prstGeom prst="rect">
            <a:avLst/>
          </a:prstGeom>
        </p:spPr>
        <p:txBody>
          <a:bodyPr wrap="square">
            <a:spAutoFit/>
          </a:bodyPr>
          <a:lstStyle/>
          <a:p>
            <a:r>
              <a:rPr lang="en-US" sz="1100" b="1" dirty="0"/>
              <a:t>Figure </a:t>
            </a:r>
            <a:r>
              <a:rPr lang="en-US" sz="1100" b="1" dirty="0" smtClean="0"/>
              <a:t>5.16.</a:t>
            </a:r>
            <a:r>
              <a:rPr lang="en-US" sz="1100" dirty="0" smtClean="0"/>
              <a:t> Two quadrants of the cubic </a:t>
            </a:r>
            <a:r>
              <a:rPr lang="en-US" sz="1100" dirty="0" err="1" smtClean="0"/>
              <a:t>spinel</a:t>
            </a:r>
            <a:r>
              <a:rPr lang="en-US" sz="1100" dirty="0" smtClean="0"/>
              <a:t> A[B</a:t>
            </a:r>
            <a:r>
              <a:rPr lang="en-US" sz="1100" baseline="-25000" dirty="0" smtClean="0"/>
              <a:t>2</a:t>
            </a:r>
            <a:r>
              <a:rPr lang="en-US" sz="1100" dirty="0" smtClean="0"/>
              <a:t>]X</a:t>
            </a:r>
            <a:r>
              <a:rPr lang="en-US" sz="1100" baseline="-25000" dirty="0" smtClean="0"/>
              <a:t>4</a:t>
            </a:r>
            <a:r>
              <a:rPr lang="en-US" sz="1100" dirty="0" smtClean="0"/>
              <a:t> showing the occupied tetrahedral sites (8a), occupied octahedral sites (16d), and unoccupied octahedral sites (16c). The Li species of Li</a:t>
            </a:r>
            <a:r>
              <a:rPr lang="en-US" sz="1100" baseline="-25000" dirty="0" smtClean="0"/>
              <a:t>1-x</a:t>
            </a:r>
            <a:r>
              <a:rPr lang="en-US" sz="1100" dirty="0" smtClean="0"/>
              <a:t>[B</a:t>
            </a:r>
            <a:r>
              <a:rPr lang="en-US" sz="1100" baseline="-25000" dirty="0" smtClean="0"/>
              <a:t>2</a:t>
            </a:r>
            <a:r>
              <a:rPr lang="en-US" sz="1100" dirty="0" smtClean="0"/>
              <a:t>]O</a:t>
            </a:r>
            <a:r>
              <a:rPr lang="en-US" sz="1100" baseline="-25000" dirty="0" smtClean="0"/>
              <a:t>4</a:t>
            </a:r>
            <a:r>
              <a:rPr lang="en-US" sz="1100" dirty="0" smtClean="0"/>
              <a:t> occupy 8a tetrahedral sites, and those of Li</a:t>
            </a:r>
            <a:r>
              <a:rPr lang="en-US" sz="1100" baseline="-25000" dirty="0" smtClean="0"/>
              <a:t>1+x</a:t>
            </a:r>
            <a:r>
              <a:rPr lang="en-US" sz="1100" dirty="0" smtClean="0"/>
              <a:t>[B</a:t>
            </a:r>
            <a:r>
              <a:rPr lang="en-US" sz="1100" baseline="-25000" dirty="0" smtClean="0"/>
              <a:t>2</a:t>
            </a:r>
            <a:r>
              <a:rPr lang="en-US" sz="1100" dirty="0" smtClean="0"/>
              <a:t>]O</a:t>
            </a:r>
            <a:r>
              <a:rPr lang="en-US" sz="1100" baseline="-25000" dirty="0" smtClean="0"/>
              <a:t>4</a:t>
            </a:r>
            <a:r>
              <a:rPr lang="en-US" sz="1100" dirty="0" smtClean="0"/>
              <a:t> occupy only unoccupied octahedral sites (16c). The Li species of </a:t>
            </a:r>
            <a:r>
              <a:rPr lang="en-US" sz="1100" dirty="0" err="1" smtClean="0"/>
              <a:t>Li</a:t>
            </a:r>
            <a:r>
              <a:rPr lang="en-US" sz="1100" baseline="-25000" dirty="0" err="1" smtClean="0"/>
              <a:t>x</a:t>
            </a:r>
            <a:r>
              <a:rPr lang="en-US" sz="1100" dirty="0" smtClean="0"/>
              <a:t>[Ti</a:t>
            </a:r>
            <a:r>
              <a:rPr lang="en-US" sz="1100" baseline="-25000" dirty="0" smtClean="0"/>
              <a:t>2</a:t>
            </a:r>
            <a:r>
              <a:rPr lang="en-US" sz="1100" dirty="0" smtClean="0"/>
              <a:t>]S</a:t>
            </a:r>
            <a:r>
              <a:rPr lang="en-US" sz="1100" baseline="-25000" dirty="0" smtClean="0"/>
              <a:t>4</a:t>
            </a:r>
            <a:r>
              <a:rPr lang="en-US" sz="1100" dirty="0" smtClean="0"/>
              <a:t> occupy only unoccupied octahedral sites (16c) for all </a:t>
            </a:r>
            <a:r>
              <a:rPr lang="en-US" sz="1100" i="1" dirty="0" smtClean="0"/>
              <a:t>x</a:t>
            </a:r>
            <a:r>
              <a:rPr lang="en-US" sz="1100" dirty="0" smtClean="0"/>
              <a:t> of 0≤ x ≤ 2. </a:t>
            </a:r>
            <a:endParaRPr lang="es-ES" sz="1100" dirty="0" smtClean="0"/>
          </a:p>
          <a:p>
            <a:endParaRPr lang="en-US" sz="1100" dirty="0"/>
          </a:p>
        </p:txBody>
      </p:sp>
      <p:pic>
        <p:nvPicPr>
          <p:cNvPr id="47106" name="Picture 2" descr="C:\Users\Carmen\Dropbox (DISPOSITIVOS FOTO)\book energy (1)\part 1\figs files\figs 5 electrons holes\f 5 16.tif"/>
          <p:cNvPicPr>
            <a:picLocks noChangeAspect="1" noChangeArrowheads="1"/>
          </p:cNvPicPr>
          <p:nvPr/>
        </p:nvPicPr>
        <p:blipFill>
          <a:blip r:embed="rId3" cstate="print"/>
          <a:srcRect/>
          <a:stretch>
            <a:fillRect/>
          </a:stretch>
        </p:blipFill>
        <p:spPr bwMode="auto">
          <a:xfrm>
            <a:off x="2286000" y="685800"/>
            <a:ext cx="4108435" cy="4098925"/>
          </a:xfrm>
          <a:prstGeom prst="rect">
            <a:avLst/>
          </a:prstGeom>
          <a:noFill/>
        </p:spPr>
      </p:pic>
      <p:sp>
        <p:nvSpPr>
          <p:cNvPr id="4" name="Rectangle 3"/>
          <p:cNvSpPr/>
          <p:nvPr/>
        </p:nvSpPr>
        <p:spPr>
          <a:xfrm>
            <a:off x="0" y="0"/>
            <a:ext cx="4247958" cy="369332"/>
          </a:xfrm>
          <a:prstGeom prst="rect">
            <a:avLst/>
          </a:prstGeom>
        </p:spPr>
        <p:txBody>
          <a:bodyPr wrap="none">
            <a:spAutoFit/>
          </a:bodyPr>
          <a:lstStyle/>
          <a:p>
            <a:r>
              <a:rPr lang="en-US" b="1" dirty="0"/>
              <a:t>10. Cell potential in the lithium ion battery</a:t>
            </a:r>
          </a:p>
        </p:txBody>
      </p:sp>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96000"/>
            <a:ext cx="8229600" cy="655909"/>
          </a:xfrm>
        </p:spPr>
        <p:txBody>
          <a:bodyPr>
            <a:noAutofit/>
          </a:bodyPr>
          <a:lstStyle/>
          <a:p>
            <a:pPr algn="l"/>
            <a:r>
              <a:rPr lang="en-US" sz="1050" dirty="0" smtClean="0"/>
              <a:t>Reproduced with permission from </a:t>
            </a:r>
            <a:r>
              <a:rPr lang="en-US" sz="1050" dirty="0" err="1" smtClean="0"/>
              <a:t>Goodenough</a:t>
            </a:r>
            <a:r>
              <a:rPr lang="en-US" sz="1050" dirty="0" smtClean="0"/>
              <a:t>, J. B.; Kim, Y. "</a:t>
            </a:r>
            <a:r>
              <a:rPr lang="en-US" sz="1050" dirty="0" smtClean="0">
                <a:hlinkClick r:id="rId2"/>
              </a:rPr>
              <a:t>Challenges for rechargeable Li batteries</a:t>
            </a:r>
            <a:r>
              <a:rPr lang="en-US" sz="1050" dirty="0" smtClean="0"/>
              <a:t>". </a:t>
            </a:r>
            <a:r>
              <a:rPr lang="en-US" sz="1050" i="1" dirty="0" smtClean="0"/>
              <a:t>Chemistry of Materials</a:t>
            </a:r>
            <a:r>
              <a:rPr lang="en-US" sz="1050" dirty="0" smtClean="0"/>
              <a:t> </a:t>
            </a:r>
            <a:r>
              <a:rPr lang="en-US" sz="1050" b="1" dirty="0" smtClean="0"/>
              <a:t>2010</a:t>
            </a:r>
            <a:r>
              <a:rPr lang="en-US" sz="1050" dirty="0" smtClean="0"/>
              <a:t>, </a:t>
            </a:r>
            <a:r>
              <a:rPr lang="en-US" sz="1050" i="1" dirty="0" smtClean="0"/>
              <a:t>22</a:t>
            </a:r>
            <a:r>
              <a:rPr lang="en-US" sz="1050" dirty="0" smtClean="0"/>
              <a:t>, 587-603.</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3</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665113"/>
            <a:ext cx="8126018" cy="430887"/>
          </a:xfrm>
          <a:prstGeom prst="rect">
            <a:avLst/>
          </a:prstGeom>
        </p:spPr>
        <p:txBody>
          <a:bodyPr wrap="square">
            <a:spAutoFit/>
          </a:bodyPr>
          <a:lstStyle/>
          <a:p>
            <a:r>
              <a:rPr lang="en-US" sz="1100" b="1" dirty="0"/>
              <a:t>Figure </a:t>
            </a:r>
            <a:r>
              <a:rPr lang="en-US" sz="1100" b="1" dirty="0" smtClean="0"/>
              <a:t>5.17.</a:t>
            </a:r>
            <a:r>
              <a:rPr lang="en-US" sz="1100" dirty="0" smtClean="0"/>
              <a:t> Polyhedral representation of the structure of LiFePO</a:t>
            </a:r>
            <a:r>
              <a:rPr lang="en-US" sz="1100" baseline="-25000" dirty="0" smtClean="0"/>
              <a:t>4</a:t>
            </a:r>
            <a:r>
              <a:rPr lang="en-US" sz="1100" dirty="0" smtClean="0"/>
              <a:t> viewed (a) along the b-axis and (b) along the c-axis. </a:t>
            </a:r>
            <a:endParaRPr lang="es-ES" sz="1100" dirty="0" smtClean="0"/>
          </a:p>
          <a:p>
            <a:endParaRPr lang="en-US" sz="1100" dirty="0"/>
          </a:p>
        </p:txBody>
      </p:sp>
      <p:pic>
        <p:nvPicPr>
          <p:cNvPr id="48130" name="Picture 2" descr="C:\Users\Carmen\Dropbox (DISPOSITIVOS FOTO)\book energy (1)\part 1\figs files\figs 5 electrons holes\f 5 17.tif"/>
          <p:cNvPicPr>
            <a:picLocks noChangeAspect="1" noChangeArrowheads="1"/>
          </p:cNvPicPr>
          <p:nvPr/>
        </p:nvPicPr>
        <p:blipFill>
          <a:blip r:embed="rId3" cstate="print"/>
          <a:srcRect/>
          <a:stretch>
            <a:fillRect/>
          </a:stretch>
        </p:blipFill>
        <p:spPr bwMode="auto">
          <a:xfrm>
            <a:off x="2891769" y="609600"/>
            <a:ext cx="3432831" cy="4267200"/>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96000"/>
            <a:ext cx="8229600" cy="6559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4</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977408" y="4267200"/>
            <a:ext cx="4063009" cy="600164"/>
          </a:xfrm>
          <a:prstGeom prst="rect">
            <a:avLst/>
          </a:prstGeom>
        </p:spPr>
        <p:txBody>
          <a:bodyPr wrap="square">
            <a:spAutoFit/>
          </a:bodyPr>
          <a:lstStyle/>
          <a:p>
            <a:r>
              <a:rPr lang="en-US" sz="1100" b="1" dirty="0"/>
              <a:t>Figure </a:t>
            </a:r>
            <a:r>
              <a:rPr lang="en-US" sz="1100" b="1" dirty="0" smtClean="0"/>
              <a:t>5.18.</a:t>
            </a:r>
            <a:r>
              <a:rPr lang="en-US" sz="1100" dirty="0" smtClean="0"/>
              <a:t> </a:t>
            </a:r>
            <a:r>
              <a:rPr lang="en-GB" sz="1100" dirty="0" smtClean="0"/>
              <a:t>Energy diagram of a LIB composed of lithium metal anode and metal oxide cathode as shown in the top of the scheme.         is the Fermi level of electrons at each electrode</a:t>
            </a:r>
            <a:r>
              <a:rPr lang="en-GB" sz="1100" dirty="0" smtClean="0"/>
              <a:t>. </a:t>
            </a:r>
            <a:r>
              <a:rPr lang="en-US" sz="1100" dirty="0"/>
              <a:t>© Juan Bisquert </a:t>
            </a:r>
            <a:endParaRPr lang="es-ES" sz="1100" dirty="0" smtClean="0"/>
          </a:p>
        </p:txBody>
      </p:sp>
      <p:graphicFrame>
        <p:nvGraphicFramePr>
          <p:cNvPr id="33794" name="Object 2"/>
          <p:cNvGraphicFramePr>
            <a:graphicFrameLocks noChangeAspect="1"/>
          </p:cNvGraphicFramePr>
          <p:nvPr/>
        </p:nvGraphicFramePr>
        <p:xfrm>
          <a:off x="8118475" y="5599113"/>
          <a:ext cx="228600" cy="228600"/>
        </p:xfrm>
        <a:graphic>
          <a:graphicData uri="http://schemas.openxmlformats.org/presentationml/2006/ole">
            <mc:AlternateContent xmlns:mc="http://schemas.openxmlformats.org/markup-compatibility/2006">
              <mc:Choice xmlns:v="urn:schemas-microsoft-com:vml" Requires="v">
                <p:oleObj spid="_x0000_s33830" name="Ecuación" r:id="rId3" imgW="279360" imgH="241200" progId="Equation.3">
                  <p:embed/>
                </p:oleObj>
              </mc:Choice>
              <mc:Fallback>
                <p:oleObj name="Ecuación" r:id="rId3" imgW="2793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475" y="559911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795" name="Picture 3" descr="C:\Users\Carmen\Dropbox (DISPOSITIVOS FOTO)\book energy (1)\part 1\figs files\figs 5 electrons holes\f 5 18.tif"/>
          <p:cNvPicPr>
            <a:picLocks noChangeAspect="1" noChangeArrowheads="1"/>
          </p:cNvPicPr>
          <p:nvPr/>
        </p:nvPicPr>
        <p:blipFill>
          <a:blip r:embed="rId5" cstate="print"/>
          <a:srcRect/>
          <a:stretch>
            <a:fillRect/>
          </a:stretch>
        </p:blipFill>
        <p:spPr bwMode="auto">
          <a:xfrm>
            <a:off x="4281563" y="304800"/>
            <a:ext cx="4448329" cy="3733800"/>
          </a:xfrm>
          <a:prstGeom prst="rect">
            <a:avLst/>
          </a:prstGeom>
          <a:noFill/>
        </p:spPr>
      </p:pic>
      <p:sp>
        <p:nvSpPr>
          <p:cNvPr id="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20261874"/>
              </p:ext>
            </p:extLst>
          </p:nvPr>
        </p:nvGraphicFramePr>
        <p:xfrm>
          <a:off x="152400" y="838200"/>
          <a:ext cx="990600" cy="266700"/>
        </p:xfrm>
        <a:graphic>
          <a:graphicData uri="http://schemas.openxmlformats.org/presentationml/2006/ole">
            <mc:AlternateContent xmlns:mc="http://schemas.openxmlformats.org/markup-compatibility/2006">
              <mc:Choice xmlns:v="urn:schemas-microsoft-com:vml" Requires="v">
                <p:oleObj spid="_x0000_s33831" name="Equation" r:id="rId6" imgW="990170" imgH="266584" progId="Equation.3">
                  <p:embed/>
                </p:oleObj>
              </mc:Choice>
              <mc:Fallback>
                <p:oleObj name="Equation" r:id="rId6" imgW="990170" imgH="266584"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838200"/>
                        <a:ext cx="9906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8823221"/>
              </p:ext>
            </p:extLst>
          </p:nvPr>
        </p:nvGraphicFramePr>
        <p:xfrm>
          <a:off x="152400" y="1447800"/>
          <a:ext cx="1762125" cy="266700"/>
        </p:xfrm>
        <a:graphic>
          <a:graphicData uri="http://schemas.openxmlformats.org/presentationml/2006/ole">
            <mc:AlternateContent xmlns:mc="http://schemas.openxmlformats.org/markup-compatibility/2006">
              <mc:Choice xmlns:v="urn:schemas-microsoft-com:vml" Requires="v">
                <p:oleObj spid="_x0000_s33832" name="Equation" r:id="rId8" imgW="1764534" imgH="266584" progId="Equation.3">
                  <p:embed/>
                </p:oleObj>
              </mc:Choice>
              <mc:Fallback>
                <p:oleObj name="Equation" r:id="rId8" imgW="1764534" imgH="266584"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447800"/>
                        <a:ext cx="17621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749679295"/>
              </p:ext>
            </p:extLst>
          </p:nvPr>
        </p:nvGraphicFramePr>
        <p:xfrm>
          <a:off x="228600" y="1873250"/>
          <a:ext cx="1200150" cy="323850"/>
        </p:xfrm>
        <a:graphic>
          <a:graphicData uri="http://schemas.openxmlformats.org/presentationml/2006/ole">
            <mc:AlternateContent xmlns:mc="http://schemas.openxmlformats.org/markup-compatibility/2006">
              <mc:Choice xmlns:v="urn:schemas-microsoft-com:vml" Requires="v">
                <p:oleObj spid="_x0000_s33833" name="Equation" r:id="rId10" imgW="1205977" imgH="317362" progId="Equation.3">
                  <p:embed/>
                </p:oleObj>
              </mc:Choice>
              <mc:Fallback>
                <p:oleObj name="Equation" r:id="rId10" imgW="1205977" imgH="317362"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1873250"/>
                        <a:ext cx="12001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29511227"/>
              </p:ext>
            </p:extLst>
          </p:nvPr>
        </p:nvGraphicFramePr>
        <p:xfrm>
          <a:off x="228600" y="2514600"/>
          <a:ext cx="1619250" cy="323850"/>
        </p:xfrm>
        <a:graphic>
          <a:graphicData uri="http://schemas.openxmlformats.org/presentationml/2006/ole">
            <mc:AlternateContent xmlns:mc="http://schemas.openxmlformats.org/markup-compatibility/2006">
              <mc:Choice xmlns:v="urn:schemas-microsoft-com:vml" Requires="v">
                <p:oleObj spid="_x0000_s33834" name="Equation" r:id="rId12" imgW="1624895" imgH="317362" progId="Equation.3">
                  <p:embed/>
                </p:oleObj>
              </mc:Choice>
              <mc:Fallback>
                <p:oleObj name="Equation" r:id="rId12" imgW="1624895" imgH="317362" progId="Equation.3">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514600"/>
                        <a:ext cx="16192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803333833"/>
              </p:ext>
            </p:extLst>
          </p:nvPr>
        </p:nvGraphicFramePr>
        <p:xfrm>
          <a:off x="304800" y="3200400"/>
          <a:ext cx="1304925" cy="323850"/>
        </p:xfrm>
        <a:graphic>
          <a:graphicData uri="http://schemas.openxmlformats.org/presentationml/2006/ole">
            <mc:AlternateContent xmlns:mc="http://schemas.openxmlformats.org/markup-compatibility/2006">
              <mc:Choice xmlns:v="urn:schemas-microsoft-com:vml" Requires="v">
                <p:oleObj spid="_x0000_s33835" name="Equation" r:id="rId14" imgW="1307532" imgH="317362" progId="Equation.3">
                  <p:embed/>
                </p:oleObj>
              </mc:Choice>
              <mc:Fallback>
                <p:oleObj name="Equation" r:id="rId14" imgW="1307532" imgH="317362" progId="Equation.3">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3200400"/>
                        <a:ext cx="130492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4212837541"/>
              </p:ext>
            </p:extLst>
          </p:nvPr>
        </p:nvGraphicFramePr>
        <p:xfrm>
          <a:off x="304800" y="3740150"/>
          <a:ext cx="1323975" cy="323850"/>
        </p:xfrm>
        <a:graphic>
          <a:graphicData uri="http://schemas.openxmlformats.org/presentationml/2006/ole">
            <mc:AlternateContent xmlns:mc="http://schemas.openxmlformats.org/markup-compatibility/2006">
              <mc:Choice xmlns:v="urn:schemas-microsoft-com:vml" Requires="v">
                <p:oleObj spid="_x0000_s33836" name="Equation" r:id="rId16" imgW="1332921" imgH="317362" progId="Equation.3">
                  <p:embed/>
                </p:oleObj>
              </mc:Choice>
              <mc:Fallback>
                <p:oleObj name="Equation" r:id="rId16" imgW="1332921" imgH="317362" progId="Equation.3">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3740150"/>
                        <a:ext cx="13239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283394095"/>
              </p:ext>
            </p:extLst>
          </p:nvPr>
        </p:nvGraphicFramePr>
        <p:xfrm>
          <a:off x="381000" y="4429169"/>
          <a:ext cx="981075" cy="276225"/>
        </p:xfrm>
        <a:graphic>
          <a:graphicData uri="http://schemas.openxmlformats.org/presentationml/2006/ole">
            <mc:AlternateContent xmlns:mc="http://schemas.openxmlformats.org/markup-compatibility/2006">
              <mc:Choice xmlns:v="urn:schemas-microsoft-com:vml" Requires="v">
                <p:oleObj spid="_x0000_s33837" name="Equation" r:id="rId18" imgW="990170" imgH="266584" progId="Equation.3">
                  <p:embed/>
                </p:oleObj>
              </mc:Choice>
              <mc:Fallback>
                <p:oleObj name="Equation" r:id="rId18" imgW="990170" imgH="266584"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4429169"/>
                        <a:ext cx="9810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96000"/>
            <a:ext cx="8229600" cy="655909"/>
          </a:xfrm>
        </p:spPr>
        <p:txBody>
          <a:bodyPr>
            <a:noAutofit/>
          </a:bodyPr>
          <a:lstStyle/>
          <a:p>
            <a:pPr algn="l"/>
            <a:r>
              <a:rPr lang="en-US" sz="1050" dirty="0" smtClean="0"/>
              <a:t>Reproduced with permission from </a:t>
            </a:r>
            <a:r>
              <a:rPr lang="en-US" sz="1050" dirty="0" err="1" smtClean="0"/>
              <a:t>Goodenough</a:t>
            </a:r>
            <a:r>
              <a:rPr lang="en-US" sz="1050" dirty="0" smtClean="0"/>
              <a:t>, J. B.; Kim, Y. "</a:t>
            </a:r>
            <a:r>
              <a:rPr lang="en-US" sz="1050" dirty="0" smtClean="0">
                <a:hlinkClick r:id="rId2"/>
              </a:rPr>
              <a:t>Challenges for rechargeable Li batteries</a:t>
            </a:r>
            <a:r>
              <a:rPr lang="en-US" sz="1050" dirty="0" smtClean="0"/>
              <a:t>". </a:t>
            </a:r>
            <a:r>
              <a:rPr lang="en-US" sz="1050" i="1" dirty="0" smtClean="0"/>
              <a:t>Chemistry of Materials</a:t>
            </a:r>
            <a:r>
              <a:rPr lang="en-US" sz="1050" dirty="0" smtClean="0"/>
              <a:t> </a:t>
            </a:r>
            <a:r>
              <a:rPr lang="en-US" sz="1050" b="1" dirty="0" smtClean="0"/>
              <a:t>2010</a:t>
            </a:r>
            <a:r>
              <a:rPr lang="en-US" sz="1050" dirty="0" smtClean="0"/>
              <a:t>, </a:t>
            </a:r>
            <a:r>
              <a:rPr lang="en-US" sz="1050" i="1" dirty="0" smtClean="0"/>
              <a:t>22</a:t>
            </a:r>
            <a:r>
              <a:rPr lang="en-US" sz="1050" dirty="0" smtClean="0"/>
              <a:t>, 587-603.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5</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362200" y="3967163"/>
            <a:ext cx="4038600" cy="1107996"/>
          </a:xfrm>
          <a:prstGeom prst="rect">
            <a:avLst/>
          </a:prstGeom>
        </p:spPr>
        <p:txBody>
          <a:bodyPr wrap="square">
            <a:spAutoFit/>
          </a:bodyPr>
          <a:lstStyle/>
          <a:p>
            <a:r>
              <a:rPr lang="en-US" sz="1100" b="1" dirty="0"/>
              <a:t>Figure </a:t>
            </a:r>
            <a:r>
              <a:rPr lang="en-US" sz="1100" b="1" dirty="0" smtClean="0"/>
              <a:t>5.19.</a:t>
            </a:r>
            <a:r>
              <a:rPr lang="en-US" sz="1100" dirty="0" smtClean="0"/>
              <a:t> Electron energy diagram </a:t>
            </a:r>
            <a:r>
              <a:rPr lang="en-US" sz="1100" dirty="0" err="1" smtClean="0"/>
              <a:t>vs</a:t>
            </a:r>
            <a:r>
              <a:rPr lang="en-US" sz="1100" dirty="0" smtClean="0"/>
              <a:t> density of states for several anode and cathode materials for which discharge curves are shown in Fig. 3.24(a), showing the positions of the Fermi energy with respect to Li</a:t>
            </a:r>
            <a:r>
              <a:rPr lang="en-US" sz="1100" baseline="30000" dirty="0" smtClean="0"/>
              <a:t>+</a:t>
            </a:r>
            <a:r>
              <a:rPr lang="en-US" sz="1100" dirty="0" smtClean="0"/>
              <a:t>/Li, in an itinerant electron band for Li</a:t>
            </a:r>
            <a:r>
              <a:rPr lang="en-US" sz="1100" baseline="-25000" dirty="0" smtClean="0"/>
              <a:t>x</a:t>
            </a:r>
            <a:r>
              <a:rPr lang="en-US" sz="1100" dirty="0" smtClean="0"/>
              <a:t>C</a:t>
            </a:r>
            <a:r>
              <a:rPr lang="en-US" sz="1100" baseline="-25000" dirty="0" smtClean="0"/>
              <a:t>6</a:t>
            </a:r>
            <a:r>
              <a:rPr lang="en-US" sz="1100" dirty="0" smtClean="0"/>
              <a:t>, the Ti</a:t>
            </a:r>
            <a:r>
              <a:rPr lang="en-US" sz="1100" baseline="30000" dirty="0" smtClean="0"/>
              <a:t>4+</a:t>
            </a:r>
            <a:r>
              <a:rPr lang="en-US" sz="1100" dirty="0" smtClean="0"/>
              <a:t>/Ti</a:t>
            </a:r>
            <a:r>
              <a:rPr lang="en-US" sz="1100" baseline="30000" dirty="0" smtClean="0"/>
              <a:t>3+</a:t>
            </a:r>
            <a:r>
              <a:rPr lang="en-US" sz="1100" dirty="0" smtClean="0"/>
              <a:t> </a:t>
            </a:r>
            <a:r>
              <a:rPr lang="en-US" sz="1100" dirty="0" err="1" smtClean="0"/>
              <a:t>redox</a:t>
            </a:r>
            <a:r>
              <a:rPr lang="en-US" sz="1100" dirty="0" smtClean="0"/>
              <a:t> couple for Li</a:t>
            </a:r>
            <a:r>
              <a:rPr lang="en-US" sz="1100" baseline="-25000" dirty="0" smtClean="0"/>
              <a:t>x</a:t>
            </a:r>
            <a:r>
              <a:rPr lang="en-US" sz="1100" dirty="0" smtClean="0"/>
              <a:t>TiS</a:t>
            </a:r>
            <a:r>
              <a:rPr lang="en-US" sz="1100" baseline="-25000" dirty="0" smtClean="0"/>
              <a:t>2</a:t>
            </a:r>
            <a:r>
              <a:rPr lang="en-US" sz="1100" dirty="0" smtClean="0"/>
              <a:t> and </a:t>
            </a:r>
            <a:r>
              <a:rPr lang="en-US" sz="1100" dirty="0" err="1" smtClean="0"/>
              <a:t>Li</a:t>
            </a:r>
            <a:r>
              <a:rPr lang="en-US" sz="1100" baseline="-25000" dirty="0" err="1" smtClean="0"/>
              <a:t>x</a:t>
            </a:r>
            <a:r>
              <a:rPr lang="en-US" sz="1100" dirty="0" smtClean="0"/>
              <a:t>[Ti</a:t>
            </a:r>
            <a:r>
              <a:rPr lang="en-US" sz="1100" baseline="-25000" dirty="0" smtClean="0"/>
              <a:t>2</a:t>
            </a:r>
            <a:r>
              <a:rPr lang="en-US" sz="1100" dirty="0" smtClean="0"/>
              <a:t>]S</a:t>
            </a:r>
            <a:r>
              <a:rPr lang="en-US" sz="1100" baseline="-25000" dirty="0" smtClean="0"/>
              <a:t>4</a:t>
            </a:r>
            <a:r>
              <a:rPr lang="en-US" sz="1100" dirty="0" smtClean="0"/>
              <a:t>, the Co</a:t>
            </a:r>
            <a:r>
              <a:rPr lang="en-US" sz="1100" baseline="30000" dirty="0" smtClean="0"/>
              <a:t>4+</a:t>
            </a:r>
            <a:r>
              <a:rPr lang="en-US" sz="1100" dirty="0" smtClean="0"/>
              <a:t>/Co</a:t>
            </a:r>
            <a:r>
              <a:rPr lang="en-US" sz="1100" baseline="30000" dirty="0" smtClean="0"/>
              <a:t>3+</a:t>
            </a:r>
            <a:r>
              <a:rPr lang="en-US" sz="1100" dirty="0" smtClean="0"/>
              <a:t> </a:t>
            </a:r>
            <a:r>
              <a:rPr lang="en-US" sz="1100" dirty="0" err="1" smtClean="0"/>
              <a:t>redox</a:t>
            </a:r>
            <a:r>
              <a:rPr lang="en-US" sz="1100" dirty="0" smtClean="0"/>
              <a:t> couple for Li</a:t>
            </a:r>
            <a:r>
              <a:rPr lang="en-US" sz="1100" baseline="-25000" dirty="0" smtClean="0"/>
              <a:t>x</a:t>
            </a:r>
            <a:r>
              <a:rPr lang="en-US" sz="1100" dirty="0" smtClean="0"/>
              <a:t>CoO</a:t>
            </a:r>
            <a:r>
              <a:rPr lang="en-US" sz="1100" baseline="-25000" dirty="0" smtClean="0"/>
              <a:t>2</a:t>
            </a:r>
            <a:r>
              <a:rPr lang="en-US" sz="1100" dirty="0" smtClean="0"/>
              <a:t>, and the Co</a:t>
            </a:r>
            <a:r>
              <a:rPr lang="en-US" sz="1100" baseline="30000" dirty="0" smtClean="0"/>
              <a:t>3+</a:t>
            </a:r>
            <a:r>
              <a:rPr lang="en-US" sz="1100" dirty="0" smtClean="0"/>
              <a:t>/Co</a:t>
            </a:r>
            <a:r>
              <a:rPr lang="en-US" sz="1100" baseline="30000" dirty="0" smtClean="0"/>
              <a:t>2+</a:t>
            </a:r>
            <a:r>
              <a:rPr lang="en-US" sz="1100" dirty="0" smtClean="0"/>
              <a:t> </a:t>
            </a:r>
            <a:r>
              <a:rPr lang="en-US" sz="1100" dirty="0" err="1" smtClean="0"/>
              <a:t>redox</a:t>
            </a:r>
            <a:r>
              <a:rPr lang="en-US" sz="1100" dirty="0" smtClean="0"/>
              <a:t> couple for Li</a:t>
            </a:r>
            <a:r>
              <a:rPr lang="en-US" sz="1100" baseline="-25000" dirty="0" smtClean="0"/>
              <a:t>x</a:t>
            </a:r>
            <a:r>
              <a:rPr lang="en-US" sz="1100" dirty="0" smtClean="0"/>
              <a:t>CoPO</a:t>
            </a:r>
            <a:r>
              <a:rPr lang="en-US" sz="1100" baseline="-25000" dirty="0" smtClean="0"/>
              <a:t>4</a:t>
            </a:r>
            <a:r>
              <a:rPr lang="en-US" sz="1100" dirty="0" smtClean="0"/>
              <a:t>. </a:t>
            </a:r>
            <a:endParaRPr lang="es-ES" sz="1100" dirty="0" smtClean="0"/>
          </a:p>
        </p:txBody>
      </p:sp>
      <p:pic>
        <p:nvPicPr>
          <p:cNvPr id="34819" name="Picture 3" descr="C:\Users\Carmen\Dropbox (DISPOSITIVOS FOTO)\book energy (1)\part 1\figs files\figs 5 electrons holes\f 5 19.tif"/>
          <p:cNvPicPr>
            <a:picLocks noChangeAspect="1" noChangeArrowheads="1"/>
          </p:cNvPicPr>
          <p:nvPr/>
        </p:nvPicPr>
        <p:blipFill>
          <a:blip r:embed="rId3" cstate="print"/>
          <a:srcRect/>
          <a:stretch>
            <a:fillRect/>
          </a:stretch>
        </p:blipFill>
        <p:spPr bwMode="auto">
          <a:xfrm>
            <a:off x="1728788" y="996950"/>
            <a:ext cx="5200650" cy="2970213"/>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867400"/>
            <a:ext cx="8229600" cy="884509"/>
          </a:xfrm>
        </p:spPr>
        <p:txBody>
          <a:bodyPr>
            <a:noAutofit/>
          </a:bodyPr>
          <a:lstStyle/>
          <a:p>
            <a:pPr algn="l"/>
            <a:r>
              <a:rPr lang="en-US" sz="1050" dirty="0" smtClean="0"/>
              <a:t>Reproduced with permission from Tonti, D.; </a:t>
            </a:r>
            <a:r>
              <a:rPr lang="en-US" sz="1050" dirty="0" err="1" smtClean="0"/>
              <a:t>Zanoni</a:t>
            </a:r>
            <a:r>
              <a:rPr lang="en-US" sz="1050" dirty="0" smtClean="0"/>
              <a:t>, R.; “Electronic and chemical properties: X-Ray Photoelectron Spectroscopy” in J. </a:t>
            </a:r>
            <a:r>
              <a:rPr lang="en-US" sz="1050" dirty="0" err="1" smtClean="0"/>
              <a:t>Garche</a:t>
            </a:r>
            <a:r>
              <a:rPr lang="en-US" sz="1050" dirty="0" smtClean="0"/>
              <a:t>, Ch. Dyer, P. Moseley, Z. </a:t>
            </a:r>
            <a:r>
              <a:rPr lang="en-US" sz="1050" dirty="0" err="1" smtClean="0"/>
              <a:t>Ogumi</a:t>
            </a:r>
            <a:r>
              <a:rPr lang="en-US" sz="1050" dirty="0" smtClean="0"/>
              <a:t>, D. Rand and B. </a:t>
            </a:r>
            <a:r>
              <a:rPr lang="en-US" sz="1050" dirty="0" err="1" smtClean="0"/>
              <a:t>Scrosati</a:t>
            </a:r>
            <a:r>
              <a:rPr lang="en-US" sz="1050" dirty="0" smtClean="0"/>
              <a:t>, editors. </a:t>
            </a:r>
            <a:r>
              <a:rPr lang="en-US" sz="1050" i="1" dirty="0" smtClean="0"/>
              <a:t>Encyclopedia of Electrochemical Power Sources</a:t>
            </a:r>
            <a:r>
              <a:rPr lang="en-US" sz="1050" dirty="0" smtClean="0"/>
              <a:t>; Elsevier: Amsterdam, 2009; pp 673-695.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6</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4724400"/>
            <a:ext cx="8126018" cy="1107996"/>
          </a:xfrm>
          <a:prstGeom prst="rect">
            <a:avLst/>
          </a:prstGeom>
        </p:spPr>
        <p:txBody>
          <a:bodyPr wrap="square">
            <a:spAutoFit/>
          </a:bodyPr>
          <a:lstStyle/>
          <a:p>
            <a:r>
              <a:rPr lang="en-US" sz="1100" b="1" dirty="0"/>
              <a:t>Figure </a:t>
            </a:r>
            <a:r>
              <a:rPr lang="en-US" sz="1100" b="1" dirty="0" smtClean="0"/>
              <a:t>5.20.</a:t>
            </a:r>
            <a:r>
              <a:rPr lang="en-US" sz="1100" dirty="0" smtClean="0"/>
              <a:t> Soft x-ray photoelectron spectroscopy (SXPS) spectra from (left) Li 1s, Se 3d, and (middle) the valence band (VB) of TiSe</a:t>
            </a:r>
            <a:r>
              <a:rPr lang="en-US" sz="1100" baseline="-25000" dirty="0" smtClean="0"/>
              <a:t>2</a:t>
            </a:r>
            <a:r>
              <a:rPr lang="en-US" sz="1100" dirty="0" smtClean="0"/>
              <a:t> (0001) intercalated at room temperature with Li by sublimation in ultrahigh vacuum for the reported times. The adsorbed Li is readily intercalated into the substrate without interface decomposition, as shown by the sharp, single component of Li 1 s peak and its binding energy (BE) value. The VB spectra are dominated by the occupied Se 4p band, which remains mostly unchanged in shape, showing only a small shift to larger BEs. The evident increased emission at the Fermi </a:t>
            </a:r>
            <a:r>
              <a:rPr lang="en-US" sz="1100" dirty="0" err="1" smtClean="0"/>
              <a:t>lelvel</a:t>
            </a:r>
            <a:r>
              <a:rPr lang="en-US" sz="1100" dirty="0" smtClean="0"/>
              <a:t> (BE = 0 </a:t>
            </a:r>
            <a:r>
              <a:rPr lang="en-US" sz="1100" dirty="0" err="1" smtClean="0"/>
              <a:t>eV</a:t>
            </a:r>
            <a:r>
              <a:rPr lang="en-US" sz="1100" dirty="0" smtClean="0"/>
              <a:t>) indicates filling of previously empty Ti 3d states, due to charge transfer from Li, as sketched in the scheme of energy vs. density of states (right). </a:t>
            </a:r>
            <a:endParaRPr lang="es-ES" sz="1100" dirty="0" smtClean="0"/>
          </a:p>
        </p:txBody>
      </p:sp>
      <p:pic>
        <p:nvPicPr>
          <p:cNvPr id="35843" name="Picture 3" descr="C:\Users\Carmen\Dropbox (DISPOSITIVOS FOTO)\book energy (1)\part 1\figs files\figs 5 electrons holes\f 5 20.tif"/>
          <p:cNvPicPr>
            <a:picLocks noChangeAspect="1" noChangeArrowheads="1"/>
          </p:cNvPicPr>
          <p:nvPr/>
        </p:nvPicPr>
        <p:blipFill>
          <a:blip r:embed="rId2" cstate="print"/>
          <a:srcRect/>
          <a:stretch>
            <a:fillRect/>
          </a:stretch>
        </p:blipFill>
        <p:spPr bwMode="auto">
          <a:xfrm>
            <a:off x="1676400" y="533400"/>
            <a:ext cx="6191250" cy="3565525"/>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a:t>
            </a:r>
            <a:r>
              <a:rPr lang="en-US" sz="1050" dirty="0" err="1" smtClean="0"/>
              <a:t>Obrovac</a:t>
            </a:r>
            <a:r>
              <a:rPr lang="en-US" sz="1050" dirty="0" smtClean="0"/>
              <a:t>, M. N.; </a:t>
            </a:r>
            <a:r>
              <a:rPr lang="en-US" sz="1050" dirty="0" err="1" smtClean="0"/>
              <a:t>Gao</a:t>
            </a:r>
            <a:r>
              <a:rPr lang="en-US" sz="1050" dirty="0" smtClean="0"/>
              <a:t>, Y.; </a:t>
            </a:r>
            <a:r>
              <a:rPr lang="en-US" sz="1050" dirty="0" err="1" smtClean="0"/>
              <a:t>Dahn</a:t>
            </a:r>
            <a:r>
              <a:rPr lang="en-US" sz="1050" dirty="0" smtClean="0"/>
              <a:t>, J. R. "</a:t>
            </a:r>
            <a:r>
              <a:rPr lang="en-US" sz="1050" dirty="0" smtClean="0">
                <a:hlinkClick r:id="rId2"/>
              </a:rPr>
              <a:t>Explanation for the 4.8-V plateau in Li</a:t>
            </a:r>
            <a:r>
              <a:rPr lang="en-US" sz="1050" baseline="-25000" dirty="0" smtClean="0">
                <a:hlinkClick r:id="rId2"/>
              </a:rPr>
              <a:t>y</a:t>
            </a:r>
            <a:r>
              <a:rPr lang="en-US" sz="1050" dirty="0" smtClean="0">
                <a:hlinkClick r:id="rId2"/>
              </a:rPr>
              <a:t>Cr</a:t>
            </a:r>
            <a:r>
              <a:rPr lang="en-US" sz="1050" baseline="-25000" dirty="0" smtClean="0">
                <a:hlinkClick r:id="rId2"/>
              </a:rPr>
              <a:t>x</a:t>
            </a:r>
            <a:r>
              <a:rPr lang="en-US" sz="1050" dirty="0" smtClean="0">
                <a:hlinkClick r:id="rId2"/>
              </a:rPr>
              <a:t>Mn</a:t>
            </a:r>
            <a:r>
              <a:rPr lang="en-US" sz="1050" baseline="-25000" dirty="0" smtClean="0">
                <a:hlinkClick r:id="rId2"/>
              </a:rPr>
              <a:t>2-x</a:t>
            </a:r>
            <a:r>
              <a:rPr lang="en-US" sz="1050" dirty="0" smtClean="0">
                <a:hlinkClick r:id="rId2"/>
              </a:rPr>
              <a:t>O</a:t>
            </a:r>
            <a:r>
              <a:rPr lang="en-US" sz="1050" baseline="-25000" dirty="0" smtClean="0">
                <a:hlinkClick r:id="rId2"/>
              </a:rPr>
              <a:t>4</a:t>
            </a:r>
            <a:r>
              <a:rPr lang="en-US" sz="1050" dirty="0" smtClean="0">
                <a:hlinkClick r:id="rId2"/>
              </a:rPr>
              <a:t> </a:t>
            </a:r>
            <a:r>
              <a:rPr lang="en-US" sz="1050" dirty="0" smtClean="0"/>
              <a:t>". </a:t>
            </a:r>
            <a:r>
              <a:rPr lang="en-US" sz="1050" i="1" dirty="0" smtClean="0"/>
              <a:t>Physical Review B</a:t>
            </a:r>
            <a:r>
              <a:rPr lang="en-US" sz="1050" dirty="0" smtClean="0"/>
              <a:t> </a:t>
            </a:r>
            <a:r>
              <a:rPr lang="en-US" sz="1050" b="1" dirty="0" smtClean="0"/>
              <a:t>1998</a:t>
            </a:r>
            <a:r>
              <a:rPr lang="en-US" sz="1050" dirty="0" smtClean="0"/>
              <a:t>, </a:t>
            </a:r>
            <a:r>
              <a:rPr lang="en-US" sz="1050" i="1" dirty="0" smtClean="0"/>
              <a:t>57</a:t>
            </a:r>
            <a:r>
              <a:rPr lang="en-US" sz="1050" dirty="0" smtClean="0"/>
              <a:t>, 5728-5733.</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7</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124200" y="4448805"/>
            <a:ext cx="4169372" cy="938719"/>
          </a:xfrm>
          <a:prstGeom prst="rect">
            <a:avLst/>
          </a:prstGeom>
        </p:spPr>
        <p:txBody>
          <a:bodyPr wrap="square">
            <a:spAutoFit/>
          </a:bodyPr>
          <a:lstStyle/>
          <a:p>
            <a:r>
              <a:rPr lang="en-US" sz="1100" b="1" dirty="0"/>
              <a:t>Figure </a:t>
            </a:r>
            <a:r>
              <a:rPr lang="en-US" sz="1100" b="1" dirty="0" smtClean="0"/>
              <a:t>5.21.</a:t>
            </a:r>
            <a:r>
              <a:rPr lang="en-US" sz="1100" dirty="0" smtClean="0"/>
              <a:t> Discharge curves of Li</a:t>
            </a:r>
            <a:r>
              <a:rPr lang="en-US" sz="1100" baseline="-25000" dirty="0" smtClean="0"/>
              <a:t>y</a:t>
            </a:r>
            <a:r>
              <a:rPr lang="en-US" sz="1100" dirty="0" smtClean="0"/>
              <a:t>Cr</a:t>
            </a:r>
            <a:r>
              <a:rPr lang="en-US" sz="1100" baseline="-25000" dirty="0" smtClean="0"/>
              <a:t>x</a:t>
            </a:r>
            <a:r>
              <a:rPr lang="en-US" sz="1100" dirty="0" smtClean="0"/>
              <a:t>Mn</a:t>
            </a:r>
            <a:r>
              <a:rPr lang="en-US" sz="1100" baseline="-25000" dirty="0" smtClean="0"/>
              <a:t>2-x</a:t>
            </a:r>
            <a:r>
              <a:rPr lang="en-US" sz="1100" dirty="0" smtClean="0"/>
              <a:t>O</a:t>
            </a:r>
            <a:r>
              <a:rPr lang="en-US" sz="1100" baseline="-25000" dirty="0" smtClean="0"/>
              <a:t>4</a:t>
            </a:r>
            <a:r>
              <a:rPr lang="en-US" sz="1100" dirty="0" smtClean="0"/>
              <a:t> (0.17  0.83</a:t>
            </a:r>
            <a:r>
              <a:rPr lang="en-US" sz="1100" dirty="0" smtClean="0"/>
              <a:t>). </a:t>
            </a:r>
            <a:r>
              <a:rPr lang="en-US" sz="1100" dirty="0" smtClean="0"/>
              <a:t>The </a:t>
            </a:r>
            <a:r>
              <a:rPr lang="en-US" sz="1100" dirty="0"/>
              <a:t>step corresponds to a sudden change of the chemical potential of electrons, that occurs when the number of Li</a:t>
            </a:r>
            <a:r>
              <a:rPr lang="en-US" sz="1100" baseline="30000" dirty="0"/>
              <a:t>+</a:t>
            </a:r>
            <a:r>
              <a:rPr lang="en-US" sz="1100" dirty="0"/>
              <a:t> removed from the lattice is (1-</a:t>
            </a:r>
            <a:r>
              <a:rPr lang="en-US" sz="1100" i="1" dirty="0"/>
              <a:t>x</a:t>
            </a:r>
            <a:r>
              <a:rPr lang="en-US" sz="1100" dirty="0"/>
              <a:t>), that corresponds to the oxidation of all the Mn</a:t>
            </a:r>
            <a:r>
              <a:rPr lang="en-US" sz="1100" baseline="30000" dirty="0"/>
              <a:t>3+</a:t>
            </a:r>
            <a:r>
              <a:rPr lang="en-US" sz="1100" dirty="0"/>
              <a:t> ions to Mn</a:t>
            </a:r>
            <a:r>
              <a:rPr lang="en-US" sz="1100" baseline="30000" dirty="0"/>
              <a:t>4+</a:t>
            </a:r>
            <a:r>
              <a:rPr lang="en-US" sz="1100" dirty="0" smtClean="0"/>
              <a:t> .</a:t>
            </a:r>
            <a:endParaRPr lang="es-ES" sz="1100" dirty="0" smtClean="0"/>
          </a:p>
        </p:txBody>
      </p:sp>
      <p:pic>
        <p:nvPicPr>
          <p:cNvPr id="36867" name="Picture 3" descr="C:\Users\Carmen\Dropbox (DISPOSITIVOS FOTO)\book energy (1)\part 1\figs files\figs 5 electrons holes\f 5 21.tif"/>
          <p:cNvPicPr>
            <a:picLocks noChangeAspect="1" noChangeArrowheads="1"/>
          </p:cNvPicPr>
          <p:nvPr/>
        </p:nvPicPr>
        <p:blipFill>
          <a:blip r:embed="rId3" cstate="print"/>
          <a:srcRect/>
          <a:stretch>
            <a:fillRect/>
          </a:stretch>
        </p:blipFill>
        <p:spPr bwMode="auto">
          <a:xfrm>
            <a:off x="2514600" y="304800"/>
            <a:ext cx="4511675" cy="3843621"/>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van </a:t>
            </a:r>
            <a:r>
              <a:rPr lang="en-US" sz="1050" dirty="0" err="1" smtClean="0"/>
              <a:t>der</a:t>
            </a:r>
            <a:r>
              <a:rPr lang="en-US" sz="1050" dirty="0" smtClean="0"/>
              <a:t> </a:t>
            </a:r>
            <a:r>
              <a:rPr lang="en-US" sz="1050" dirty="0" err="1" smtClean="0"/>
              <a:t>Ven</a:t>
            </a:r>
            <a:r>
              <a:rPr lang="en-US" sz="1050" dirty="0" smtClean="0"/>
              <a:t>, A.; Bhattacharya, J.; </a:t>
            </a:r>
            <a:r>
              <a:rPr lang="en-US" sz="1050" dirty="0" err="1" smtClean="0"/>
              <a:t>Belak</a:t>
            </a:r>
            <a:r>
              <a:rPr lang="en-US" sz="1050" dirty="0" smtClean="0"/>
              <a:t>, A. A. "</a:t>
            </a:r>
            <a:r>
              <a:rPr lang="en-US" sz="1050" dirty="0" smtClean="0">
                <a:hlinkClick r:id="rId2"/>
              </a:rPr>
              <a:t>Understanding Li diffusion in Li-intercalation compounds</a:t>
            </a:r>
            <a:r>
              <a:rPr lang="en-US" sz="1050" dirty="0" smtClean="0"/>
              <a:t>". </a:t>
            </a:r>
            <a:r>
              <a:rPr lang="en-US" sz="1050" i="1" dirty="0" smtClean="0"/>
              <a:t>Accounts of Chemical Research</a:t>
            </a:r>
            <a:r>
              <a:rPr lang="en-US" sz="1050" dirty="0" smtClean="0"/>
              <a:t> </a:t>
            </a:r>
            <a:r>
              <a:rPr lang="en-US" sz="1050" b="1" dirty="0" smtClean="0"/>
              <a:t>2013</a:t>
            </a:r>
            <a:r>
              <a:rPr lang="en-US" sz="1050" dirty="0" smtClean="0"/>
              <a:t>, </a:t>
            </a:r>
            <a:r>
              <a:rPr lang="en-US" sz="1050" i="1" dirty="0" smtClean="0"/>
              <a:t>46</a:t>
            </a:r>
            <a:r>
              <a:rPr lang="en-US" sz="1050" dirty="0" smtClean="0"/>
              <a:t>, 1216–1225.</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8</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4876800"/>
            <a:ext cx="8126018" cy="938719"/>
          </a:xfrm>
          <a:prstGeom prst="rect">
            <a:avLst/>
          </a:prstGeom>
        </p:spPr>
        <p:txBody>
          <a:bodyPr wrap="square">
            <a:spAutoFit/>
          </a:bodyPr>
          <a:lstStyle/>
          <a:p>
            <a:r>
              <a:rPr lang="en-US" sz="1100" b="1" dirty="0"/>
              <a:t>Figure </a:t>
            </a:r>
            <a:r>
              <a:rPr lang="en-US" sz="1100" b="1" dirty="0" smtClean="0"/>
              <a:t>5.22.</a:t>
            </a:r>
            <a:r>
              <a:rPr lang="en-US" sz="1100" dirty="0" smtClean="0"/>
              <a:t> (a) Ions in equilibrium sites in a square lattice. (b) Detail of energetic landscape for ion hopping to a neighbor site, showing the minimum of free energy at two lattice sites, and the saddle point for hopping to a neighbor site with activation energy . (c) and (d). Li migration barriers for hops between neighboring octahedral sites in layered and </a:t>
            </a:r>
            <a:r>
              <a:rPr lang="en-US" sz="1100" dirty="0" err="1" smtClean="0"/>
              <a:t>spinel</a:t>
            </a:r>
            <a:r>
              <a:rPr lang="en-US" sz="1100" dirty="0" smtClean="0"/>
              <a:t> LiTiS2 are very sensitive to the occupancy of sites adjacent to the intermediate tetrahedral site of the hop. The barrier for hops into isolated vacancies is significantly larger than for </a:t>
            </a:r>
            <a:r>
              <a:rPr lang="en-US" sz="1100" dirty="0" err="1" smtClean="0"/>
              <a:t>divacancy</a:t>
            </a:r>
            <a:r>
              <a:rPr lang="en-US" sz="1100" dirty="0" smtClean="0"/>
              <a:t> hops and triple vacancy hops. </a:t>
            </a:r>
            <a:endParaRPr lang="es-ES" sz="1100" dirty="0" smtClean="0"/>
          </a:p>
        </p:txBody>
      </p:sp>
      <p:pic>
        <p:nvPicPr>
          <p:cNvPr id="49154" name="Picture 2" descr="C:\Users\Carmen\Dropbox (DISPOSITIVOS FOTO)\book energy (1)\part 1\figs files\figs 5 electrons holes\f 5 22 a.tif"/>
          <p:cNvPicPr>
            <a:picLocks noChangeAspect="1" noChangeArrowheads="1"/>
          </p:cNvPicPr>
          <p:nvPr/>
        </p:nvPicPr>
        <p:blipFill>
          <a:blip r:embed="rId3" cstate="print"/>
          <a:srcRect/>
          <a:stretch>
            <a:fillRect/>
          </a:stretch>
        </p:blipFill>
        <p:spPr bwMode="auto">
          <a:xfrm>
            <a:off x="838200" y="1143000"/>
            <a:ext cx="3387811" cy="2895600"/>
          </a:xfrm>
          <a:prstGeom prst="rect">
            <a:avLst/>
          </a:prstGeom>
          <a:noFill/>
        </p:spPr>
      </p:pic>
      <p:pic>
        <p:nvPicPr>
          <p:cNvPr id="49155" name="Picture 3" descr="C:\Users\Carmen\Dropbox (DISPOSITIVOS FOTO)\book energy (1)\part 1\figs files\figs 5 electrons holes\f 5 22 c.tif"/>
          <p:cNvPicPr>
            <a:picLocks noChangeAspect="1" noChangeArrowheads="1"/>
          </p:cNvPicPr>
          <p:nvPr/>
        </p:nvPicPr>
        <p:blipFill>
          <a:blip r:embed="rId4" cstate="print"/>
          <a:srcRect/>
          <a:stretch>
            <a:fillRect/>
          </a:stretch>
        </p:blipFill>
        <p:spPr bwMode="auto">
          <a:xfrm>
            <a:off x="5257800" y="762000"/>
            <a:ext cx="2714625" cy="3748767"/>
          </a:xfrm>
          <a:prstGeom prst="rect">
            <a:avLst/>
          </a:prstGeom>
          <a:noFill/>
        </p:spPr>
      </p:pic>
      <p:sp>
        <p:nvSpPr>
          <p:cNvPr id="4" name="Rectangle 3"/>
          <p:cNvSpPr/>
          <p:nvPr/>
        </p:nvSpPr>
        <p:spPr>
          <a:xfrm>
            <a:off x="0" y="0"/>
            <a:ext cx="4189801" cy="369332"/>
          </a:xfrm>
          <a:prstGeom prst="rect">
            <a:avLst/>
          </a:prstGeom>
        </p:spPr>
        <p:txBody>
          <a:bodyPr wrap="none">
            <a:spAutoFit/>
          </a:bodyPr>
          <a:lstStyle/>
          <a:p>
            <a:r>
              <a:rPr lang="en-US" b="1" dirty="0"/>
              <a:t>11. Insertion of ions: the lattice gas model</a:t>
            </a:r>
          </a:p>
        </p:txBody>
      </p:sp>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9</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6096000" y="4572000"/>
            <a:ext cx="2792018" cy="1269578"/>
          </a:xfrm>
          <a:prstGeom prst="rect">
            <a:avLst/>
          </a:prstGeom>
        </p:spPr>
        <p:txBody>
          <a:bodyPr wrap="square">
            <a:spAutoFit/>
          </a:bodyPr>
          <a:lstStyle/>
          <a:p>
            <a:r>
              <a:rPr lang="en-US" sz="1100" b="1" dirty="0"/>
              <a:t>Figure </a:t>
            </a:r>
            <a:r>
              <a:rPr lang="en-US" sz="1100" b="1" dirty="0" smtClean="0"/>
              <a:t>5.23.</a:t>
            </a:r>
            <a:r>
              <a:rPr lang="en-US" sz="1100" dirty="0" smtClean="0"/>
              <a:t> </a:t>
            </a:r>
            <a:r>
              <a:rPr lang="en-GB" sz="1100" dirty="0" smtClean="0"/>
              <a:t>Plots of voltage-composition curve (a) and equilibrium chemical capacitance  (b) versus voltage of the cathode for the lattice gas model with interaction (mean field), using different values of the interaction parameter, </a:t>
            </a:r>
            <a:r>
              <a:rPr lang="en-GB" sz="1100" i="1" dirty="0" smtClean="0"/>
              <a:t>g</a:t>
            </a:r>
            <a:r>
              <a:rPr lang="en-GB" sz="1100" dirty="0" smtClean="0"/>
              <a:t> , as indicated</a:t>
            </a:r>
            <a:r>
              <a:rPr lang="en-GB" sz="1100" dirty="0" smtClean="0"/>
              <a:t>. </a:t>
            </a:r>
            <a:r>
              <a:rPr lang="en-US" sz="1100" dirty="0"/>
              <a:t>© Juan Bisquert </a:t>
            </a:r>
            <a:endParaRPr lang="es-ES" sz="1100" dirty="0" smtClean="0"/>
          </a:p>
        </p:txBody>
      </p:sp>
      <p:pic>
        <p:nvPicPr>
          <p:cNvPr id="50178" name="Picture 2" descr="C:\Users\Carmen\Dropbox (DISPOSITIVOS FOTO)\book energy (1)\part 1\figs files\figs 5 electrons holes\f 5 23.TIF"/>
          <p:cNvPicPr>
            <a:picLocks noChangeAspect="1" noChangeArrowheads="1"/>
          </p:cNvPicPr>
          <p:nvPr/>
        </p:nvPicPr>
        <p:blipFill>
          <a:blip r:embed="rId3" cstate="print"/>
          <a:srcRect/>
          <a:stretch>
            <a:fillRect/>
          </a:stretch>
        </p:blipFill>
        <p:spPr bwMode="auto">
          <a:xfrm>
            <a:off x="5894786" y="0"/>
            <a:ext cx="2892425" cy="4454448"/>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95589802"/>
              </p:ext>
            </p:extLst>
          </p:nvPr>
        </p:nvGraphicFramePr>
        <p:xfrm>
          <a:off x="152400" y="609600"/>
          <a:ext cx="2085975" cy="552450"/>
        </p:xfrm>
        <a:graphic>
          <a:graphicData uri="http://schemas.openxmlformats.org/presentationml/2006/ole">
            <mc:AlternateContent xmlns:mc="http://schemas.openxmlformats.org/markup-compatibility/2006">
              <mc:Choice xmlns:v="urn:schemas-microsoft-com:vml" Requires="v">
                <p:oleObj spid="_x0000_s41997" name="Equation" r:id="rId4" imgW="2094591" imgH="545863" progId="Equation.3">
                  <p:embed/>
                </p:oleObj>
              </mc:Choice>
              <mc:Fallback>
                <p:oleObj name="Equation" r:id="rId4" imgW="2094591" imgH="545863"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20859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33500120"/>
              </p:ext>
            </p:extLst>
          </p:nvPr>
        </p:nvGraphicFramePr>
        <p:xfrm>
          <a:off x="152400" y="2008149"/>
          <a:ext cx="1381125" cy="438150"/>
        </p:xfrm>
        <a:graphic>
          <a:graphicData uri="http://schemas.openxmlformats.org/presentationml/2006/ole">
            <mc:AlternateContent xmlns:mc="http://schemas.openxmlformats.org/markup-compatibility/2006">
              <mc:Choice xmlns:v="urn:schemas-microsoft-com:vml" Requires="v">
                <p:oleObj spid="_x0000_s41998" name="Equation" r:id="rId6" imgW="1384300" imgH="431800" progId="Equation.3">
                  <p:embed/>
                </p:oleObj>
              </mc:Choice>
              <mc:Fallback>
                <p:oleObj name="Equation" r:id="rId6" imgW="13843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008149"/>
                        <a:ext cx="13811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50355188"/>
              </p:ext>
            </p:extLst>
          </p:nvPr>
        </p:nvGraphicFramePr>
        <p:xfrm>
          <a:off x="201414" y="1447800"/>
          <a:ext cx="676275" cy="228600"/>
        </p:xfrm>
        <a:graphic>
          <a:graphicData uri="http://schemas.openxmlformats.org/presentationml/2006/ole">
            <mc:AlternateContent xmlns:mc="http://schemas.openxmlformats.org/markup-compatibility/2006">
              <mc:Choice xmlns:v="urn:schemas-microsoft-com:vml" Requires="v">
                <p:oleObj spid="_x0000_s41999" name="Equation" r:id="rId8" imgW="672808" imgH="228501" progId="Equation.3">
                  <p:embed/>
                </p:oleObj>
              </mc:Choice>
              <mc:Fallback>
                <p:oleObj name="Equation" r:id="rId8" imgW="672808" imgH="228501"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414" y="1447800"/>
                        <a:ext cx="676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87903355"/>
              </p:ext>
            </p:extLst>
          </p:nvPr>
        </p:nvGraphicFramePr>
        <p:xfrm>
          <a:off x="76200" y="2667000"/>
          <a:ext cx="2152650" cy="323850"/>
        </p:xfrm>
        <a:graphic>
          <a:graphicData uri="http://schemas.openxmlformats.org/presentationml/2006/ole">
            <mc:AlternateContent xmlns:mc="http://schemas.openxmlformats.org/markup-compatibility/2006">
              <mc:Choice xmlns:v="urn:schemas-microsoft-com:vml" Requires="v">
                <p:oleObj spid="_x0000_s42000" name="Equation" r:id="rId10" imgW="2159000" imgH="317500" progId="Equation.3">
                  <p:embed/>
                </p:oleObj>
              </mc:Choice>
              <mc:Fallback>
                <p:oleObj name="Equation" r:id="rId10" imgW="2159000" imgH="3175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2667000"/>
                        <a:ext cx="21526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895855882"/>
              </p:ext>
            </p:extLst>
          </p:nvPr>
        </p:nvGraphicFramePr>
        <p:xfrm>
          <a:off x="228600" y="3352800"/>
          <a:ext cx="1285875" cy="447675"/>
        </p:xfrm>
        <a:graphic>
          <a:graphicData uri="http://schemas.openxmlformats.org/presentationml/2006/ole">
            <mc:AlternateContent xmlns:mc="http://schemas.openxmlformats.org/markup-compatibility/2006">
              <mc:Choice xmlns:v="urn:schemas-microsoft-com:vml" Requires="v">
                <p:oleObj spid="_x0000_s42001" name="Equation" r:id="rId12" imgW="1282700" imgH="444500" progId="Equation.3">
                  <p:embed/>
                </p:oleObj>
              </mc:Choice>
              <mc:Fallback>
                <p:oleObj name="Equation" r:id="rId12" imgW="1282700" imgH="4445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3352800"/>
                        <a:ext cx="12858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979453292"/>
              </p:ext>
            </p:extLst>
          </p:nvPr>
        </p:nvGraphicFramePr>
        <p:xfrm>
          <a:off x="304800" y="4114800"/>
          <a:ext cx="1114425" cy="257175"/>
        </p:xfrm>
        <a:graphic>
          <a:graphicData uri="http://schemas.openxmlformats.org/presentationml/2006/ole">
            <mc:AlternateContent xmlns:mc="http://schemas.openxmlformats.org/markup-compatibility/2006">
              <mc:Choice xmlns:v="urn:schemas-microsoft-com:vml" Requires="v">
                <p:oleObj spid="_x0000_s42002" name="Equation" r:id="rId14" imgW="1117115" imgH="253890" progId="Equation.3">
                  <p:embed/>
                </p:oleObj>
              </mc:Choice>
              <mc:Fallback>
                <p:oleObj name="Equation" r:id="rId14" imgW="1117115" imgH="25389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4114800"/>
                        <a:ext cx="11144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1331</Words>
  <Application>Microsoft Office PowerPoint</Application>
  <PresentationFormat>On-screen Show (4:3)</PresentationFormat>
  <Paragraphs>52</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Ecuación</vt:lpstr>
      <vt:lpstr>Microsoft Equation 3.0</vt:lpstr>
      <vt:lpstr>Juan Bisquert   Nanostructured Energy Devices:  Equilibrium Concepts and Kinetics CRC Press</vt:lpstr>
      <vt:lpstr>Reproduced with permission from Goodenough, J. B.; Kim, Y. "Challenges for rechargeable Li batteries". Chemistry of Materials 2010, 22, 587-603.  Juan Bisquert  Nanostructured Energy Devices: Equilibrium Concepts and Kinetics  CRC Press</vt:lpstr>
      <vt:lpstr>Reproduced with permission from Goodenough, J. B.; Kim, Y. "Challenges for rechargeable Li batteries". Chemistry of Materials 2010, 22, 587-603.  Juan Bisquert  Nanostructured Energy Devices: Equilibrium Concepts and Kinetics  CRC Press</vt:lpstr>
      <vt:lpstr>  Juan Bisquert  Nanostructured Energy Devices: Equilibrium Concepts and Kinetics  CRC Press</vt:lpstr>
      <vt:lpstr>Reproduced with permission from Goodenough, J. B.; Kim, Y. "Challenges for rechargeable Li batteries". Chemistry of Materials 2010, 22, 587-603.   Juan Bisquert  Nanostructured Energy Devices: Equilibrium Concepts and Kinetics  CRC Press</vt:lpstr>
      <vt:lpstr>Reproduced with permission from Tonti, D.; Zanoni, R.; “Electronic and chemical properties: X-Ray Photoelectron Spectroscopy” in J. Garche, Ch. Dyer, P. Moseley, Z. Ogumi, D. Rand and B. Scrosati, editors. Encyclopedia of Electrochemical Power Sources; Elsevier: Amsterdam, 2009; pp 673-695.   Juan Bisquert  Nanostructured Energy Devices: Equilibrium Concepts and Kinetics  CRC Press</vt:lpstr>
      <vt:lpstr>Reproduced with permission from Obrovac, M. N.; Gao, Y.; Dahn, J. R. "Explanation for the 4.8-V plateau in LiyCrxMn2-xO4 ". Physical Review B 1998, 57, 5728-5733.  Juan Bisquert  Nanostructured Energy Devices: Equilibrium Concepts and Kinetics  CRC Press</vt:lpstr>
      <vt:lpstr>Reproduced with permission from van der Ven, A.; Bhattacharya, J.; Belak, A. A. "Understanding Li diffusion in Li-intercalation compounds". Accounts of Chemical Research 2013, 46, 1216–1225.  Juan Bisquert  Nanostructured Energy Devices: Equilibrium Concepts and Kinetics  CRC Press</vt:lpstr>
      <vt:lpstr>  Juan Bisquert  Nanostructured Energy Devices: Equilibrium Concepts and Kinetics  CRC Press</vt:lpstr>
      <vt:lpstr>Reproduced with permission from Klingler, M.; Chu, W. F.; Weppner, W. "Coulometric titration of substituted LixLa(2−x)/3TiO3". Ionics 1997, 3, 289-291.   Juan Bisquert  Nanostructured Energy Devices: Equilibrium Concepts and Kinetics  CRC Press</vt:lpstr>
      <vt:lpstr>  Juan Bisquert  Nanostructured Energy Devices: Equilibrium Concepts and Kinetics  CRC Press</vt:lpstr>
      <vt:lpstr>© Juan Bisquert   Juan Bisquert  Nanostructured Energy Devices: Equilibrium Concepts and Kinetics  CRC Press</vt:lpstr>
      <vt:lpstr>Reproduced with permission from Ohzuku, T.; Kitagawa, M.; Hirai, T. "Electrochemistry of manganese dioxide in lithium nonaqueous cell". Journal of The Electrochemical Society 1990, 137, 769-775.  Juan Bisquert  Nanostructured Energy Devices: Equilibrium Concepts and Kinetics  CRC Press</vt:lpstr>
      <vt:lpstr>Reproduced with permission from Kim, S. W.; Pyun, S. I. "Thermodynamic and kinetic approaches to lithium intercalation into a Li1-xMn2O4 electrode using Monte Carlo simulation". Electrochimica Acta 2001, 46, 987-997.  Juan Bisquert  Nanostructured Energy Devices: Equilibrium Concepts and Kinetics  CRC Press</vt:lpstr>
      <vt:lpstr>Reproduced with permission from Kim, S. W.; Pyun, S. I. "Thermodynamic and kinetic approaches to lithium intercalation into a Li1-xMn2O4 electrode using Monte Carlo simulation". Electrochimica Acta 2001, 46, 987-997.  Juan Bisquert  Nanostructured Energy Devices: Equilibrium Concepts and Kinetics  CRC Press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Juan Bisquert  Nanostructured Energy Devices: Principles and Applications Taylor &amp; Francis Books, Inc.</dc:title>
  <dc:creator>Journal</dc:creator>
  <cp:lastModifiedBy>Juan</cp:lastModifiedBy>
  <cp:revision>160</cp:revision>
  <dcterms:created xsi:type="dcterms:W3CDTF">2012-04-28T07:58:05Z</dcterms:created>
  <dcterms:modified xsi:type="dcterms:W3CDTF">2014-11-23T13:23:23Z</dcterms:modified>
</cp:coreProperties>
</file>