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06" r:id="rId2"/>
    <p:sldId id="277" r:id="rId3"/>
    <p:sldId id="308" r:id="rId4"/>
    <p:sldId id="307" r:id="rId5"/>
    <p:sldId id="278" r:id="rId6"/>
    <p:sldId id="279" r:id="rId7"/>
    <p:sldId id="280" r:id="rId8"/>
    <p:sldId id="281" r:id="rId9"/>
    <p:sldId id="309" r:id="rId10"/>
    <p:sldId id="282" r:id="rId11"/>
    <p:sldId id="283" r:id="rId12"/>
    <p:sldId id="284" r:id="rId13"/>
    <p:sldId id="285" r:id="rId14"/>
    <p:sldId id="310" r:id="rId15"/>
    <p:sldId id="287" r:id="rId16"/>
    <p:sldId id="288" r:id="rId17"/>
    <p:sldId id="289" r:id="rId18"/>
    <p:sldId id="290" r:id="rId19"/>
    <p:sldId id="291" r:id="rId20"/>
    <p:sldId id="311" r:id="rId21"/>
    <p:sldId id="312" r:id="rId22"/>
    <p:sldId id="314" r:id="rId23"/>
    <p:sldId id="31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32" autoAdjust="0"/>
    <p:restoredTop sz="94660"/>
  </p:normalViewPr>
  <p:slideViewPr>
    <p:cSldViewPr>
      <p:cViewPr varScale="1">
        <p:scale>
          <a:sx n="94" d="100"/>
          <a:sy n="94" d="100"/>
        </p:scale>
        <p:origin x="-264"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5" d="100"/>
          <a:sy n="55" d="100"/>
        </p:scale>
        <p:origin x="-263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 Id="rId9"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5" Type="http://schemas.openxmlformats.org/officeDocument/2006/relationships/image" Target="../media/image84.wmf"/><Relationship Id="rId4"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5" Type="http://schemas.openxmlformats.org/officeDocument/2006/relationships/image" Target="../media/image89.wmf"/><Relationship Id="rId4" Type="http://schemas.openxmlformats.org/officeDocument/2006/relationships/image" Target="../media/image88.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EA7E33-58AB-42A5-81FF-9F9422235054}" type="datetimeFigureOut">
              <a:rPr lang="es-ES" smtClean="0"/>
              <a:pPr/>
              <a:t>01/12/2014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CA3858-4DFC-4580-B656-EEB015611163}" type="slidenum">
              <a:rPr lang="es-ES" smtClean="0"/>
              <a:pPr/>
              <a:t>‹#›</a:t>
            </a:fld>
            <a:endParaRPr lang="es-ES"/>
          </a:p>
        </p:txBody>
      </p:sp>
    </p:spTree>
    <p:extLst>
      <p:ext uri="{BB962C8B-B14F-4D97-AF65-F5344CB8AC3E}">
        <p14:creationId xmlns:p14="http://schemas.microsoft.com/office/powerpoint/2010/main" val="3300680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8A0DE-478B-4350-8A14-D1B542FBC67D}"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onlinelibrary.wiley.com/doi/10.1111/jace.12143/abstract" TargetMode="Externa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3.bin"/><Relationship Id="rId5" Type="http://schemas.openxmlformats.org/officeDocument/2006/relationships/image" Target="../media/image51.tiff"/><Relationship Id="rId4" Type="http://schemas.openxmlformats.org/officeDocument/2006/relationships/image" Target="../media/image50.tiff"/></Relationships>
</file>

<file path=ppt/slides/_rels/slide11.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sciencedirect.com/science/article/pii/S138694770900650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image" Target="../media/image59.wmf"/><Relationship Id="rId18" Type="http://schemas.openxmlformats.org/officeDocument/2006/relationships/oleObject" Target="../embeddings/oleObject51.bin"/><Relationship Id="rId3" Type="http://schemas.openxmlformats.org/officeDocument/2006/relationships/oleObject" Target="../embeddings/oleObject44.bin"/><Relationship Id="rId21" Type="http://schemas.openxmlformats.org/officeDocument/2006/relationships/image" Target="../media/image63.wmf"/><Relationship Id="rId7" Type="http://schemas.openxmlformats.org/officeDocument/2006/relationships/oleObject" Target="../embeddings/oleObject46.bin"/><Relationship Id="rId12" Type="http://schemas.openxmlformats.org/officeDocument/2006/relationships/oleObject" Target="../embeddings/oleObject48.bin"/><Relationship Id="rId17" Type="http://schemas.openxmlformats.org/officeDocument/2006/relationships/image" Target="../media/image61.wmf"/><Relationship Id="rId2" Type="http://schemas.openxmlformats.org/officeDocument/2006/relationships/slideLayout" Target="../slideLayouts/slideLayout2.xml"/><Relationship Id="rId16" Type="http://schemas.openxmlformats.org/officeDocument/2006/relationships/oleObject" Target="../embeddings/oleObject50.bin"/><Relationship Id="rId20" Type="http://schemas.openxmlformats.org/officeDocument/2006/relationships/oleObject" Target="../embeddings/oleObject52.bin"/><Relationship Id="rId1" Type="http://schemas.openxmlformats.org/officeDocument/2006/relationships/vmlDrawing" Target="../drawings/vmlDrawing10.vml"/><Relationship Id="rId6" Type="http://schemas.openxmlformats.org/officeDocument/2006/relationships/image" Target="../media/image56.wmf"/><Relationship Id="rId11" Type="http://schemas.openxmlformats.org/officeDocument/2006/relationships/image" Target="../media/image58.wmf"/><Relationship Id="rId5" Type="http://schemas.openxmlformats.org/officeDocument/2006/relationships/oleObject" Target="../embeddings/oleObject45.bin"/><Relationship Id="rId15" Type="http://schemas.openxmlformats.org/officeDocument/2006/relationships/image" Target="../media/image60.wmf"/><Relationship Id="rId10" Type="http://schemas.openxmlformats.org/officeDocument/2006/relationships/oleObject" Target="../embeddings/oleObject47.bin"/><Relationship Id="rId19" Type="http://schemas.openxmlformats.org/officeDocument/2006/relationships/image" Target="../media/image62.wmf"/><Relationship Id="rId4" Type="http://schemas.openxmlformats.org/officeDocument/2006/relationships/image" Target="../media/image55.wmf"/><Relationship Id="rId9" Type="http://schemas.openxmlformats.org/officeDocument/2006/relationships/image" Target="../media/image64.tiff"/><Relationship Id="rId14" Type="http://schemas.openxmlformats.org/officeDocument/2006/relationships/oleObject" Target="../embeddings/oleObject49.bin"/></Relationships>
</file>

<file path=ppt/slides/_rels/slide15.xml.rels><?xml version="1.0" encoding="UTF-8" standalone="yes"?>
<Relationships xmlns="http://schemas.openxmlformats.org/package/2006/relationships"><Relationship Id="rId3" Type="http://schemas.openxmlformats.org/officeDocument/2006/relationships/image" Target="../media/image67.tif"/><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54.bin"/><Relationship Id="rId5" Type="http://schemas.openxmlformats.org/officeDocument/2006/relationships/image" Target="../media/image65.wmf"/><Relationship Id="rId4" Type="http://schemas.openxmlformats.org/officeDocument/2006/relationships/oleObject" Target="../embeddings/oleObject5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72.wmf"/><Relationship Id="rId3" Type="http://schemas.openxmlformats.org/officeDocument/2006/relationships/image" Target="../media/image73.tiff"/><Relationship Id="rId7" Type="http://schemas.openxmlformats.org/officeDocument/2006/relationships/image" Target="../media/image69.wmf"/><Relationship Id="rId12"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6.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70.wmf"/></Relationships>
</file>

<file path=ppt/slides/_rels/slide1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4.wmf"/><Relationship Id="rId4" Type="http://schemas.openxmlformats.org/officeDocument/2006/relationships/oleObject" Target="../embeddings/oleObject60.bin"/></Relationships>
</file>

<file path=ppt/slides/_rels/slide18.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62.bin"/><Relationship Id="rId5" Type="http://schemas.openxmlformats.org/officeDocument/2006/relationships/image" Target="../media/image76.wmf"/><Relationship Id="rId4" Type="http://schemas.openxmlformats.org/officeDocument/2006/relationships/oleObject" Target="../embeddings/oleObject61.bin"/></Relationships>
</file>

<file path=ppt/slides/_rels/slide19.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wmf"/><Relationship Id="rId2" Type="http://schemas.openxmlformats.org/officeDocument/2006/relationships/slideLayout" Target="../slideLayouts/slideLayout2.xml"/><Relationship Id="rId16" Type="http://schemas.openxmlformats.org/officeDocument/2006/relationships/image" Target="../media/image7.wmf"/><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wmf"/><Relationship Id="rId4" Type="http://schemas.openxmlformats.org/officeDocument/2006/relationships/image" Target="../media/image1.wmf"/><Relationship Id="rId9" Type="http://schemas.openxmlformats.org/officeDocument/2006/relationships/oleObject" Target="../embeddings/oleObject4.bin"/><Relationship Id="rId14" Type="http://schemas.openxmlformats.org/officeDocument/2006/relationships/image" Target="../media/image6.w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84.wmf"/><Relationship Id="rId3" Type="http://schemas.openxmlformats.org/officeDocument/2006/relationships/image" Target="../media/image79.tiff"/><Relationship Id="rId7" Type="http://schemas.openxmlformats.org/officeDocument/2006/relationships/image" Target="../media/image81.wmf"/><Relationship Id="rId12"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64.bin"/><Relationship Id="rId11" Type="http://schemas.openxmlformats.org/officeDocument/2006/relationships/image" Target="../media/image83.wmf"/><Relationship Id="rId5" Type="http://schemas.openxmlformats.org/officeDocument/2006/relationships/image" Target="../media/image80.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82.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89.wmf"/><Relationship Id="rId3" Type="http://schemas.openxmlformats.org/officeDocument/2006/relationships/image" Target="../media/image79.tiff"/><Relationship Id="rId7" Type="http://schemas.openxmlformats.org/officeDocument/2006/relationships/image" Target="../media/image86.wmf"/><Relationship Id="rId12"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69.bin"/><Relationship Id="rId11" Type="http://schemas.openxmlformats.org/officeDocument/2006/relationships/image" Target="../media/image88.wmf"/><Relationship Id="rId5" Type="http://schemas.openxmlformats.org/officeDocument/2006/relationships/image" Target="../media/image85.wmf"/><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87.wmf"/></Relationships>
</file>

<file path=ppt/slides/_rels/slide22.xml.rels><?xml version="1.0" encoding="UTF-8" standalone="yes"?>
<Relationships xmlns="http://schemas.openxmlformats.org/package/2006/relationships"><Relationship Id="rId3" Type="http://schemas.openxmlformats.org/officeDocument/2006/relationships/image" Target="../media/image79.tiff"/><Relationship Id="rId7"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74.bin"/><Relationship Id="rId5" Type="http://schemas.openxmlformats.org/officeDocument/2006/relationships/image" Target="../media/image90.wmf"/><Relationship Id="rId4" Type="http://schemas.openxmlformats.org/officeDocument/2006/relationships/oleObject" Target="../embeddings/oleObject7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96.wmf"/><Relationship Id="rId3" Type="http://schemas.openxmlformats.org/officeDocument/2006/relationships/image" Target="../media/image79.tiff"/><Relationship Id="rId7" Type="http://schemas.openxmlformats.org/officeDocument/2006/relationships/image" Target="../media/image93.wmf"/><Relationship Id="rId12"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76.bin"/><Relationship Id="rId11" Type="http://schemas.openxmlformats.org/officeDocument/2006/relationships/image" Target="../media/image95.wmf"/><Relationship Id="rId5" Type="http://schemas.openxmlformats.org/officeDocument/2006/relationships/image" Target="../media/image92.wmf"/><Relationship Id="rId15" Type="http://schemas.openxmlformats.org/officeDocument/2006/relationships/image" Target="../media/image97.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94.wmf"/><Relationship Id="rId14" Type="http://schemas.openxmlformats.org/officeDocument/2006/relationships/oleObject" Target="../embeddings/oleObject80.bin"/></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13.bin"/><Relationship Id="rId18" Type="http://schemas.openxmlformats.org/officeDocument/2006/relationships/image" Target="../media/image15.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2.wmf"/><Relationship Id="rId17" Type="http://schemas.openxmlformats.org/officeDocument/2006/relationships/oleObject" Target="../embeddings/oleObject15.bin"/><Relationship Id="rId2" Type="http://schemas.openxmlformats.org/officeDocument/2006/relationships/slideLayout" Target="../slideLayouts/slideLayout2.xml"/><Relationship Id="rId16" Type="http://schemas.openxmlformats.org/officeDocument/2006/relationships/image" Target="../media/image14.wmf"/><Relationship Id="rId1" Type="http://schemas.openxmlformats.org/officeDocument/2006/relationships/vmlDrawing" Target="../drawings/vmlDrawing2.vml"/><Relationship Id="rId6" Type="http://schemas.openxmlformats.org/officeDocument/2006/relationships/image" Target="../media/image9.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11.bin"/><Relationship Id="rId14" Type="http://schemas.openxmlformats.org/officeDocument/2006/relationships/image" Target="../media/image13.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0.wmf"/><Relationship Id="rId3" Type="http://schemas.openxmlformats.org/officeDocument/2006/relationships/image" Target="../media/image22.tiff"/><Relationship Id="rId7" Type="http://schemas.openxmlformats.org/officeDocument/2006/relationships/image" Target="../media/image17.wmf"/><Relationship Id="rId12"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image" Target="../media/image19.wmf"/><Relationship Id="rId5" Type="http://schemas.openxmlformats.org/officeDocument/2006/relationships/image" Target="../media/image16.wmf"/><Relationship Id="rId15" Type="http://schemas.openxmlformats.org/officeDocument/2006/relationships/image" Target="../media/image21.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18.wmf"/><Relationship Id="rId14" Type="http://schemas.openxmlformats.org/officeDocument/2006/relationships/oleObject" Target="../embeddings/oleObject21.bin"/></Relationships>
</file>

<file path=ppt/slides/_rels/slide5.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3.bin"/><Relationship Id="rId5" Type="http://schemas.openxmlformats.org/officeDocument/2006/relationships/image" Target="../media/image23.wmf"/><Relationship Id="rId4" Type="http://schemas.openxmlformats.org/officeDocument/2006/relationships/oleObject" Target="../embeddings/oleObject22.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0.wmf"/><Relationship Id="rId3" Type="http://schemas.openxmlformats.org/officeDocument/2006/relationships/image" Target="../media/image31.tiff"/><Relationship Id="rId7" Type="http://schemas.openxmlformats.org/officeDocument/2006/relationships/image" Target="../media/image27.wmf"/><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5.bin"/><Relationship Id="rId11" Type="http://schemas.openxmlformats.org/officeDocument/2006/relationships/image" Target="../media/image29.wmf"/><Relationship Id="rId5" Type="http://schemas.openxmlformats.org/officeDocument/2006/relationships/image" Target="../media/image26.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28.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36.tiff"/><Relationship Id="rId7" Type="http://schemas.openxmlformats.org/officeDocument/2006/relationships/image" Target="../media/image33.wmf"/><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0.bin"/><Relationship Id="rId11" Type="http://schemas.openxmlformats.org/officeDocument/2006/relationships/oleObject" Target="../embeddings/oleObject32.bin"/><Relationship Id="rId5" Type="http://schemas.openxmlformats.org/officeDocument/2006/relationships/image" Target="../media/image32.wmf"/><Relationship Id="rId10" Type="http://schemas.openxmlformats.org/officeDocument/2006/relationships/image" Target="../media/image31.tiff"/><Relationship Id="rId4" Type="http://schemas.openxmlformats.org/officeDocument/2006/relationships/oleObject" Target="../embeddings/oleObject29.bin"/><Relationship Id="rId9" Type="http://schemas.openxmlformats.org/officeDocument/2006/relationships/image" Target="../media/image34.wmf"/></Relationships>
</file>

<file path=ppt/slides/_rels/slide8.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7.bin"/><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43.tiff"/><Relationship Id="rId2" Type="http://schemas.openxmlformats.org/officeDocument/2006/relationships/slideLayout" Target="../slideLayouts/slideLayout2.xml"/><Relationship Id="rId16" Type="http://schemas.openxmlformats.org/officeDocument/2006/relationships/image" Target="../media/image42.wmf"/><Relationship Id="rId1" Type="http://schemas.openxmlformats.org/officeDocument/2006/relationships/vmlDrawing" Target="../drawings/vmlDrawing7.vml"/><Relationship Id="rId6" Type="http://schemas.openxmlformats.org/officeDocument/2006/relationships/image" Target="../media/image38.wmf"/><Relationship Id="rId11" Type="http://schemas.openxmlformats.org/officeDocument/2006/relationships/image" Target="../media/image40.wmf"/><Relationship Id="rId5" Type="http://schemas.openxmlformats.org/officeDocument/2006/relationships/oleObject" Target="../embeddings/oleObject34.bin"/><Relationship Id="rId15" Type="http://schemas.openxmlformats.org/officeDocument/2006/relationships/oleObject" Target="../embeddings/oleObject38.bin"/><Relationship Id="rId10" Type="http://schemas.openxmlformats.org/officeDocument/2006/relationships/oleObject" Target="../embeddings/oleObject36.bin"/><Relationship Id="rId4" Type="http://schemas.openxmlformats.org/officeDocument/2006/relationships/image" Target="../media/image37.wmf"/><Relationship Id="rId9" Type="http://schemas.openxmlformats.org/officeDocument/2006/relationships/image" Target="../media/image31.tiff"/><Relationship Id="rId14" Type="http://schemas.openxmlformats.org/officeDocument/2006/relationships/image" Target="../media/image41.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48.tiff"/><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40.bin"/><Relationship Id="rId11" Type="http://schemas.openxmlformats.org/officeDocument/2006/relationships/image" Target="../media/image47.wmf"/><Relationship Id="rId5" Type="http://schemas.openxmlformats.org/officeDocument/2006/relationships/image" Target="../media/image44.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4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l"/>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fontScale="92500" lnSpcReduction="20000"/>
          </a:bodyPr>
          <a:lstStyle/>
          <a:p>
            <a:pPr marL="0" indent="0">
              <a:buNone/>
            </a:pPr>
            <a:r>
              <a:rPr lang="en-US" sz="2000" b="1" dirty="0"/>
              <a:t>Chapter 5</a:t>
            </a:r>
          </a:p>
          <a:p>
            <a:pPr marL="0" indent="0">
              <a:buNone/>
            </a:pPr>
            <a:r>
              <a:rPr lang="en-US" sz="2000" b="1" dirty="0"/>
              <a:t>Thermal distribution of electrons, holes and ions in solids</a:t>
            </a:r>
          </a:p>
          <a:p>
            <a:pPr marL="0" indent="0">
              <a:buNone/>
            </a:pPr>
            <a:r>
              <a:rPr lang="en-US" sz="1800" dirty="0"/>
              <a:t>1. Equilibration of the electrochemical potential of electrons	</a:t>
            </a:r>
          </a:p>
          <a:p>
            <a:pPr marL="0" indent="0">
              <a:buNone/>
            </a:pPr>
            <a:r>
              <a:rPr lang="en-US" sz="1800" dirty="0"/>
              <a:t>2. Configurational entropy of weakly interacting particles	</a:t>
            </a:r>
          </a:p>
          <a:p>
            <a:pPr marL="0" indent="0">
              <a:buNone/>
            </a:pPr>
            <a:r>
              <a:rPr lang="en-US" sz="1800" dirty="0"/>
              <a:t>3. Equilibrium occupancy of conduction band and valence band states	</a:t>
            </a:r>
          </a:p>
          <a:p>
            <a:pPr marL="0" indent="0">
              <a:buNone/>
            </a:pPr>
            <a:r>
              <a:rPr lang="en-US" sz="1800" dirty="0"/>
              <a:t>4. The equilibrium Fermi level and the carrier number in semiconductors	</a:t>
            </a:r>
          </a:p>
          <a:p>
            <a:pPr marL="0" indent="0">
              <a:buNone/>
            </a:pPr>
            <a:r>
              <a:rPr lang="en-US" sz="1800" dirty="0"/>
              <a:t>5. Transparent conducting oxides	</a:t>
            </a:r>
          </a:p>
          <a:p>
            <a:pPr marL="0" indent="0">
              <a:buNone/>
            </a:pPr>
            <a:r>
              <a:rPr lang="en-US" sz="1800" dirty="0"/>
              <a:t>6. Hot electrons	</a:t>
            </a:r>
          </a:p>
          <a:p>
            <a:pPr marL="0" indent="0">
              <a:buNone/>
            </a:pPr>
            <a:r>
              <a:rPr lang="en-US" sz="1800" dirty="0"/>
              <a:t>7. Screening	</a:t>
            </a:r>
          </a:p>
          <a:p>
            <a:pPr marL="0" indent="0">
              <a:buNone/>
            </a:pPr>
            <a:r>
              <a:rPr lang="en-US" sz="1800" dirty="0"/>
              <a:t>8. The rectifier at forward and reverse voltage	</a:t>
            </a:r>
          </a:p>
          <a:p>
            <a:pPr marL="0" indent="0">
              <a:buNone/>
            </a:pPr>
            <a:r>
              <a:rPr lang="en-US" sz="1800" dirty="0"/>
              <a:t>9. Semiconductor devices as thermal machines that realize useful work	</a:t>
            </a:r>
          </a:p>
          <a:p>
            <a:pPr marL="0" indent="0">
              <a:buNone/>
            </a:pPr>
            <a:endParaRPr lang="en-US" sz="1800" dirty="0" smtClean="0"/>
          </a:p>
          <a:p>
            <a:pPr marL="0" indent="0">
              <a:buNone/>
            </a:pPr>
            <a:endParaRPr lang="en-US" sz="1800" dirty="0"/>
          </a:p>
          <a:p>
            <a:pPr marL="0" indent="0">
              <a:buNone/>
            </a:pPr>
            <a:r>
              <a:rPr lang="en-US" sz="1800" dirty="0" smtClean="0"/>
              <a:t>10</a:t>
            </a:r>
            <a:r>
              <a:rPr lang="en-US" sz="1800" dirty="0"/>
              <a:t>. Cell potential in the lithium ion battery	</a:t>
            </a:r>
          </a:p>
          <a:p>
            <a:pPr marL="0" indent="0">
              <a:buNone/>
            </a:pPr>
            <a:r>
              <a:rPr lang="en-US" sz="1800" dirty="0"/>
              <a:t>11. Insertion of ions: the lattice gas model	</a:t>
            </a:r>
          </a:p>
          <a:p>
            <a:pPr marL="0" indent="0">
              <a:buNone/>
            </a:pPr>
            <a:r>
              <a:rPr lang="en-US" sz="1800" dirty="0"/>
              <a:t>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1383446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Reproduced with permission from Klein, A. "</a:t>
            </a:r>
            <a:r>
              <a:rPr lang="en-US" sz="1050" dirty="0" smtClean="0">
                <a:hlinkClick r:id="rId3"/>
              </a:rPr>
              <a:t>Transparent conducting oxides: electronic structure–property relationship from Photoelectron Spectroscopy with in situ sample preparation</a:t>
            </a:r>
            <a:r>
              <a:rPr lang="en-US" sz="1050" dirty="0" smtClean="0"/>
              <a:t>". </a:t>
            </a:r>
            <a:r>
              <a:rPr lang="en-US" sz="1050" i="1" dirty="0" smtClean="0"/>
              <a:t>Journal of the American Ceramic Society</a:t>
            </a:r>
            <a:r>
              <a:rPr lang="en-US" sz="1050" dirty="0" smtClean="0"/>
              <a:t> </a:t>
            </a:r>
            <a:r>
              <a:rPr lang="en-US" sz="1050" b="1" dirty="0" smtClean="0"/>
              <a:t>2013</a:t>
            </a:r>
            <a:r>
              <a:rPr lang="en-US" sz="1050" dirty="0" smtClean="0"/>
              <a:t>, </a:t>
            </a:r>
            <a:r>
              <a:rPr lang="en-US" sz="1050" i="1" dirty="0" smtClean="0"/>
              <a:t>96</a:t>
            </a:r>
            <a:r>
              <a:rPr lang="en-US" sz="1050" dirty="0" smtClean="0"/>
              <a:t>, 331–345.</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4953000"/>
            <a:ext cx="8126018" cy="938719"/>
          </a:xfrm>
          <a:prstGeom prst="rect">
            <a:avLst/>
          </a:prstGeom>
        </p:spPr>
        <p:txBody>
          <a:bodyPr wrap="square">
            <a:spAutoFit/>
          </a:bodyPr>
          <a:lstStyle/>
          <a:p>
            <a:r>
              <a:rPr lang="en-US" sz="1100" b="1" dirty="0"/>
              <a:t>Figure </a:t>
            </a:r>
            <a:r>
              <a:rPr lang="en-US" sz="1100" b="1" dirty="0" smtClean="0"/>
              <a:t>5.6.</a:t>
            </a:r>
            <a:r>
              <a:rPr lang="en-US" sz="1100" dirty="0" smtClean="0"/>
              <a:t> Top: Fermi levels of </a:t>
            </a:r>
            <a:r>
              <a:rPr lang="en-US" sz="1100" dirty="0" err="1" smtClean="0"/>
              <a:t>ZnO</a:t>
            </a:r>
            <a:r>
              <a:rPr lang="en-US" sz="1100" dirty="0" smtClean="0"/>
              <a:t>, In</a:t>
            </a:r>
            <a:r>
              <a:rPr lang="en-US" sz="1100" baseline="-25000" dirty="0" smtClean="0"/>
              <a:t>2</a:t>
            </a:r>
            <a:r>
              <a:rPr lang="en-US" sz="1100" dirty="0" smtClean="0"/>
              <a:t>O</a:t>
            </a:r>
            <a:r>
              <a:rPr lang="en-US" sz="1100" baseline="-25000" dirty="0" smtClean="0"/>
              <a:t>3</a:t>
            </a:r>
            <a:r>
              <a:rPr lang="en-US" sz="1100" dirty="0" smtClean="0"/>
              <a:t>, and SnO</a:t>
            </a:r>
            <a:r>
              <a:rPr lang="en-US" sz="1100" baseline="-25000" dirty="0" smtClean="0"/>
              <a:t>2</a:t>
            </a:r>
            <a:r>
              <a:rPr lang="en-US" sz="1100" dirty="0" smtClean="0"/>
              <a:t> determined from</a:t>
            </a:r>
            <a:r>
              <a:rPr lang="en-US" sz="1100" i="1" dirty="0" smtClean="0"/>
              <a:t> in situ </a:t>
            </a:r>
            <a:r>
              <a:rPr lang="en-US" sz="1100" dirty="0" smtClean="0"/>
              <a:t>photoelectron spectroscopy measurements of films prepared by magnetron sputtering. Each data point has been recorded from a separate film. Bottom: Correlation between electrical and optical properties and the Fermi level position obtained from </a:t>
            </a:r>
            <a:r>
              <a:rPr lang="en-US" sz="1100" i="1" dirty="0" smtClean="0"/>
              <a:t>in situ </a:t>
            </a:r>
            <a:r>
              <a:rPr lang="en-US" sz="1100" dirty="0" smtClean="0"/>
              <a:t>XPS measurements of the same films performed right after deposition: (a) electrical conductivity, (b) optical band gap. The dashed line in (a) corresponds to a calculated conductivity using a parabolic conduction band. </a:t>
            </a:r>
            <a:endParaRPr lang="es-ES" sz="1100" dirty="0" smtClean="0"/>
          </a:p>
        </p:txBody>
      </p:sp>
      <p:pic>
        <p:nvPicPr>
          <p:cNvPr id="30721" name="Picture 1" descr="C:\Users\Carmen\Dropbox (DISPOSITIVOS FOTO)\book energy (1)\part 1\figs files\figs 5 electrons holes\f 5 06a.tif"/>
          <p:cNvPicPr>
            <a:picLocks noChangeAspect="1" noChangeArrowheads="1"/>
          </p:cNvPicPr>
          <p:nvPr/>
        </p:nvPicPr>
        <p:blipFill>
          <a:blip r:embed="rId4" cstate="print"/>
          <a:srcRect/>
          <a:stretch>
            <a:fillRect/>
          </a:stretch>
        </p:blipFill>
        <p:spPr bwMode="auto">
          <a:xfrm>
            <a:off x="685800" y="1447800"/>
            <a:ext cx="3352800" cy="2452922"/>
          </a:xfrm>
          <a:prstGeom prst="rect">
            <a:avLst/>
          </a:prstGeom>
          <a:noFill/>
        </p:spPr>
      </p:pic>
      <p:pic>
        <p:nvPicPr>
          <p:cNvPr id="30722" name="Picture 2" descr="C:\Users\Carmen\Dropbox (DISPOSITIVOS FOTO)\book energy (1)\part 1\figs files\figs 5 electrons holes\f 5 06b.tif"/>
          <p:cNvPicPr>
            <a:picLocks noChangeAspect="1" noChangeArrowheads="1"/>
          </p:cNvPicPr>
          <p:nvPr/>
        </p:nvPicPr>
        <p:blipFill>
          <a:blip r:embed="rId5" cstate="print"/>
          <a:srcRect/>
          <a:stretch>
            <a:fillRect/>
          </a:stretch>
        </p:blipFill>
        <p:spPr bwMode="auto">
          <a:xfrm>
            <a:off x="4724400" y="1905000"/>
            <a:ext cx="3717179" cy="1790700"/>
          </a:xfrm>
          <a:prstGeom prst="rect">
            <a:avLst/>
          </a:prstGeom>
          <a:noFill/>
        </p:spPr>
      </p:pic>
      <p:sp>
        <p:nvSpPr>
          <p:cNvPr id="4" name="Rectangle 3"/>
          <p:cNvSpPr/>
          <p:nvPr/>
        </p:nvSpPr>
        <p:spPr>
          <a:xfrm>
            <a:off x="15240" y="3294"/>
            <a:ext cx="3326423" cy="369332"/>
          </a:xfrm>
          <a:prstGeom prst="rect">
            <a:avLst/>
          </a:prstGeom>
        </p:spPr>
        <p:txBody>
          <a:bodyPr wrap="none">
            <a:spAutoFit/>
          </a:bodyPr>
          <a:lstStyle/>
          <a:p>
            <a:r>
              <a:rPr lang="en-US" b="1" dirty="0"/>
              <a:t>5. Transparent conducting oxides</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40374433"/>
              </p:ext>
            </p:extLst>
          </p:nvPr>
        </p:nvGraphicFramePr>
        <p:xfrm>
          <a:off x="6705600" y="208280"/>
          <a:ext cx="628650" cy="409575"/>
        </p:xfrm>
        <a:graphic>
          <a:graphicData uri="http://schemas.openxmlformats.org/presentationml/2006/ole">
            <mc:AlternateContent xmlns:mc="http://schemas.openxmlformats.org/markup-compatibility/2006">
              <mc:Choice xmlns:v="urn:schemas-microsoft-com:vml" Requires="v">
                <p:oleObj spid="_x0000_s51210" name="Equation" r:id="rId6" imgW="634725" imgH="406224" progId="Equation.3">
                  <p:embed/>
                </p:oleObj>
              </mc:Choice>
              <mc:Fallback>
                <p:oleObj name="Equation" r:id="rId6" imgW="634725" imgH="406224"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08280"/>
                        <a:ext cx="62865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712352" y="4343400"/>
            <a:ext cx="3401618" cy="1100301"/>
          </a:xfrm>
          <a:prstGeom prst="rect">
            <a:avLst/>
          </a:prstGeom>
        </p:spPr>
        <p:txBody>
          <a:bodyPr wrap="square">
            <a:spAutoFit/>
          </a:bodyPr>
          <a:lstStyle/>
          <a:p>
            <a:r>
              <a:rPr lang="en-US" sz="1100" b="1" dirty="0"/>
              <a:t>Figure </a:t>
            </a:r>
            <a:r>
              <a:rPr lang="en-US" sz="1100" b="1" dirty="0" smtClean="0"/>
              <a:t>5.7.</a:t>
            </a:r>
            <a:r>
              <a:rPr lang="en-US" sz="1100" dirty="0" smtClean="0"/>
              <a:t> The absorption of a photon of energy </a:t>
            </a:r>
            <a:r>
              <a:rPr lang="en-US" sz="1100" i="1" dirty="0" err="1" smtClean="0"/>
              <a:t>hv</a:t>
            </a:r>
            <a:r>
              <a:rPr lang="en-US" sz="1100" dirty="0" smtClean="0"/>
              <a:t> promotes the </a:t>
            </a:r>
            <a:r>
              <a:rPr lang="en-US" sz="1100" dirty="0" err="1" smtClean="0"/>
              <a:t>photoexcitation</a:t>
            </a:r>
            <a:r>
              <a:rPr lang="en-US" sz="1100" dirty="0" smtClean="0"/>
              <a:t> of an electron to the conduction band, that lies in a high energy state for a short time. Thereafter the hot electron cools to the bottom of the conduction band in states of energy </a:t>
            </a:r>
            <a:r>
              <a:rPr lang="en-US" sz="1100" i="1" dirty="0" smtClean="0"/>
              <a:t>E</a:t>
            </a:r>
            <a:r>
              <a:rPr lang="en-US" sz="1100" i="1" baseline="-25000" dirty="0" smtClean="0"/>
              <a:t>c</a:t>
            </a:r>
            <a:r>
              <a:rPr lang="en-US" sz="1100" dirty="0"/>
              <a:t>. © Juan Bisquert </a:t>
            </a:r>
            <a:endParaRPr lang="es-ES" sz="11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438" y="695959"/>
            <a:ext cx="2961132" cy="3227901"/>
          </a:xfrm>
          <a:prstGeom prst="rect">
            <a:avLst/>
          </a:prstGeom>
        </p:spPr>
      </p:pic>
      <p:sp>
        <p:nvSpPr>
          <p:cNvPr id="7" name="Rectangle 6"/>
          <p:cNvSpPr/>
          <p:nvPr/>
        </p:nvSpPr>
        <p:spPr>
          <a:xfrm>
            <a:off x="76200" y="152400"/>
            <a:ext cx="1698285" cy="369332"/>
          </a:xfrm>
          <a:prstGeom prst="rect">
            <a:avLst/>
          </a:prstGeom>
        </p:spPr>
        <p:txBody>
          <a:bodyPr wrap="none">
            <a:spAutoFit/>
          </a:bodyPr>
          <a:lstStyle/>
          <a:p>
            <a:r>
              <a:rPr lang="en-US" b="1" dirty="0"/>
              <a:t>6. Hot electrons</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a:t>
            </a:r>
            <a:r>
              <a:rPr lang="en-US" sz="1050" dirty="0" err="1" smtClean="0"/>
              <a:t>Konig</a:t>
            </a:r>
            <a:r>
              <a:rPr lang="en-US" sz="1050" dirty="0" smtClean="0"/>
              <a:t>, D.; </a:t>
            </a:r>
            <a:r>
              <a:rPr lang="en-US" sz="1050" dirty="0" err="1" smtClean="0"/>
              <a:t>Casalenuovo</a:t>
            </a:r>
            <a:r>
              <a:rPr lang="en-US" sz="1050" dirty="0" smtClean="0"/>
              <a:t>, K.; Takeda, Y.; </a:t>
            </a:r>
            <a:r>
              <a:rPr lang="en-US" sz="1050" dirty="0" err="1" smtClean="0"/>
              <a:t>Conibeer</a:t>
            </a:r>
            <a:r>
              <a:rPr lang="en-US" sz="1050" dirty="0" smtClean="0"/>
              <a:t>, G.; </a:t>
            </a:r>
            <a:r>
              <a:rPr lang="en-US" sz="1050" dirty="0" err="1" smtClean="0"/>
              <a:t>Guillemoles</a:t>
            </a:r>
            <a:r>
              <a:rPr lang="en-US" sz="1050" dirty="0" smtClean="0"/>
              <a:t>, J. F.; Patterson, R.; Huang, L. M.; Green, M. A. "</a:t>
            </a:r>
            <a:r>
              <a:rPr lang="en-US" sz="1050" dirty="0" smtClean="0">
                <a:hlinkClick r:id="rId2"/>
              </a:rPr>
              <a:t>Hot carrier solar cells: Principles, materials and design</a:t>
            </a:r>
            <a:r>
              <a:rPr lang="en-US" sz="1050" dirty="0" smtClean="0"/>
              <a:t>". </a:t>
            </a:r>
            <a:r>
              <a:rPr lang="en-US" sz="1050" i="1" dirty="0" err="1" smtClean="0"/>
              <a:t>Physica</a:t>
            </a:r>
            <a:r>
              <a:rPr lang="en-US" sz="1050" i="1" dirty="0" smtClean="0"/>
              <a:t> E: Low-dimensional Systems and Nanostructures</a:t>
            </a:r>
            <a:r>
              <a:rPr lang="en-US" sz="1050" dirty="0" smtClean="0"/>
              <a:t> </a:t>
            </a:r>
            <a:r>
              <a:rPr lang="en-US" sz="1050" b="1" dirty="0" smtClean="0"/>
              <a:t>2010</a:t>
            </a:r>
            <a:r>
              <a:rPr lang="en-US" sz="1050" dirty="0" smtClean="0"/>
              <a:t>, </a:t>
            </a:r>
            <a:r>
              <a:rPr lang="en-US" sz="1050" i="1" dirty="0" smtClean="0"/>
              <a:t>42</a:t>
            </a:r>
            <a:r>
              <a:rPr lang="en-US" sz="1050" dirty="0" smtClean="0"/>
              <a:t>, 2862-2866.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029200"/>
            <a:ext cx="8198048" cy="600164"/>
          </a:xfrm>
          <a:prstGeom prst="rect">
            <a:avLst/>
          </a:prstGeom>
        </p:spPr>
        <p:txBody>
          <a:bodyPr wrap="square">
            <a:spAutoFit/>
          </a:bodyPr>
          <a:lstStyle/>
          <a:p>
            <a:r>
              <a:rPr lang="en-US" sz="1100" b="1" dirty="0"/>
              <a:t>Figure </a:t>
            </a:r>
            <a:r>
              <a:rPr lang="en-US" sz="1100" b="1" dirty="0" smtClean="0"/>
              <a:t>5.8.</a:t>
            </a:r>
            <a:r>
              <a:rPr lang="en-US" sz="1100" dirty="0" smtClean="0"/>
              <a:t> Carrier cooling kinetics in bulk semiconductor: Thermal equilibrium (0); immediately after optical generation (1); carrier–carrier scattering, impact </a:t>
            </a:r>
            <a:r>
              <a:rPr lang="en-US" sz="1100" dirty="0" err="1" smtClean="0"/>
              <a:t>ionisation</a:t>
            </a:r>
            <a:r>
              <a:rPr lang="en-US" sz="1100" dirty="0" smtClean="0"/>
              <a:t>, re-</a:t>
            </a:r>
            <a:r>
              <a:rPr lang="en-US" sz="1100" dirty="0" err="1" smtClean="0"/>
              <a:t>normalisation</a:t>
            </a:r>
            <a:r>
              <a:rPr lang="en-US" sz="1100" dirty="0" smtClean="0"/>
              <a:t> of carrier energies, Fermi–Dirac statistics (2); optical phonon emission (re-absorption) (3); decay of optical into acoustic phonons (4); further phonon emission (5), to thermal equilibrium, onset of carrier recombination (6).</a:t>
            </a:r>
            <a:endParaRPr lang="es-ES" sz="1100" dirty="0" smtClean="0"/>
          </a:p>
        </p:txBody>
      </p:sp>
      <p:pic>
        <p:nvPicPr>
          <p:cNvPr id="4" name="Picture 6" descr="C:\Users\Carmen\Dropbox (DISPOSITIVOS FOTO)\book energy (1)\part 1\figs files\figs 5 electrons holes\f 5 08.jpg"/>
          <p:cNvPicPr>
            <a:picLocks noChangeAspect="1" noChangeArrowheads="1"/>
          </p:cNvPicPr>
          <p:nvPr/>
        </p:nvPicPr>
        <p:blipFill>
          <a:blip r:embed="rId3" cstate="print"/>
          <a:srcRect/>
          <a:stretch>
            <a:fillRect/>
          </a:stretch>
        </p:blipFill>
        <p:spPr bwMode="auto">
          <a:xfrm>
            <a:off x="1554163" y="2108200"/>
            <a:ext cx="5717490" cy="17780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905000" y="5303520"/>
            <a:ext cx="4648200" cy="600164"/>
          </a:xfrm>
          <a:prstGeom prst="rect">
            <a:avLst/>
          </a:prstGeom>
        </p:spPr>
        <p:txBody>
          <a:bodyPr wrap="square">
            <a:spAutoFit/>
          </a:bodyPr>
          <a:lstStyle/>
          <a:p>
            <a:r>
              <a:rPr lang="en-US" sz="1100" b="1" dirty="0"/>
              <a:t>Figure </a:t>
            </a:r>
            <a:r>
              <a:rPr lang="en-US" sz="1100" b="1" dirty="0" smtClean="0"/>
              <a:t>5.9. </a:t>
            </a:r>
            <a:r>
              <a:rPr lang="en-US" sz="1100" dirty="0" smtClean="0"/>
              <a:t>Electrons and holes in electrochemical equilibrium at high temperature</a:t>
            </a:r>
            <a:r>
              <a:rPr lang="en-US" sz="1100" dirty="0"/>
              <a:t>. © Juan Bisquert </a:t>
            </a:r>
            <a:endParaRPr lang="es-ES" sz="1100" dirty="0" smtClean="0"/>
          </a:p>
          <a:p>
            <a:endParaRPr lang="en-US" sz="1100" dirty="0"/>
          </a:p>
        </p:txBody>
      </p:sp>
      <p:pic>
        <p:nvPicPr>
          <p:cNvPr id="32769" name="Picture 1" descr="C:\Users\Carmen\Dropbox (DISPOSITIVOS FOTO)\book energy (1)\part 1\figs files\figs 5 electrons holes\f 5 09.TIF"/>
          <p:cNvPicPr>
            <a:picLocks noChangeAspect="1" noChangeArrowheads="1"/>
          </p:cNvPicPr>
          <p:nvPr/>
        </p:nvPicPr>
        <p:blipFill>
          <a:blip r:embed="rId2" cstate="print"/>
          <a:srcRect/>
          <a:stretch>
            <a:fillRect/>
          </a:stretch>
        </p:blipFill>
        <p:spPr bwMode="auto">
          <a:xfrm>
            <a:off x="2590800" y="0"/>
            <a:ext cx="3506787" cy="5236592"/>
          </a:xfrm>
          <a:prstGeom prst="rect">
            <a:avLst/>
          </a:prstGeom>
          <a:noFill/>
        </p:spPr>
      </p:pic>
      <p:sp>
        <p:nvSpPr>
          <p:cNvPr id="4" name="Rectangle 3"/>
          <p:cNvSpPr/>
          <p:nvPr/>
        </p:nvSpPr>
        <p:spPr>
          <a:xfrm>
            <a:off x="152400" y="533400"/>
            <a:ext cx="2209800" cy="830997"/>
          </a:xfrm>
          <a:prstGeom prst="rect">
            <a:avLst/>
          </a:prstGeom>
        </p:spPr>
        <p:txBody>
          <a:bodyPr wrap="square">
            <a:spAutoFit/>
          </a:bodyPr>
          <a:lstStyle/>
          <a:p>
            <a:r>
              <a:rPr lang="en-US" sz="1200" dirty="0"/>
              <a:t>The carriers may equilibrate among themselves, at a higher temperature than the ambient temperature</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0" y="13454"/>
            <a:ext cx="1342675" cy="369332"/>
          </a:xfrm>
          <a:prstGeom prst="rect">
            <a:avLst/>
          </a:prstGeom>
        </p:spPr>
        <p:txBody>
          <a:bodyPr wrap="none">
            <a:spAutoFit/>
          </a:bodyPr>
          <a:lstStyle/>
          <a:p>
            <a:r>
              <a:rPr lang="en-US" b="1" dirty="0"/>
              <a:t>7. Screening</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49340997"/>
              </p:ext>
            </p:extLst>
          </p:nvPr>
        </p:nvGraphicFramePr>
        <p:xfrm>
          <a:off x="166512" y="609600"/>
          <a:ext cx="1009650" cy="419100"/>
        </p:xfrm>
        <a:graphic>
          <a:graphicData uri="http://schemas.openxmlformats.org/presentationml/2006/ole">
            <mc:AlternateContent xmlns:mc="http://schemas.openxmlformats.org/markup-compatibility/2006">
              <mc:Choice xmlns:v="urn:schemas-microsoft-com:vml" Requires="v">
                <p:oleObj spid="_x0000_s52297" name="Equation" r:id="rId3" imgW="1016000" imgH="431800" progId="Equation.3">
                  <p:embed/>
                </p:oleObj>
              </mc:Choice>
              <mc:Fallback>
                <p:oleObj name="Equation" r:id="rId3" imgW="10160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12" y="609600"/>
                        <a:ext cx="10096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69260644"/>
              </p:ext>
            </p:extLst>
          </p:nvPr>
        </p:nvGraphicFramePr>
        <p:xfrm>
          <a:off x="152400" y="1143000"/>
          <a:ext cx="1743075" cy="466725"/>
        </p:xfrm>
        <a:graphic>
          <a:graphicData uri="http://schemas.openxmlformats.org/presentationml/2006/ole">
            <mc:AlternateContent xmlns:mc="http://schemas.openxmlformats.org/markup-compatibility/2006">
              <mc:Choice xmlns:v="urn:schemas-microsoft-com:vml" Requires="v">
                <p:oleObj spid="_x0000_s52298" name="Equation" r:id="rId5" imgW="1739900" imgH="482600" progId="Equation.3">
                  <p:embed/>
                </p:oleObj>
              </mc:Choice>
              <mc:Fallback>
                <p:oleObj name="Equation" r:id="rId5" imgW="1739900" imgH="482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17430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393478233"/>
              </p:ext>
            </p:extLst>
          </p:nvPr>
        </p:nvGraphicFramePr>
        <p:xfrm>
          <a:off x="152400" y="1905000"/>
          <a:ext cx="1285875" cy="561975"/>
        </p:xfrm>
        <a:graphic>
          <a:graphicData uri="http://schemas.openxmlformats.org/presentationml/2006/ole">
            <mc:AlternateContent xmlns:mc="http://schemas.openxmlformats.org/markup-compatibility/2006">
              <mc:Choice xmlns:v="urn:schemas-microsoft-com:vml" Requires="v">
                <p:oleObj spid="_x0000_s52299" name="Equation" r:id="rId7" imgW="1282700" imgH="571500" progId="Equation.3">
                  <p:embed/>
                </p:oleObj>
              </mc:Choice>
              <mc:Fallback>
                <p:oleObj name="Equation" r:id="rId7" imgW="1282700" imgH="5715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905000"/>
                        <a:ext cx="128587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Picture 3" descr="C:\Users\Carmen\Dropbox (DISPOSITIVOS FOTO)\book energy (1)\part 1\figs files\figs 5 electrons holes\f 5 10.tif"/>
          <p:cNvPicPr>
            <a:picLocks noChangeAspect="1" noChangeArrowheads="1"/>
          </p:cNvPicPr>
          <p:nvPr/>
        </p:nvPicPr>
        <p:blipFill>
          <a:blip r:embed="rId9" cstate="print"/>
          <a:srcRect/>
          <a:stretch>
            <a:fillRect/>
          </a:stretch>
        </p:blipFill>
        <p:spPr bwMode="auto">
          <a:xfrm>
            <a:off x="5059292" y="208280"/>
            <a:ext cx="3818008" cy="3296920"/>
          </a:xfrm>
          <a:prstGeom prst="rect">
            <a:avLst/>
          </a:prstGeom>
          <a:noFill/>
        </p:spPr>
      </p:pic>
      <p:sp>
        <p:nvSpPr>
          <p:cNvPr id="19" name="Rectangle 18"/>
          <p:cNvSpPr/>
          <p:nvPr/>
        </p:nvSpPr>
        <p:spPr>
          <a:xfrm>
            <a:off x="5334000" y="3505200"/>
            <a:ext cx="3657600" cy="769441"/>
          </a:xfrm>
          <a:prstGeom prst="rect">
            <a:avLst/>
          </a:prstGeom>
        </p:spPr>
        <p:txBody>
          <a:bodyPr wrap="square">
            <a:spAutoFit/>
          </a:bodyPr>
          <a:lstStyle/>
          <a:p>
            <a:r>
              <a:rPr lang="en-US" sz="1100" b="1" dirty="0"/>
              <a:t>Figure </a:t>
            </a:r>
            <a:r>
              <a:rPr lang="en-US" sz="1100" b="1" dirty="0" smtClean="0"/>
              <a:t>5.10.</a:t>
            </a:r>
            <a:r>
              <a:rPr lang="en-US" sz="1100" dirty="0" smtClean="0"/>
              <a:t> The Debye screening length as function of background density of carriers for different values of dielectric constant of the medium.</a:t>
            </a:r>
            <a:endParaRPr lang="es-ES" sz="1100" dirty="0" smtClean="0"/>
          </a:p>
          <a:p>
            <a:endParaRPr lang="es-ES" sz="1100" dirty="0" smtClean="0"/>
          </a:p>
        </p:txBody>
      </p:sp>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087760287"/>
              </p:ext>
            </p:extLst>
          </p:nvPr>
        </p:nvGraphicFramePr>
        <p:xfrm>
          <a:off x="318912" y="3057525"/>
          <a:ext cx="704850" cy="447675"/>
        </p:xfrm>
        <a:graphic>
          <a:graphicData uri="http://schemas.openxmlformats.org/presentationml/2006/ole">
            <mc:AlternateContent xmlns:mc="http://schemas.openxmlformats.org/markup-compatibility/2006">
              <mc:Choice xmlns:v="urn:schemas-microsoft-com:vml" Requires="v">
                <p:oleObj spid="_x0000_s52300" name="Equation" r:id="rId10" imgW="685502" imgH="444307" progId="Equation.3">
                  <p:embed/>
                </p:oleObj>
              </mc:Choice>
              <mc:Fallback>
                <p:oleObj name="Equation" r:id="rId10" imgW="685502" imgH="444307"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12" y="3057525"/>
                        <a:ext cx="70485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4106659843"/>
              </p:ext>
            </p:extLst>
          </p:nvPr>
        </p:nvGraphicFramePr>
        <p:xfrm>
          <a:off x="304800" y="3637507"/>
          <a:ext cx="1266825" cy="504825"/>
        </p:xfrm>
        <a:graphic>
          <a:graphicData uri="http://schemas.openxmlformats.org/presentationml/2006/ole">
            <mc:AlternateContent xmlns:mc="http://schemas.openxmlformats.org/markup-compatibility/2006">
              <mc:Choice xmlns:v="urn:schemas-microsoft-com:vml" Requires="v">
                <p:oleObj spid="_x0000_s52301" name="Equation" r:id="rId12" imgW="1269449" imgH="520474" progId="Equation.3">
                  <p:embed/>
                </p:oleObj>
              </mc:Choice>
              <mc:Fallback>
                <p:oleObj name="Equation" r:id="rId12" imgW="1269449" imgH="520474"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3637507"/>
                        <a:ext cx="12668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2139394268"/>
              </p:ext>
            </p:extLst>
          </p:nvPr>
        </p:nvGraphicFramePr>
        <p:xfrm>
          <a:off x="242712" y="4343400"/>
          <a:ext cx="857250" cy="219075"/>
        </p:xfrm>
        <a:graphic>
          <a:graphicData uri="http://schemas.openxmlformats.org/presentationml/2006/ole">
            <mc:AlternateContent xmlns:mc="http://schemas.openxmlformats.org/markup-compatibility/2006">
              <mc:Choice xmlns:v="urn:schemas-microsoft-com:vml" Requires="v">
                <p:oleObj spid="_x0000_s52302" name="Equation" r:id="rId14" imgW="850531" imgH="215806" progId="Equation.3">
                  <p:embed/>
                </p:oleObj>
              </mc:Choice>
              <mc:Fallback>
                <p:oleObj name="Equation" r:id="rId14" imgW="850531" imgH="215806"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2712" y="4343400"/>
                        <a:ext cx="8572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4051961473"/>
              </p:ext>
            </p:extLst>
          </p:nvPr>
        </p:nvGraphicFramePr>
        <p:xfrm>
          <a:off x="381000" y="4953000"/>
          <a:ext cx="857250" cy="466725"/>
        </p:xfrm>
        <a:graphic>
          <a:graphicData uri="http://schemas.openxmlformats.org/presentationml/2006/ole">
            <mc:AlternateContent xmlns:mc="http://schemas.openxmlformats.org/markup-compatibility/2006">
              <mc:Choice xmlns:v="urn:schemas-microsoft-com:vml" Requires="v">
                <p:oleObj spid="_x0000_s52303" name="Equation" r:id="rId16" imgW="863225" imgH="469696" progId="Equation.3">
                  <p:embed/>
                </p:oleObj>
              </mc:Choice>
              <mc:Fallback>
                <p:oleObj name="Equation" r:id="rId16" imgW="863225" imgH="469696"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4953000"/>
                        <a:ext cx="8572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97378058"/>
              </p:ext>
            </p:extLst>
          </p:nvPr>
        </p:nvGraphicFramePr>
        <p:xfrm>
          <a:off x="2743200" y="5181600"/>
          <a:ext cx="1704975" cy="638175"/>
        </p:xfrm>
        <a:graphic>
          <a:graphicData uri="http://schemas.openxmlformats.org/presentationml/2006/ole">
            <mc:AlternateContent xmlns:mc="http://schemas.openxmlformats.org/markup-compatibility/2006">
              <mc:Choice xmlns:v="urn:schemas-microsoft-com:vml" Requires="v">
                <p:oleObj spid="_x0000_s52304" name="Equation" r:id="rId18" imgW="1688367" imgH="634725" progId="Equation.3">
                  <p:embed/>
                </p:oleObj>
              </mc:Choice>
              <mc:Fallback>
                <p:oleObj name="Equation" r:id="rId18" imgW="1688367" imgH="634725" progId="Equation.3">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43200" y="5181600"/>
                        <a:ext cx="170497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2523092431"/>
              </p:ext>
            </p:extLst>
          </p:nvPr>
        </p:nvGraphicFramePr>
        <p:xfrm>
          <a:off x="5562600" y="5257800"/>
          <a:ext cx="1019175" cy="571500"/>
        </p:xfrm>
        <a:graphic>
          <a:graphicData uri="http://schemas.openxmlformats.org/presentationml/2006/ole">
            <mc:AlternateContent xmlns:mc="http://schemas.openxmlformats.org/markup-compatibility/2006">
              <mc:Choice xmlns:v="urn:schemas-microsoft-com:vml" Requires="v">
                <p:oleObj spid="_x0000_s52305" name="Equation" r:id="rId20" imgW="1016000" imgH="571500" progId="Equation.3">
                  <p:embed/>
                </p:oleObj>
              </mc:Choice>
              <mc:Fallback>
                <p:oleObj name="Equation" r:id="rId20" imgW="1016000" imgH="571500" progId="Equation.3">
                  <p:embed/>
                  <p:pic>
                    <p:nvPicPr>
                      <p:cNvPr id="0" name="Object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62600" y="5257800"/>
                        <a:ext cx="10191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8087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4122017"/>
            <a:ext cx="4773218" cy="2115964"/>
          </a:xfrm>
          <a:prstGeom prst="rect">
            <a:avLst/>
          </a:prstGeom>
        </p:spPr>
        <p:txBody>
          <a:bodyPr wrap="square">
            <a:spAutoFit/>
          </a:bodyPr>
          <a:lstStyle/>
          <a:p>
            <a:r>
              <a:rPr lang="en-US" sz="1100" b="1" dirty="0"/>
              <a:t>Figure </a:t>
            </a:r>
            <a:r>
              <a:rPr lang="en-US" sz="1100" b="1" dirty="0" smtClean="0"/>
              <a:t>5.11.</a:t>
            </a:r>
            <a:r>
              <a:rPr lang="en-US" sz="1100" dirty="0" smtClean="0"/>
              <a:t> Model diode, of </a:t>
            </a:r>
            <a:r>
              <a:rPr lang="en-US" sz="1100" i="1" dirty="0" smtClean="0"/>
              <a:t>p</a:t>
            </a:r>
            <a:r>
              <a:rPr lang="en-US" sz="1100" dirty="0" smtClean="0"/>
              <a:t>-type semiconductor material, with an electron selective contact at the left side and a hole selective contact at the right side, indicating the voltage, Fermi levels, internal and external currents, and the balance of incoming and outgoing photons absorbed or produced in the material. (a) The diode in dark equilibrium. The generation by incoming thermal radiation is balanced by recombination that corresponds to reverse saturation current. All recombination is </a:t>
            </a:r>
            <a:r>
              <a:rPr lang="en-US" sz="1100" dirty="0" err="1" smtClean="0"/>
              <a:t>radiative</a:t>
            </a:r>
            <a:r>
              <a:rPr lang="en-US" sz="1100" dirty="0" smtClean="0"/>
              <a:t>. (b) Under applied bias voltage in the dark carriers are injected (a positive voltage increases minority carrier density) and the recombination of carriers is greatly increased. The diode emits light corresponding to the energy of the bang gap. (c) At reverse voltage the internal current generated in equilibrium is extracted (reverse saturation current</a:t>
            </a:r>
            <a:r>
              <a:rPr lang="en-US" sz="1100" dirty="0"/>
              <a:t>). © Juan Bisquert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533400"/>
            <a:ext cx="4212336" cy="3465576"/>
          </a:xfrm>
          <a:prstGeom prst="rect">
            <a:avLst/>
          </a:prstGeom>
        </p:spPr>
      </p:pic>
      <p:sp>
        <p:nvSpPr>
          <p:cNvPr id="6" name="Rectangle 5"/>
          <p:cNvSpPr/>
          <p:nvPr/>
        </p:nvSpPr>
        <p:spPr>
          <a:xfrm>
            <a:off x="0" y="0"/>
            <a:ext cx="4555671" cy="369332"/>
          </a:xfrm>
          <a:prstGeom prst="rect">
            <a:avLst/>
          </a:prstGeom>
        </p:spPr>
        <p:txBody>
          <a:bodyPr wrap="none">
            <a:spAutoFit/>
          </a:bodyPr>
          <a:lstStyle/>
          <a:p>
            <a:r>
              <a:rPr lang="en-US" b="1" dirty="0"/>
              <a:t>8. The rectifier at forward and reverse voltage</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777576643"/>
              </p:ext>
            </p:extLst>
          </p:nvPr>
        </p:nvGraphicFramePr>
        <p:xfrm>
          <a:off x="152400" y="1219200"/>
          <a:ext cx="1552575" cy="238125"/>
        </p:xfrm>
        <a:graphic>
          <a:graphicData uri="http://schemas.openxmlformats.org/presentationml/2006/ole">
            <mc:AlternateContent xmlns:mc="http://schemas.openxmlformats.org/markup-compatibility/2006">
              <mc:Choice xmlns:v="urn:schemas-microsoft-com:vml" Requires="v">
                <p:oleObj spid="_x0000_s54287" name="Equation" r:id="rId4" imgW="1548728" imgH="241195" progId="Equation.3">
                  <p:embed/>
                </p:oleObj>
              </mc:Choice>
              <mc:Fallback>
                <p:oleObj name="Equation" r:id="rId4" imgW="1548728" imgH="241195"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15525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8085736"/>
              </p:ext>
            </p:extLst>
          </p:nvPr>
        </p:nvGraphicFramePr>
        <p:xfrm>
          <a:off x="152400" y="1752600"/>
          <a:ext cx="971550" cy="266700"/>
        </p:xfrm>
        <a:graphic>
          <a:graphicData uri="http://schemas.openxmlformats.org/presentationml/2006/ole">
            <mc:AlternateContent xmlns:mc="http://schemas.openxmlformats.org/markup-compatibility/2006">
              <mc:Choice xmlns:v="urn:schemas-microsoft-com:vml" Requires="v">
                <p:oleObj spid="_x0000_s54288" name="Equation" r:id="rId6" imgW="977476" imgH="266584" progId="Equation.3">
                  <p:embed/>
                </p:oleObj>
              </mc:Choice>
              <mc:Fallback>
                <p:oleObj name="Equation" r:id="rId6" imgW="977476" imgH="266584"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52600"/>
                        <a:ext cx="9715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76200" y="2438400"/>
            <a:ext cx="4038600" cy="1107996"/>
          </a:xfrm>
          <a:prstGeom prst="rect">
            <a:avLst/>
          </a:prstGeom>
        </p:spPr>
        <p:txBody>
          <a:bodyPr wrap="square">
            <a:spAutoFit/>
          </a:bodyPr>
          <a:lstStyle/>
          <a:p>
            <a:r>
              <a:rPr lang="en-US" sz="1100" dirty="0"/>
              <a:t>In general a </a:t>
            </a:r>
            <a:r>
              <a:rPr lang="en-US" sz="1100" i="1" dirty="0"/>
              <a:t>forward voltage</a:t>
            </a:r>
            <a:r>
              <a:rPr lang="en-US" sz="1100" dirty="0"/>
              <a:t> is:</a:t>
            </a:r>
          </a:p>
          <a:p>
            <a:r>
              <a:rPr lang="en-US" sz="1100" dirty="0"/>
              <a:t>-a negative potential applied to the electron selective contact or</a:t>
            </a:r>
          </a:p>
          <a:p>
            <a:r>
              <a:rPr lang="en-US" sz="1100" dirty="0"/>
              <a:t>-a positive potential applied to the hole selective contact.</a:t>
            </a:r>
          </a:p>
          <a:p>
            <a:r>
              <a:rPr lang="en-US" sz="1100" dirty="0"/>
              <a:t>The </a:t>
            </a:r>
            <a:r>
              <a:rPr lang="en-US" sz="1100" i="1" dirty="0"/>
              <a:t>reverse voltage</a:t>
            </a:r>
            <a:r>
              <a:rPr lang="en-US" sz="1100" dirty="0"/>
              <a:t> is defined as:</a:t>
            </a:r>
          </a:p>
          <a:p>
            <a:r>
              <a:rPr lang="en-US" sz="1100" dirty="0"/>
              <a:t>-a positive potential applied to the electron selective contact or</a:t>
            </a:r>
          </a:p>
          <a:p>
            <a:r>
              <a:rPr lang="en-US" sz="1100" dirty="0"/>
              <a:t>-a negative potential applied to the hole selective contact.</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1702" y="4343400"/>
            <a:ext cx="5001818" cy="2123658"/>
          </a:xfrm>
          <a:prstGeom prst="rect">
            <a:avLst/>
          </a:prstGeom>
        </p:spPr>
        <p:txBody>
          <a:bodyPr wrap="square">
            <a:spAutoFit/>
          </a:bodyPr>
          <a:lstStyle/>
          <a:p>
            <a:r>
              <a:rPr lang="en-US" sz="1100" b="1" dirty="0"/>
              <a:t>Figure </a:t>
            </a:r>
            <a:r>
              <a:rPr lang="en-US" sz="1100" b="1" dirty="0" smtClean="0"/>
              <a:t>5.12.</a:t>
            </a:r>
            <a:r>
              <a:rPr lang="en-US" sz="1100" dirty="0" smtClean="0"/>
              <a:t> Energy diagram of a p-type semiconductor layer with electron selective contact at the left side and hole selective contact at the right side. </a:t>
            </a:r>
            <a:r>
              <a:rPr lang="en-US" sz="1100" i="1" dirty="0" smtClean="0"/>
              <a:t>q </a:t>
            </a:r>
            <a:r>
              <a:rPr lang="en-US" sz="1100" dirty="0" smtClean="0"/>
              <a:t>is the elementary charge, </a:t>
            </a:r>
            <a:r>
              <a:rPr lang="en-US" sz="1100" i="1" dirty="0" smtClean="0"/>
              <a:t>V</a:t>
            </a:r>
            <a:r>
              <a:rPr lang="en-US" sz="1100" dirty="0" smtClean="0"/>
              <a:t> is the voltage at the left terminal, </a:t>
            </a:r>
            <a:r>
              <a:rPr lang="en-US" sz="1100" i="1" dirty="0" err="1" smtClean="0"/>
              <a:t>E</a:t>
            </a:r>
            <a:r>
              <a:rPr lang="en-US" sz="1100" i="1" baseline="-25000" dirty="0" err="1" smtClean="0"/>
              <a:t>c</a:t>
            </a:r>
            <a:r>
              <a:rPr lang="en-US" sz="1100" dirty="0" smtClean="0"/>
              <a:t> is the energy of the conduction band, </a:t>
            </a:r>
            <a:r>
              <a:rPr lang="en-US" sz="1100" i="1" dirty="0" err="1" smtClean="0"/>
              <a:t>E</a:t>
            </a:r>
            <a:r>
              <a:rPr lang="en-US" sz="1100" i="1" baseline="-25000" dirty="0" err="1" smtClean="0"/>
              <a:t>v</a:t>
            </a:r>
            <a:r>
              <a:rPr lang="en-US" sz="1100" dirty="0" smtClean="0"/>
              <a:t> is the energy of the valence band, </a:t>
            </a:r>
            <a:r>
              <a:rPr lang="en-US" sz="1100" i="1" dirty="0" smtClean="0"/>
              <a:t>E</a:t>
            </a:r>
            <a:r>
              <a:rPr lang="en-US" sz="1100" i="1" baseline="-25000" dirty="0" smtClean="0"/>
              <a:t>F0 </a:t>
            </a:r>
            <a:r>
              <a:rPr lang="en-US" sz="1100" dirty="0" smtClean="0"/>
              <a:t>is the equilibrium Fermi level, </a:t>
            </a:r>
            <a:r>
              <a:rPr lang="en-US" sz="1100" i="1" dirty="0" err="1" smtClean="0"/>
              <a:t>E</a:t>
            </a:r>
            <a:r>
              <a:rPr lang="en-US" sz="1100" i="1" baseline="-25000" dirty="0" err="1" smtClean="0"/>
              <a:t>Fn</a:t>
            </a:r>
            <a:r>
              <a:rPr lang="en-US" sz="1100" dirty="0" smtClean="0"/>
              <a:t> is the electron Fermi level, </a:t>
            </a:r>
            <a:r>
              <a:rPr lang="en-US" sz="1100" i="1" dirty="0" err="1" smtClean="0"/>
              <a:t>E</a:t>
            </a:r>
            <a:r>
              <a:rPr lang="en-US" sz="1100" i="1" baseline="-25000" dirty="0" err="1" smtClean="0"/>
              <a:t>Fp</a:t>
            </a:r>
            <a:r>
              <a:rPr lang="en-US" sz="1100" dirty="0" smtClean="0"/>
              <a:t> is the hole Fermi level. (a) Zero bias in dark. Blackbody radiation produces generation of electron-hole pairs (1). The dark generation achieves equilibrium with recombination (2) of electrons and holes. (b) Forward bias injects electrons (1) and holes (2) and causes recombination (3). (c) Reverse bias causes modification of the interfaces, the only current is due to thermal generation of carriers that are extracted. The Fermi level of electrons is not shown in the semiconductor material</a:t>
            </a:r>
            <a:r>
              <a:rPr lang="en-US" sz="1100" dirty="0"/>
              <a:t>. © Juan Bisquert </a:t>
            </a:r>
            <a:endParaRPr lang="es-ES" sz="1100" dirty="0" smtClean="0"/>
          </a:p>
          <a:p>
            <a:endParaRPr lang="en-US" sz="1100" dirty="0"/>
          </a:p>
        </p:txBody>
      </p:sp>
      <p:pic>
        <p:nvPicPr>
          <p:cNvPr id="43010" name="Picture 2" descr="C:\Users\Carmen\Dropbox (DISPOSITIVOS FOTO)\book energy (1)\part 1\figs files\figs 5 electrons holes\f 5 12.tif"/>
          <p:cNvPicPr>
            <a:picLocks noChangeAspect="1" noChangeArrowheads="1"/>
          </p:cNvPicPr>
          <p:nvPr/>
        </p:nvPicPr>
        <p:blipFill>
          <a:blip r:embed="rId3" cstate="print"/>
          <a:srcRect/>
          <a:stretch>
            <a:fillRect/>
          </a:stretch>
        </p:blipFill>
        <p:spPr bwMode="auto">
          <a:xfrm>
            <a:off x="4267200" y="304800"/>
            <a:ext cx="3863975" cy="3944937"/>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3210844"/>
              </p:ext>
            </p:extLst>
          </p:nvPr>
        </p:nvGraphicFramePr>
        <p:xfrm>
          <a:off x="87114" y="914400"/>
          <a:ext cx="904875" cy="266700"/>
        </p:xfrm>
        <a:graphic>
          <a:graphicData uri="http://schemas.openxmlformats.org/presentationml/2006/ole">
            <mc:AlternateContent xmlns:mc="http://schemas.openxmlformats.org/markup-compatibility/2006">
              <mc:Choice xmlns:v="urn:schemas-microsoft-com:vml" Requires="v">
                <p:oleObj spid="_x0000_s55334" name="Equation" r:id="rId4" imgW="914003" imgH="266584" progId="Equation.3">
                  <p:embed/>
                </p:oleObj>
              </mc:Choice>
              <mc:Fallback>
                <p:oleObj name="Equation" r:id="rId4" imgW="914003" imgH="266584"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14" y="914400"/>
                        <a:ext cx="9048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640990547"/>
              </p:ext>
            </p:extLst>
          </p:nvPr>
        </p:nvGraphicFramePr>
        <p:xfrm>
          <a:off x="0" y="381000"/>
          <a:ext cx="1438275" cy="238125"/>
        </p:xfrm>
        <a:graphic>
          <a:graphicData uri="http://schemas.openxmlformats.org/presentationml/2006/ole">
            <mc:AlternateContent xmlns:mc="http://schemas.openxmlformats.org/markup-compatibility/2006">
              <mc:Choice xmlns:v="urn:schemas-microsoft-com:vml" Requires="v">
                <p:oleObj spid="_x0000_s55335" name="Equation" r:id="rId6" imgW="1435100" imgH="241300" progId="Equation.3">
                  <p:embed/>
                </p:oleObj>
              </mc:Choice>
              <mc:Fallback>
                <p:oleObj name="Equation" r:id="rId6" imgW="14351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1000"/>
                        <a:ext cx="14382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847931505"/>
              </p:ext>
            </p:extLst>
          </p:nvPr>
        </p:nvGraphicFramePr>
        <p:xfrm>
          <a:off x="15240" y="1295400"/>
          <a:ext cx="1695450" cy="495300"/>
        </p:xfrm>
        <a:graphic>
          <a:graphicData uri="http://schemas.openxmlformats.org/presentationml/2006/ole">
            <mc:AlternateContent xmlns:mc="http://schemas.openxmlformats.org/markup-compatibility/2006">
              <mc:Choice xmlns:v="urn:schemas-microsoft-com:vml" Requires="v">
                <p:oleObj spid="_x0000_s55336" name="Equation" r:id="rId8" imgW="1701800" imgH="482600" progId="Equation.3">
                  <p:embed/>
                </p:oleObj>
              </mc:Choice>
              <mc:Fallback>
                <p:oleObj name="Equation" r:id="rId8" imgW="1701800" imgH="4826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 y="1295400"/>
                        <a:ext cx="16954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648139622"/>
              </p:ext>
            </p:extLst>
          </p:nvPr>
        </p:nvGraphicFramePr>
        <p:xfrm>
          <a:off x="0" y="2153443"/>
          <a:ext cx="1343025" cy="247650"/>
        </p:xfrm>
        <a:graphic>
          <a:graphicData uri="http://schemas.openxmlformats.org/presentationml/2006/ole">
            <mc:AlternateContent xmlns:mc="http://schemas.openxmlformats.org/markup-compatibility/2006">
              <mc:Choice xmlns:v="urn:schemas-microsoft-com:vml" Requires="v">
                <p:oleObj spid="_x0000_s55337" name="Equation" r:id="rId10" imgW="1346200" imgH="241300" progId="Equation.3">
                  <p:embed/>
                </p:oleObj>
              </mc:Choice>
              <mc:Fallback>
                <p:oleObj name="Equation" r:id="rId10" imgW="1346200" imgH="2413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153443"/>
                        <a:ext cx="13430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2392686884"/>
              </p:ext>
            </p:extLst>
          </p:nvPr>
        </p:nvGraphicFramePr>
        <p:xfrm>
          <a:off x="25202" y="2743200"/>
          <a:ext cx="1028700" cy="266700"/>
        </p:xfrm>
        <a:graphic>
          <a:graphicData uri="http://schemas.openxmlformats.org/presentationml/2006/ole">
            <mc:AlternateContent xmlns:mc="http://schemas.openxmlformats.org/markup-compatibility/2006">
              <mc:Choice xmlns:v="urn:schemas-microsoft-com:vml" Requires="v">
                <p:oleObj spid="_x0000_s55338" name="Equation" r:id="rId12" imgW="1028254" imgH="266584" progId="Equation.3">
                  <p:embed/>
                </p:oleObj>
              </mc:Choice>
              <mc:Fallback>
                <p:oleObj name="Equation" r:id="rId12" imgW="1028254" imgH="266584"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02" y="2743200"/>
                        <a:ext cx="10287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362490" y="4572000"/>
            <a:ext cx="5988248" cy="430887"/>
          </a:xfrm>
          <a:prstGeom prst="rect">
            <a:avLst/>
          </a:prstGeom>
        </p:spPr>
        <p:txBody>
          <a:bodyPr wrap="square">
            <a:spAutoFit/>
          </a:bodyPr>
          <a:lstStyle/>
          <a:p>
            <a:r>
              <a:rPr lang="en-US" sz="1100" b="1" dirty="0"/>
              <a:t>Figure </a:t>
            </a:r>
            <a:r>
              <a:rPr lang="en-US" sz="1100" b="1" dirty="0" smtClean="0"/>
              <a:t>5.13.</a:t>
            </a:r>
            <a:r>
              <a:rPr lang="en-US" sz="1100" dirty="0" smtClean="0"/>
              <a:t> Current density-voltage characteristics characteristic of a diode with reverse saturation current  </a:t>
            </a:r>
            <a:r>
              <a:rPr lang="en-US" sz="1100" i="1" dirty="0" smtClean="0"/>
              <a:t>j</a:t>
            </a:r>
            <a:r>
              <a:rPr lang="en-US" sz="1100" i="1" baseline="-25000" dirty="0" smtClean="0"/>
              <a:t>0</a:t>
            </a:r>
            <a:r>
              <a:rPr lang="en-US" sz="1100" dirty="0" smtClean="0"/>
              <a:t>.</a:t>
            </a:r>
            <a:endParaRPr lang="es-ES" sz="1100" dirty="0" smtClean="0"/>
          </a:p>
        </p:txBody>
      </p:sp>
      <p:pic>
        <p:nvPicPr>
          <p:cNvPr id="44034" name="Picture 2" descr="C:\Users\Carmen\Dropbox (DISPOSITIVOS FOTO)\book energy (1)\part 1\figs files\figs 5 electrons holes\f 5 13.TIF"/>
          <p:cNvPicPr>
            <a:picLocks noChangeAspect="1" noChangeArrowheads="1"/>
          </p:cNvPicPr>
          <p:nvPr/>
        </p:nvPicPr>
        <p:blipFill>
          <a:blip r:embed="rId3" cstate="print"/>
          <a:srcRect/>
          <a:stretch>
            <a:fillRect/>
          </a:stretch>
        </p:blipFill>
        <p:spPr bwMode="auto">
          <a:xfrm>
            <a:off x="3429000" y="914400"/>
            <a:ext cx="3855228" cy="342900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343507"/>
              </p:ext>
            </p:extLst>
          </p:nvPr>
        </p:nvGraphicFramePr>
        <p:xfrm>
          <a:off x="228600" y="1524000"/>
          <a:ext cx="1190625" cy="266700"/>
        </p:xfrm>
        <a:graphic>
          <a:graphicData uri="http://schemas.openxmlformats.org/presentationml/2006/ole">
            <mc:AlternateContent xmlns:mc="http://schemas.openxmlformats.org/markup-compatibility/2006">
              <mc:Choice xmlns:v="urn:schemas-microsoft-com:vml" Requires="v">
                <p:oleObj spid="_x0000_s53256" name="Equation" r:id="rId4" imgW="1193282" imgH="266584" progId="Equation.3">
                  <p:embed/>
                </p:oleObj>
              </mc:Choice>
              <mc:Fallback>
                <p:oleObj name="Equation" r:id="rId4" imgW="1193282" imgH="266584"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11906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038600" y="4343400"/>
            <a:ext cx="5071844" cy="430887"/>
          </a:xfrm>
          <a:prstGeom prst="rect">
            <a:avLst/>
          </a:prstGeom>
        </p:spPr>
        <p:txBody>
          <a:bodyPr wrap="square">
            <a:spAutoFit/>
          </a:bodyPr>
          <a:lstStyle/>
          <a:p>
            <a:r>
              <a:rPr lang="en-US" sz="1100" b="1" dirty="0"/>
              <a:t>Figure </a:t>
            </a:r>
            <a:r>
              <a:rPr lang="en-US" sz="1100" b="1" dirty="0" smtClean="0"/>
              <a:t>5.14.</a:t>
            </a:r>
            <a:r>
              <a:rPr lang="en-US" sz="1100" dirty="0" smtClean="0"/>
              <a:t> Operation of a semiconductor device by transference of electrons through the external circuit</a:t>
            </a:r>
            <a:r>
              <a:rPr lang="en-US" sz="1100" dirty="0"/>
              <a:t>. © Juan Bisquert </a:t>
            </a:r>
            <a:endParaRPr lang="es-ES" sz="1100" dirty="0" smtClean="0"/>
          </a:p>
        </p:txBody>
      </p:sp>
      <p:pic>
        <p:nvPicPr>
          <p:cNvPr id="45058" name="Picture 2" descr="C:\Users\Carmen\Dropbox (DISPOSITIVOS FOTO)\book energy (1)\part 1\figs files\figs 5 electrons holes\f 5 14.tif"/>
          <p:cNvPicPr>
            <a:picLocks noChangeAspect="1" noChangeArrowheads="1"/>
          </p:cNvPicPr>
          <p:nvPr/>
        </p:nvPicPr>
        <p:blipFill>
          <a:blip r:embed="rId3" cstate="print"/>
          <a:srcRect/>
          <a:stretch>
            <a:fillRect/>
          </a:stretch>
        </p:blipFill>
        <p:spPr bwMode="auto">
          <a:xfrm>
            <a:off x="4191000" y="838200"/>
            <a:ext cx="4876800" cy="3361226"/>
          </a:xfrm>
          <a:prstGeom prst="rect">
            <a:avLst/>
          </a:prstGeom>
          <a:noFill/>
        </p:spPr>
      </p:pic>
      <p:sp>
        <p:nvSpPr>
          <p:cNvPr id="4" name="Rectangle 3"/>
          <p:cNvSpPr/>
          <p:nvPr/>
        </p:nvSpPr>
        <p:spPr>
          <a:xfrm>
            <a:off x="-35560" y="0"/>
            <a:ext cx="4572000" cy="646331"/>
          </a:xfrm>
          <a:prstGeom prst="rect">
            <a:avLst/>
          </a:prstGeom>
        </p:spPr>
        <p:txBody>
          <a:bodyPr>
            <a:spAutoFit/>
          </a:bodyPr>
          <a:lstStyle/>
          <a:p>
            <a:r>
              <a:rPr lang="en-US" b="1" dirty="0"/>
              <a:t>9. Semiconductor devices as thermal machines that realize useful work </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10381949"/>
              </p:ext>
            </p:extLst>
          </p:nvPr>
        </p:nvGraphicFramePr>
        <p:xfrm>
          <a:off x="152400" y="990600"/>
          <a:ext cx="1276350" cy="219075"/>
        </p:xfrm>
        <a:graphic>
          <a:graphicData uri="http://schemas.openxmlformats.org/presentationml/2006/ole">
            <mc:AlternateContent xmlns:mc="http://schemas.openxmlformats.org/markup-compatibility/2006">
              <mc:Choice xmlns:v="urn:schemas-microsoft-com:vml" Requires="v">
                <p:oleObj spid="_x0000_s56333" name="Equation" r:id="rId4" imgW="1294838" imgH="215806" progId="Equation.3">
                  <p:embed/>
                </p:oleObj>
              </mc:Choice>
              <mc:Fallback>
                <p:oleObj name="Equation" r:id="rId4" imgW="1294838" imgH="215806"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0600"/>
                        <a:ext cx="12763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530311552"/>
              </p:ext>
            </p:extLst>
          </p:nvPr>
        </p:nvGraphicFramePr>
        <p:xfrm>
          <a:off x="152400" y="1600200"/>
          <a:ext cx="1552575" cy="228600"/>
        </p:xfrm>
        <a:graphic>
          <a:graphicData uri="http://schemas.openxmlformats.org/presentationml/2006/ole">
            <mc:AlternateContent xmlns:mc="http://schemas.openxmlformats.org/markup-compatibility/2006">
              <mc:Choice xmlns:v="urn:schemas-microsoft-com:vml" Requires="v">
                <p:oleObj spid="_x0000_s56334" name="Equation" r:id="rId6" imgW="1549400" imgH="228600" progId="Equation.3">
                  <p:embed/>
                </p:oleObj>
              </mc:Choice>
              <mc:Fallback>
                <p:oleObj name="Equation" r:id="rId6" imgW="1549400" imgH="2286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600200"/>
                        <a:ext cx="15525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52400" y="1828800"/>
            <a:ext cx="5029200" cy="1107996"/>
          </a:xfrm>
          <a:prstGeom prst="rect">
            <a:avLst/>
          </a:prstGeom>
        </p:spPr>
        <p:txBody>
          <a:bodyPr wrap="square">
            <a:spAutoFit/>
          </a:bodyPr>
          <a:lstStyle/>
          <a:p>
            <a:r>
              <a:rPr lang="en-US" sz="1100" b="1" dirty="0"/>
              <a:t>Figure </a:t>
            </a:r>
            <a:r>
              <a:rPr lang="en-US" sz="1100" b="1" dirty="0" smtClean="0"/>
              <a:t>5.15. </a:t>
            </a:r>
            <a:r>
              <a:rPr lang="en-US" sz="1100" dirty="0" smtClean="0"/>
              <a:t>Energy exchanges in difference processes involving an external load of battery, the set of electrons and holes, and the semiconductor lattice. (a) Application of the voltage creates carriers to split the Fermi levels. (b) </a:t>
            </a:r>
            <a:r>
              <a:rPr lang="en-US" sz="1100" dirty="0" err="1" smtClean="0"/>
              <a:t>Nonradiative</a:t>
            </a:r>
            <a:r>
              <a:rPr lang="en-US" sz="1100" dirty="0" smtClean="0"/>
              <a:t> recombination, converts carriers to heat. (c) The electron system does work on the load. (d) Radiative recombination while the number of electrons and holes is kept constant by the applied voltage</a:t>
            </a:r>
            <a:r>
              <a:rPr lang="en-US" sz="1100" dirty="0"/>
              <a:t>. © Juan Bisquert </a:t>
            </a:r>
            <a:endParaRPr lang="es-ES" sz="1100" dirty="0" smtClean="0"/>
          </a:p>
        </p:txBody>
      </p:sp>
      <p:pic>
        <p:nvPicPr>
          <p:cNvPr id="46082" name="Picture 2" descr="C:\Users\Carmen\Dropbox (DISPOSITIVOS FOTO)\book energy (1)\part 1\figs files\figs 5 electrons holes\f 5 15.tif"/>
          <p:cNvPicPr>
            <a:picLocks noChangeAspect="1" noChangeArrowheads="1"/>
          </p:cNvPicPr>
          <p:nvPr/>
        </p:nvPicPr>
        <p:blipFill>
          <a:blip r:embed="rId2" cstate="print"/>
          <a:srcRect/>
          <a:stretch>
            <a:fillRect/>
          </a:stretch>
        </p:blipFill>
        <p:spPr bwMode="auto">
          <a:xfrm>
            <a:off x="5410200" y="304800"/>
            <a:ext cx="3505200" cy="608071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0604" y="0"/>
            <a:ext cx="4572000" cy="646331"/>
          </a:xfrm>
          <a:prstGeom prst="rect">
            <a:avLst/>
          </a:prstGeom>
        </p:spPr>
        <p:txBody>
          <a:bodyPr>
            <a:spAutoFit/>
          </a:bodyPr>
          <a:lstStyle/>
          <a:p>
            <a:r>
              <a:rPr lang="en-US" b="1" dirty="0"/>
              <a:t>1. Equilibration of the electrochemical potential of electrons</a:t>
            </a:r>
          </a:p>
        </p:txBody>
      </p:sp>
      <p:sp>
        <p:nvSpPr>
          <p:cNvPr id="7" name="Rectangle 6"/>
          <p:cNvSpPr/>
          <p:nvPr/>
        </p:nvSpPr>
        <p:spPr>
          <a:xfrm>
            <a:off x="152400" y="838200"/>
            <a:ext cx="1848583" cy="307777"/>
          </a:xfrm>
          <a:prstGeom prst="rect">
            <a:avLst/>
          </a:prstGeom>
        </p:spPr>
        <p:txBody>
          <a:bodyPr wrap="none">
            <a:spAutoFit/>
          </a:bodyPr>
          <a:lstStyle/>
          <a:p>
            <a:r>
              <a:rPr lang="en-US" sz="1400" dirty="0"/>
              <a:t>Helmholtz free energy </a:t>
            </a: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19172299"/>
              </p:ext>
            </p:extLst>
          </p:nvPr>
        </p:nvGraphicFramePr>
        <p:xfrm>
          <a:off x="304800" y="1207532"/>
          <a:ext cx="933450" cy="238125"/>
        </p:xfrm>
        <a:graphic>
          <a:graphicData uri="http://schemas.openxmlformats.org/presentationml/2006/ole">
            <mc:AlternateContent xmlns:mc="http://schemas.openxmlformats.org/markup-compatibility/2006">
              <mc:Choice xmlns:v="urn:schemas-microsoft-com:vml" Requires="v">
                <p:oleObj spid="_x0000_s42055" name="Equation" r:id="rId3" imgW="939800" imgH="228600" progId="Equation.3">
                  <p:embed/>
                </p:oleObj>
              </mc:Choice>
              <mc:Fallback>
                <p:oleObj name="Equation" r:id="rId3" imgW="939800" imgH="2286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07532"/>
                        <a:ext cx="93345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143189287"/>
              </p:ext>
            </p:extLst>
          </p:nvPr>
        </p:nvGraphicFramePr>
        <p:xfrm>
          <a:off x="271828" y="1524000"/>
          <a:ext cx="1609725" cy="400050"/>
        </p:xfrm>
        <a:graphic>
          <a:graphicData uri="http://schemas.openxmlformats.org/presentationml/2006/ole">
            <mc:AlternateContent xmlns:mc="http://schemas.openxmlformats.org/markup-compatibility/2006">
              <mc:Choice xmlns:v="urn:schemas-microsoft-com:vml" Requires="v">
                <p:oleObj spid="_x0000_s42056" name="Equation" r:id="rId5" imgW="1600200" imgH="406400" progId="Equation.3">
                  <p:embed/>
                </p:oleObj>
              </mc:Choice>
              <mc:Fallback>
                <p:oleObj name="Equation" r:id="rId5" imgW="1600200" imgH="4064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828" y="1524000"/>
                        <a:ext cx="16097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266328777"/>
              </p:ext>
            </p:extLst>
          </p:nvPr>
        </p:nvGraphicFramePr>
        <p:xfrm>
          <a:off x="353228" y="1981200"/>
          <a:ext cx="714375" cy="400050"/>
        </p:xfrm>
        <a:graphic>
          <a:graphicData uri="http://schemas.openxmlformats.org/presentationml/2006/ole">
            <mc:AlternateContent xmlns:mc="http://schemas.openxmlformats.org/markup-compatibility/2006">
              <mc:Choice xmlns:v="urn:schemas-microsoft-com:vml" Requires="v">
                <p:oleObj spid="_x0000_s42057" name="Equation" r:id="rId7" imgW="723586" imgH="406224" progId="Equation.3">
                  <p:embed/>
                </p:oleObj>
              </mc:Choice>
              <mc:Fallback>
                <p:oleObj name="Equation" r:id="rId7" imgW="723586" imgH="406224"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228" y="1981200"/>
                        <a:ext cx="71437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05279053"/>
              </p:ext>
            </p:extLst>
          </p:nvPr>
        </p:nvGraphicFramePr>
        <p:xfrm>
          <a:off x="304800" y="2514600"/>
          <a:ext cx="847725" cy="400050"/>
        </p:xfrm>
        <a:graphic>
          <a:graphicData uri="http://schemas.openxmlformats.org/presentationml/2006/ole">
            <mc:AlternateContent xmlns:mc="http://schemas.openxmlformats.org/markup-compatibility/2006">
              <mc:Choice xmlns:v="urn:schemas-microsoft-com:vml" Requires="v">
                <p:oleObj spid="_x0000_s42058" name="Equation" r:id="rId9" imgW="850531" imgH="406224" progId="Equation.3">
                  <p:embed/>
                </p:oleObj>
              </mc:Choice>
              <mc:Fallback>
                <p:oleObj name="Equation" r:id="rId9" imgW="850531" imgH="406224"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514600"/>
                        <a:ext cx="8477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18023731"/>
              </p:ext>
            </p:extLst>
          </p:nvPr>
        </p:nvGraphicFramePr>
        <p:xfrm>
          <a:off x="252559" y="3352800"/>
          <a:ext cx="1819275" cy="438150"/>
        </p:xfrm>
        <a:graphic>
          <a:graphicData uri="http://schemas.openxmlformats.org/presentationml/2006/ole">
            <mc:AlternateContent xmlns:mc="http://schemas.openxmlformats.org/markup-compatibility/2006">
              <mc:Choice xmlns:v="urn:schemas-microsoft-com:vml" Requires="v">
                <p:oleObj spid="_x0000_s42059" name="Equation" r:id="rId11" imgW="1815312" imgH="444307" progId="Equation.3">
                  <p:embed/>
                </p:oleObj>
              </mc:Choice>
              <mc:Fallback>
                <p:oleObj name="Equation" r:id="rId11" imgW="1815312" imgH="444307"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559" y="3352800"/>
                        <a:ext cx="18192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2049808117"/>
              </p:ext>
            </p:extLst>
          </p:nvPr>
        </p:nvGraphicFramePr>
        <p:xfrm>
          <a:off x="4068763" y="1981200"/>
          <a:ext cx="1300162" cy="914400"/>
        </p:xfrm>
        <a:graphic>
          <a:graphicData uri="http://schemas.openxmlformats.org/presentationml/2006/ole">
            <mc:AlternateContent xmlns:mc="http://schemas.openxmlformats.org/markup-compatibility/2006">
              <mc:Choice xmlns:v="urn:schemas-microsoft-com:vml" Requires="v">
                <p:oleObj spid="_x0000_s42060" name="Equation" r:id="rId13" imgW="1307880" imgH="901440" progId="Equation.3">
                  <p:embed/>
                </p:oleObj>
              </mc:Choice>
              <mc:Fallback>
                <p:oleObj name="Equation" r:id="rId13" imgW="1307880" imgH="901440" progId="Equation.3">
                  <p:embed/>
                  <p:pic>
                    <p:nvPicPr>
                      <p:cNvPr id="0" name="Object 11"/>
                      <p:cNvPicPr>
                        <a:picLocks noChangeAspect="1" noChangeArrowheads="1"/>
                      </p:cNvPicPr>
                      <p:nvPr/>
                    </p:nvPicPr>
                    <p:blipFill>
                      <a:blip r:embed="rId14"/>
                      <a:srcRect/>
                      <a:stretch>
                        <a:fillRect/>
                      </a:stretch>
                    </p:blipFill>
                    <p:spPr bwMode="auto">
                      <a:xfrm>
                        <a:off x="4068763" y="1981200"/>
                        <a:ext cx="130016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724703904"/>
              </p:ext>
            </p:extLst>
          </p:nvPr>
        </p:nvGraphicFramePr>
        <p:xfrm>
          <a:off x="229989" y="4191000"/>
          <a:ext cx="619125" cy="228600"/>
        </p:xfrm>
        <a:graphic>
          <a:graphicData uri="http://schemas.openxmlformats.org/presentationml/2006/ole">
            <mc:AlternateContent xmlns:mc="http://schemas.openxmlformats.org/markup-compatibility/2006">
              <mc:Choice xmlns:v="urn:schemas-microsoft-com:vml" Requires="v">
                <p:oleObj spid="_x0000_s42061" name="Equation" r:id="rId15" imgW="622030" imgH="228501" progId="Equation.3">
                  <p:embed/>
                </p:oleObj>
              </mc:Choice>
              <mc:Fallback>
                <p:oleObj name="Equation" r:id="rId15" imgW="622030" imgH="228501"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989" y="4191000"/>
                        <a:ext cx="6191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63698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09720" y="2906316"/>
            <a:ext cx="5029200" cy="600164"/>
          </a:xfrm>
          <a:prstGeom prst="rect">
            <a:avLst/>
          </a:prstGeom>
        </p:spPr>
        <p:txBody>
          <a:bodyPr wrap="square">
            <a:spAutoFit/>
          </a:bodyPr>
          <a:lstStyle/>
          <a:p>
            <a:r>
              <a:rPr lang="en-US" sz="1100" b="1" dirty="0"/>
              <a:t>Figure </a:t>
            </a:r>
            <a:r>
              <a:rPr lang="en-US" sz="1100" b="1" dirty="0" smtClean="0"/>
              <a:t>5.15. </a:t>
            </a:r>
            <a:r>
              <a:rPr lang="en-US" sz="1100" dirty="0" smtClean="0"/>
              <a:t>Energy exchanges in difference processes involving an external load of battery, the set of electrons and holes, and the semiconductor lattice. (a) Application of the voltage creates carriers to split the Fermi levels. (© </a:t>
            </a:r>
            <a:r>
              <a:rPr lang="en-US" sz="1100" dirty="0"/>
              <a:t>Juan Bisquert </a:t>
            </a:r>
            <a:endParaRPr lang="es-ES" sz="1100" dirty="0" smtClean="0"/>
          </a:p>
        </p:txBody>
      </p:sp>
      <p:pic>
        <p:nvPicPr>
          <p:cNvPr id="46082" name="Picture 2" descr="C:\Users\Carmen\Dropbox (DISPOSITIVOS FOTO)\book energy (1)\part 1\figs files\figs 5 electrons holes\f 5 15.tif"/>
          <p:cNvPicPr>
            <a:picLocks noChangeAspect="1" noChangeArrowheads="1"/>
          </p:cNvPicPr>
          <p:nvPr/>
        </p:nvPicPr>
        <p:blipFill rotWithShape="1">
          <a:blip r:embed="rId3" cstate="print"/>
          <a:srcRect b="74937"/>
          <a:stretch/>
        </p:blipFill>
        <p:spPr bwMode="auto">
          <a:xfrm>
            <a:off x="3657600" y="304800"/>
            <a:ext cx="5257800" cy="228600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3868307"/>
              </p:ext>
            </p:extLst>
          </p:nvPr>
        </p:nvGraphicFramePr>
        <p:xfrm>
          <a:off x="77589" y="838200"/>
          <a:ext cx="923925" cy="238125"/>
        </p:xfrm>
        <a:graphic>
          <a:graphicData uri="http://schemas.openxmlformats.org/presentationml/2006/ole">
            <mc:AlternateContent xmlns:mc="http://schemas.openxmlformats.org/markup-compatibility/2006">
              <mc:Choice xmlns:v="urn:schemas-microsoft-com:vml" Requires="v">
                <p:oleObj spid="_x0000_s57365" name="Equation" r:id="rId4" imgW="927100" imgH="241300" progId="Equation.3">
                  <p:embed/>
                </p:oleObj>
              </mc:Choice>
              <mc:Fallback>
                <p:oleObj name="Equation" r:id="rId4" imgW="9271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9" y="838200"/>
                        <a:ext cx="9239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971075393"/>
              </p:ext>
            </p:extLst>
          </p:nvPr>
        </p:nvGraphicFramePr>
        <p:xfrm>
          <a:off x="39489" y="1447800"/>
          <a:ext cx="1000125" cy="228600"/>
        </p:xfrm>
        <a:graphic>
          <a:graphicData uri="http://schemas.openxmlformats.org/presentationml/2006/ole">
            <mc:AlternateContent xmlns:mc="http://schemas.openxmlformats.org/markup-compatibility/2006">
              <mc:Choice xmlns:v="urn:schemas-microsoft-com:vml" Requires="v">
                <p:oleObj spid="_x0000_s57366" name="Equation" r:id="rId6" imgW="1002865" imgH="228501" progId="Equation.3">
                  <p:embed/>
                </p:oleObj>
              </mc:Choice>
              <mc:Fallback>
                <p:oleObj name="Equation" r:id="rId6" imgW="1002865" imgH="228501"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89" y="1447800"/>
                        <a:ext cx="10001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21713198"/>
              </p:ext>
            </p:extLst>
          </p:nvPr>
        </p:nvGraphicFramePr>
        <p:xfrm>
          <a:off x="76200" y="1981200"/>
          <a:ext cx="1247775" cy="238125"/>
        </p:xfrm>
        <a:graphic>
          <a:graphicData uri="http://schemas.openxmlformats.org/presentationml/2006/ole">
            <mc:AlternateContent xmlns:mc="http://schemas.openxmlformats.org/markup-compatibility/2006">
              <mc:Choice xmlns:v="urn:schemas-microsoft-com:vml" Requires="v">
                <p:oleObj spid="_x0000_s57367" name="Equation" r:id="rId8" imgW="1244600" imgH="241300" progId="Equation.3">
                  <p:embed/>
                </p:oleObj>
              </mc:Choice>
              <mc:Fallback>
                <p:oleObj name="Equation" r:id="rId8" imgW="1244600" imgH="2413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981200"/>
                        <a:ext cx="1247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56426867"/>
              </p:ext>
            </p:extLst>
          </p:nvPr>
        </p:nvGraphicFramePr>
        <p:xfrm>
          <a:off x="76200" y="2560320"/>
          <a:ext cx="2162175" cy="438150"/>
        </p:xfrm>
        <a:graphic>
          <a:graphicData uri="http://schemas.openxmlformats.org/presentationml/2006/ole">
            <mc:AlternateContent xmlns:mc="http://schemas.openxmlformats.org/markup-compatibility/2006">
              <mc:Choice xmlns:v="urn:schemas-microsoft-com:vml" Requires="v">
                <p:oleObj spid="_x0000_s57368" name="Equation" r:id="rId10" imgW="2159000" imgH="431800" progId="Equation.3">
                  <p:embed/>
                </p:oleObj>
              </mc:Choice>
              <mc:Fallback>
                <p:oleObj name="Equation" r:id="rId10" imgW="2159000" imgH="4318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2560320"/>
                        <a:ext cx="21621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509569709"/>
              </p:ext>
            </p:extLst>
          </p:nvPr>
        </p:nvGraphicFramePr>
        <p:xfrm>
          <a:off x="152400" y="3287405"/>
          <a:ext cx="1247775" cy="438150"/>
        </p:xfrm>
        <a:graphic>
          <a:graphicData uri="http://schemas.openxmlformats.org/presentationml/2006/ole">
            <mc:AlternateContent xmlns:mc="http://schemas.openxmlformats.org/markup-compatibility/2006">
              <mc:Choice xmlns:v="urn:schemas-microsoft-com:vml" Requires="v">
                <p:oleObj spid="_x0000_s57369" name="Equation" r:id="rId12" imgW="1244600" imgH="431800" progId="Equation.3">
                  <p:embed/>
                </p:oleObj>
              </mc:Choice>
              <mc:Fallback>
                <p:oleObj name="Equation" r:id="rId12" imgW="1244600" imgH="4318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3287405"/>
                        <a:ext cx="12477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152400" y="4114800"/>
            <a:ext cx="2213170" cy="307777"/>
          </a:xfrm>
          <a:prstGeom prst="rect">
            <a:avLst/>
          </a:prstGeom>
        </p:spPr>
        <p:txBody>
          <a:bodyPr wrap="none">
            <a:spAutoFit/>
          </a:bodyPr>
          <a:lstStyle/>
          <a:p>
            <a:r>
              <a:rPr lang="en-GB" sz="1400" dirty="0"/>
              <a:t>the lattice is actually cooled</a:t>
            </a:r>
            <a:endParaRPr lang="en-US" sz="1400" dirty="0"/>
          </a:p>
        </p:txBody>
      </p:sp>
    </p:spTree>
    <p:extLst>
      <p:ext uri="{BB962C8B-B14F-4D97-AF65-F5344CB8AC3E}">
        <p14:creationId xmlns:p14="http://schemas.microsoft.com/office/powerpoint/2010/main" val="214895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38800" y="1841876"/>
            <a:ext cx="3057976" cy="1107996"/>
          </a:xfrm>
          <a:prstGeom prst="rect">
            <a:avLst/>
          </a:prstGeom>
        </p:spPr>
        <p:txBody>
          <a:bodyPr wrap="square">
            <a:spAutoFit/>
          </a:bodyPr>
          <a:lstStyle/>
          <a:p>
            <a:r>
              <a:rPr lang="en-US" sz="1100" b="1" dirty="0"/>
              <a:t>Figure </a:t>
            </a:r>
            <a:r>
              <a:rPr lang="en-US" sz="1100" b="1" dirty="0" smtClean="0"/>
              <a:t>5.15. </a:t>
            </a:r>
            <a:r>
              <a:rPr lang="en-US" sz="1100" dirty="0" smtClean="0"/>
              <a:t>Energy exchanges in difference processes involving an external load of battery, the set of electrons and holes, and the semiconductor lattice. (b) </a:t>
            </a:r>
            <a:r>
              <a:rPr lang="en-US" sz="1100" dirty="0" err="1" smtClean="0"/>
              <a:t>Nonradiative</a:t>
            </a:r>
            <a:r>
              <a:rPr lang="en-US" sz="1100" dirty="0" smtClean="0"/>
              <a:t> recombination, converts carriers to heat. © </a:t>
            </a:r>
            <a:r>
              <a:rPr lang="en-US" sz="1100" dirty="0"/>
              <a:t>Juan Bisquert </a:t>
            </a:r>
            <a:endParaRPr lang="es-ES" sz="1100" dirty="0" smtClean="0"/>
          </a:p>
        </p:txBody>
      </p:sp>
      <p:pic>
        <p:nvPicPr>
          <p:cNvPr id="46082" name="Picture 2" descr="C:\Users\Carmen\Dropbox (DISPOSITIVOS FOTO)\book energy (1)\part 1\figs files\figs 5 electrons holes\f 5 15.tif"/>
          <p:cNvPicPr>
            <a:picLocks noChangeAspect="1" noChangeArrowheads="1"/>
          </p:cNvPicPr>
          <p:nvPr/>
        </p:nvPicPr>
        <p:blipFill rotWithShape="1">
          <a:blip r:embed="rId3" cstate="print"/>
          <a:srcRect l="26522" t="26399" b="51211"/>
          <a:stretch/>
        </p:blipFill>
        <p:spPr bwMode="auto">
          <a:xfrm>
            <a:off x="5334000" y="228600"/>
            <a:ext cx="3032760" cy="1603116"/>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93183105"/>
              </p:ext>
            </p:extLst>
          </p:nvPr>
        </p:nvGraphicFramePr>
        <p:xfrm>
          <a:off x="76200" y="1014918"/>
          <a:ext cx="1019175" cy="238125"/>
        </p:xfrm>
        <a:graphic>
          <a:graphicData uri="http://schemas.openxmlformats.org/presentationml/2006/ole">
            <mc:AlternateContent xmlns:mc="http://schemas.openxmlformats.org/markup-compatibility/2006">
              <mc:Choice xmlns:v="urn:schemas-microsoft-com:vml" Requires="v">
                <p:oleObj spid="_x0000_s58394" name="Equation" r:id="rId4" imgW="1016000" imgH="241300" progId="Equation.3">
                  <p:embed/>
                </p:oleObj>
              </mc:Choice>
              <mc:Fallback>
                <p:oleObj name="Equation" r:id="rId4" imgW="10160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14918"/>
                        <a:ext cx="10191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467425741"/>
              </p:ext>
            </p:extLst>
          </p:nvPr>
        </p:nvGraphicFramePr>
        <p:xfrm>
          <a:off x="58539" y="1524000"/>
          <a:ext cx="962025" cy="238125"/>
        </p:xfrm>
        <a:graphic>
          <a:graphicData uri="http://schemas.openxmlformats.org/presentationml/2006/ole">
            <mc:AlternateContent xmlns:mc="http://schemas.openxmlformats.org/markup-compatibility/2006">
              <mc:Choice xmlns:v="urn:schemas-microsoft-com:vml" Requires="v">
                <p:oleObj spid="_x0000_s58395" name="Equation" r:id="rId6" imgW="965200" imgH="241300" progId="Equation.3">
                  <p:embed/>
                </p:oleObj>
              </mc:Choice>
              <mc:Fallback>
                <p:oleObj name="Equation" r:id="rId6" imgW="9652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39" y="1524000"/>
                        <a:ext cx="9620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993358027"/>
              </p:ext>
            </p:extLst>
          </p:nvPr>
        </p:nvGraphicFramePr>
        <p:xfrm>
          <a:off x="76200" y="1957724"/>
          <a:ext cx="1343025" cy="438150"/>
        </p:xfrm>
        <a:graphic>
          <a:graphicData uri="http://schemas.openxmlformats.org/presentationml/2006/ole">
            <mc:AlternateContent xmlns:mc="http://schemas.openxmlformats.org/markup-compatibility/2006">
              <mc:Choice xmlns:v="urn:schemas-microsoft-com:vml" Requires="v">
                <p:oleObj spid="_x0000_s58396" name="Equation" r:id="rId8" imgW="1346200" imgH="431800" progId="Equation.3">
                  <p:embed/>
                </p:oleObj>
              </mc:Choice>
              <mc:Fallback>
                <p:oleObj name="Equation" r:id="rId8" imgW="1346200" imgH="4318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957724"/>
                        <a:ext cx="13430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152471586"/>
              </p:ext>
            </p:extLst>
          </p:nvPr>
        </p:nvGraphicFramePr>
        <p:xfrm>
          <a:off x="152400" y="2549822"/>
          <a:ext cx="1724025" cy="400050"/>
        </p:xfrm>
        <a:graphic>
          <a:graphicData uri="http://schemas.openxmlformats.org/presentationml/2006/ole">
            <mc:AlternateContent xmlns:mc="http://schemas.openxmlformats.org/markup-compatibility/2006">
              <mc:Choice xmlns:v="urn:schemas-microsoft-com:vml" Requires="v">
                <p:oleObj spid="_x0000_s58397" name="Equation" r:id="rId10" imgW="1726451" imgH="393529" progId="Equation.3">
                  <p:embed/>
                </p:oleObj>
              </mc:Choice>
              <mc:Fallback>
                <p:oleObj name="Equation" r:id="rId10" imgW="1726451" imgH="393529"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549822"/>
                        <a:ext cx="17240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1"/>
          <p:cNvSpPr>
            <a:spLocks noChangeArrowheads="1"/>
          </p:cNvSpPr>
          <p:nvPr/>
        </p:nvSpPr>
        <p:spPr bwMode="auto">
          <a:xfrm>
            <a:off x="76200" y="3015734"/>
            <a:ext cx="236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free energy of the electrons</a:t>
            </a:r>
            <a:r>
              <a:rPr lang="en-US" altLang="en-US" sz="1200" dirty="0" smtClean="0">
                <a:latin typeface="Arial" pitchFamily="34" charset="0"/>
                <a:ea typeface="Times New Roman" pitchFamily="18" charset="0"/>
                <a:cs typeface="Arial" pitchFamily="34" charset="0"/>
              </a:rPr>
              <a:t>, </a:t>
            </a:r>
            <a:r>
              <a:rPr lang="en-US" altLang="en-US" sz="1200" dirty="0">
                <a:latin typeface="Arial" pitchFamily="34" charset="0"/>
                <a:ea typeface="Times New Roman" pitchFamily="18" charset="0"/>
                <a:cs typeface="Arial" pitchFamily="34" charset="0"/>
              </a:rPr>
              <a:t>that </a:t>
            </a:r>
            <a:r>
              <a:rPr lang="en-US" altLang="en-US" sz="1200" i="1" dirty="0">
                <a:latin typeface="Arial" pitchFamily="34" charset="0"/>
                <a:ea typeface="Times New Roman" pitchFamily="18" charset="0"/>
                <a:cs typeface="Arial" pitchFamily="34" charset="0"/>
              </a:rPr>
              <a:t>could have been used</a:t>
            </a:r>
            <a:r>
              <a:rPr lang="en-US" altLang="en-US" sz="1200" dirty="0">
                <a:latin typeface="Arial" pitchFamily="34" charset="0"/>
                <a:ea typeface="Times New Roman" pitchFamily="18" charset="0"/>
                <a:cs typeface="Arial" pitchFamily="34" charset="0"/>
              </a:rPr>
              <a:t> to do work</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3"/>
          <p:cNvSpPr>
            <a:spLocks noChangeArrowheads="1"/>
          </p:cNvSpPr>
          <p:nvPr/>
        </p:nvSpPr>
        <p:spPr bwMode="auto">
          <a:xfrm>
            <a:off x="0" y="517266"/>
            <a:ext cx="7239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686918946"/>
              </p:ext>
            </p:extLst>
          </p:nvPr>
        </p:nvGraphicFramePr>
        <p:xfrm>
          <a:off x="2413000" y="3077914"/>
          <a:ext cx="390525" cy="200025"/>
        </p:xfrm>
        <a:graphic>
          <a:graphicData uri="http://schemas.openxmlformats.org/presentationml/2006/ole">
            <mc:AlternateContent xmlns:mc="http://schemas.openxmlformats.org/markup-compatibility/2006">
              <mc:Choice xmlns:v="urn:schemas-microsoft-com:vml" Requires="v">
                <p:oleObj spid="_x0000_s58398" name="Equation" r:id="rId12" imgW="393529" imgH="203112" progId="Equation.3">
                  <p:embed/>
                </p:oleObj>
              </mc:Choice>
              <mc:Fallback>
                <p:oleObj name="Equation" r:id="rId12" imgW="393529" imgH="203112" progId="Equation.3">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3000" y="3077914"/>
                        <a:ext cx="3905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88203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485640" y="2514600"/>
            <a:ext cx="4455160" cy="600164"/>
          </a:xfrm>
          <a:prstGeom prst="rect">
            <a:avLst/>
          </a:prstGeom>
        </p:spPr>
        <p:txBody>
          <a:bodyPr wrap="square">
            <a:spAutoFit/>
          </a:bodyPr>
          <a:lstStyle/>
          <a:p>
            <a:r>
              <a:rPr lang="en-US" sz="1100" b="1" dirty="0"/>
              <a:t>Figure </a:t>
            </a:r>
            <a:r>
              <a:rPr lang="en-US" sz="1100" b="1" dirty="0" smtClean="0"/>
              <a:t>5.15. </a:t>
            </a:r>
            <a:r>
              <a:rPr lang="en-US" sz="1100" dirty="0" smtClean="0"/>
              <a:t>Energy exchanges in difference processes involving an external load of battery, the set of electrons and holes, and the semiconductor lattice. (c) The electron system does work on the load. © </a:t>
            </a:r>
            <a:r>
              <a:rPr lang="en-US" sz="1100" dirty="0"/>
              <a:t>Juan Bisquert </a:t>
            </a:r>
            <a:endParaRPr lang="es-ES" sz="1100" dirty="0" smtClean="0"/>
          </a:p>
        </p:txBody>
      </p:sp>
      <p:pic>
        <p:nvPicPr>
          <p:cNvPr id="46082" name="Picture 2" descr="C:\Users\Carmen\Dropbox (DISPOSITIVOS FOTO)\book energy (1)\part 1\figs files\figs 5 electrons holes\f 5 15.tif"/>
          <p:cNvPicPr>
            <a:picLocks noChangeAspect="1" noChangeArrowheads="1"/>
          </p:cNvPicPr>
          <p:nvPr/>
        </p:nvPicPr>
        <p:blipFill rotWithShape="1">
          <a:blip r:embed="rId3" cstate="print"/>
          <a:srcRect t="50961" b="30325"/>
          <a:stretch/>
        </p:blipFill>
        <p:spPr bwMode="auto">
          <a:xfrm>
            <a:off x="2603274" y="304800"/>
            <a:ext cx="6337526" cy="205740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76466236"/>
              </p:ext>
            </p:extLst>
          </p:nvPr>
        </p:nvGraphicFramePr>
        <p:xfrm>
          <a:off x="82352" y="685800"/>
          <a:ext cx="914400" cy="228600"/>
        </p:xfrm>
        <a:graphic>
          <a:graphicData uri="http://schemas.openxmlformats.org/presentationml/2006/ole">
            <mc:AlternateContent xmlns:mc="http://schemas.openxmlformats.org/markup-compatibility/2006">
              <mc:Choice xmlns:v="urn:schemas-microsoft-com:vml" Requires="v">
                <p:oleObj spid="_x0000_s59401" name="Equation" r:id="rId4" imgW="914400" imgH="228600" progId="Equation.3">
                  <p:embed/>
                </p:oleObj>
              </mc:Choice>
              <mc:Fallback>
                <p:oleObj name="Equation" r:id="rId4" imgW="9144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2" y="685800"/>
                        <a:ext cx="914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132748104"/>
              </p:ext>
            </p:extLst>
          </p:nvPr>
        </p:nvGraphicFramePr>
        <p:xfrm>
          <a:off x="152400" y="1295400"/>
          <a:ext cx="1247775" cy="238125"/>
        </p:xfrm>
        <a:graphic>
          <a:graphicData uri="http://schemas.openxmlformats.org/presentationml/2006/ole">
            <mc:AlternateContent xmlns:mc="http://schemas.openxmlformats.org/markup-compatibility/2006">
              <mc:Choice xmlns:v="urn:schemas-microsoft-com:vml" Requires="v">
                <p:oleObj spid="_x0000_s59402" name="Equation" r:id="rId6" imgW="1244600" imgH="241300" progId="Equation.3">
                  <p:embed/>
                </p:oleObj>
              </mc:Choice>
              <mc:Fallback>
                <p:oleObj name="Equation" r:id="rId6" imgW="12446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295400"/>
                        <a:ext cx="1247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28280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2819400"/>
            <a:ext cx="5029200" cy="769441"/>
          </a:xfrm>
          <a:prstGeom prst="rect">
            <a:avLst/>
          </a:prstGeom>
        </p:spPr>
        <p:txBody>
          <a:bodyPr wrap="square">
            <a:spAutoFit/>
          </a:bodyPr>
          <a:lstStyle/>
          <a:p>
            <a:r>
              <a:rPr lang="en-US" sz="1100" b="1" dirty="0"/>
              <a:t>Figure </a:t>
            </a:r>
            <a:r>
              <a:rPr lang="en-US" sz="1100" b="1" dirty="0" smtClean="0"/>
              <a:t>5.15. </a:t>
            </a:r>
            <a:r>
              <a:rPr lang="en-US" sz="1100" dirty="0" smtClean="0"/>
              <a:t>Energy exchanges in difference processes involving an external load of battery, the set of electrons and holes, and the semiconductor lattice. (d) Radiative recombination while the number of electrons and holes is kept constant by the applied voltage</a:t>
            </a:r>
            <a:r>
              <a:rPr lang="en-US" sz="1100" dirty="0"/>
              <a:t>. © Juan Bisquert </a:t>
            </a:r>
            <a:endParaRPr lang="es-ES" sz="1100" dirty="0" smtClean="0"/>
          </a:p>
        </p:txBody>
      </p:sp>
      <p:pic>
        <p:nvPicPr>
          <p:cNvPr id="46082" name="Picture 2" descr="C:\Users\Carmen\Dropbox (DISPOSITIVOS FOTO)\book energy (1)\part 1\figs files\figs 5 electrons holes\f 5 15.tif"/>
          <p:cNvPicPr>
            <a:picLocks noChangeAspect="1" noChangeArrowheads="1"/>
          </p:cNvPicPr>
          <p:nvPr/>
        </p:nvPicPr>
        <p:blipFill rotWithShape="1">
          <a:blip r:embed="rId3" cstate="print"/>
          <a:srcRect t="69675"/>
          <a:stretch/>
        </p:blipFill>
        <p:spPr bwMode="auto">
          <a:xfrm>
            <a:off x="4191000" y="228600"/>
            <a:ext cx="4719320" cy="2482708"/>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91596289"/>
              </p:ext>
            </p:extLst>
          </p:nvPr>
        </p:nvGraphicFramePr>
        <p:xfrm>
          <a:off x="228600" y="1186744"/>
          <a:ext cx="1952625" cy="247650"/>
        </p:xfrm>
        <a:graphic>
          <a:graphicData uri="http://schemas.openxmlformats.org/presentationml/2006/ole">
            <mc:AlternateContent xmlns:mc="http://schemas.openxmlformats.org/markup-compatibility/2006">
              <mc:Choice xmlns:v="urn:schemas-microsoft-com:vml" Requires="v">
                <p:oleObj spid="_x0000_s60441" name="Equation" r:id="rId4" imgW="1955800" imgH="241300" progId="Equation.3">
                  <p:embed/>
                </p:oleObj>
              </mc:Choice>
              <mc:Fallback>
                <p:oleObj name="Equation" r:id="rId4" imgW="19558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86744"/>
                        <a:ext cx="19526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641780870"/>
              </p:ext>
            </p:extLst>
          </p:nvPr>
        </p:nvGraphicFramePr>
        <p:xfrm>
          <a:off x="304800" y="2463658"/>
          <a:ext cx="1266825" cy="247650"/>
        </p:xfrm>
        <a:graphic>
          <a:graphicData uri="http://schemas.openxmlformats.org/presentationml/2006/ole">
            <mc:AlternateContent xmlns:mc="http://schemas.openxmlformats.org/markup-compatibility/2006">
              <mc:Choice xmlns:v="urn:schemas-microsoft-com:vml" Requires="v">
                <p:oleObj spid="_x0000_s60442" name="Equation" r:id="rId6" imgW="1269449" imgH="241195" progId="Equation.3">
                  <p:embed/>
                </p:oleObj>
              </mc:Choice>
              <mc:Fallback>
                <p:oleObj name="Equation" r:id="rId6" imgW="1269449" imgH="241195"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63658"/>
                        <a:ext cx="12668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680730203"/>
              </p:ext>
            </p:extLst>
          </p:nvPr>
        </p:nvGraphicFramePr>
        <p:xfrm>
          <a:off x="304800" y="1905000"/>
          <a:ext cx="1057275" cy="238125"/>
        </p:xfrm>
        <a:graphic>
          <a:graphicData uri="http://schemas.openxmlformats.org/presentationml/2006/ole">
            <mc:AlternateContent xmlns:mc="http://schemas.openxmlformats.org/markup-compatibility/2006">
              <mc:Choice xmlns:v="urn:schemas-microsoft-com:vml" Requires="v">
                <p:oleObj spid="_x0000_s60443" name="Equation" r:id="rId8" imgW="1054100" imgH="241300" progId="Equation.3">
                  <p:embed/>
                </p:oleObj>
              </mc:Choice>
              <mc:Fallback>
                <p:oleObj name="Equation" r:id="rId8" imgW="1054100" imgH="2413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905000"/>
                        <a:ext cx="10572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523460793"/>
              </p:ext>
            </p:extLst>
          </p:nvPr>
        </p:nvGraphicFramePr>
        <p:xfrm>
          <a:off x="228600" y="1535994"/>
          <a:ext cx="923925" cy="228600"/>
        </p:xfrm>
        <a:graphic>
          <a:graphicData uri="http://schemas.openxmlformats.org/presentationml/2006/ole">
            <mc:AlternateContent xmlns:mc="http://schemas.openxmlformats.org/markup-compatibility/2006">
              <mc:Choice xmlns:v="urn:schemas-microsoft-com:vml" Requires="v">
                <p:oleObj spid="_x0000_s60444" name="Equation" r:id="rId10" imgW="927100" imgH="228600" progId="Equation.3">
                  <p:embed/>
                </p:oleObj>
              </mc:Choice>
              <mc:Fallback>
                <p:oleObj name="Equation" r:id="rId10" imgW="927100" imgH="2286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1535994"/>
                        <a:ext cx="9239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620175534"/>
              </p:ext>
            </p:extLst>
          </p:nvPr>
        </p:nvGraphicFramePr>
        <p:xfrm>
          <a:off x="228600" y="2985045"/>
          <a:ext cx="1924050" cy="438150"/>
        </p:xfrm>
        <a:graphic>
          <a:graphicData uri="http://schemas.openxmlformats.org/presentationml/2006/ole">
            <mc:AlternateContent xmlns:mc="http://schemas.openxmlformats.org/markup-compatibility/2006">
              <mc:Choice xmlns:v="urn:schemas-microsoft-com:vml" Requires="v">
                <p:oleObj spid="_x0000_s60445" name="Equation" r:id="rId12" imgW="1930400" imgH="431800" progId="Equation.3">
                  <p:embed/>
                </p:oleObj>
              </mc:Choice>
              <mc:Fallback>
                <p:oleObj name="Equation" r:id="rId12" imgW="1930400" imgH="4318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2985045"/>
                        <a:ext cx="19240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835011909"/>
              </p:ext>
            </p:extLst>
          </p:nvPr>
        </p:nvGraphicFramePr>
        <p:xfrm>
          <a:off x="228600" y="3886200"/>
          <a:ext cx="2600325" cy="514350"/>
        </p:xfrm>
        <a:graphic>
          <a:graphicData uri="http://schemas.openxmlformats.org/presentationml/2006/ole">
            <mc:AlternateContent xmlns:mc="http://schemas.openxmlformats.org/markup-compatibility/2006">
              <mc:Choice xmlns:v="urn:schemas-microsoft-com:vml" Requires="v">
                <p:oleObj spid="_x0000_s60446" name="Equation" r:id="rId14" imgW="2603500" imgH="508000" progId="Equation.3">
                  <p:embed/>
                </p:oleObj>
              </mc:Choice>
              <mc:Fallback>
                <p:oleObj name="Equation" r:id="rId14" imgW="2603500" imgH="50800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3886200"/>
                        <a:ext cx="26003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152400" y="4648200"/>
            <a:ext cx="4572000" cy="738664"/>
          </a:xfrm>
          <a:prstGeom prst="rect">
            <a:avLst/>
          </a:prstGeom>
        </p:spPr>
        <p:txBody>
          <a:bodyPr>
            <a:spAutoFit/>
          </a:bodyPr>
          <a:lstStyle/>
          <a:p>
            <a:r>
              <a:rPr lang="en-US" sz="1400" dirty="0"/>
              <a:t>The process </a:t>
            </a:r>
            <a:r>
              <a:rPr lang="en-US" sz="1400" dirty="0" smtClean="0"/>
              <a:t>can </a:t>
            </a:r>
            <a:r>
              <a:rPr lang="en-US" sz="1400" dirty="0"/>
              <a:t>be reversed if a light source is available that contain photons that can be absorbed by the semiconductor generating electron hole pairs. </a:t>
            </a:r>
          </a:p>
        </p:txBody>
      </p:sp>
    </p:spTree>
    <p:extLst>
      <p:ext uri="{BB962C8B-B14F-4D97-AF65-F5344CB8AC3E}">
        <p14:creationId xmlns:p14="http://schemas.microsoft.com/office/powerpoint/2010/main" val="1328280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0604" y="0"/>
            <a:ext cx="4572000" cy="646331"/>
          </a:xfrm>
          <a:prstGeom prst="rect">
            <a:avLst/>
          </a:prstGeom>
        </p:spPr>
        <p:txBody>
          <a:bodyPr>
            <a:spAutoFit/>
          </a:bodyPr>
          <a:lstStyle/>
          <a:p>
            <a:r>
              <a:rPr lang="en-US" b="1" dirty="0"/>
              <a:t>2. Configurational entropy of weakly interacting particles </a:t>
            </a:r>
          </a:p>
        </p:txBody>
      </p:sp>
      <p:graphicFrame>
        <p:nvGraphicFramePr>
          <p:cNvPr id="3" name="Object 2"/>
          <p:cNvGraphicFramePr>
            <a:graphicFrameLocks noChangeAspect="1"/>
          </p:cNvGraphicFramePr>
          <p:nvPr>
            <p:extLst>
              <p:ext uri="{D42A27DB-BD31-4B8C-83A1-F6EECF244321}">
                <p14:modId xmlns:p14="http://schemas.microsoft.com/office/powerpoint/2010/main" val="305674359"/>
              </p:ext>
            </p:extLst>
          </p:nvPr>
        </p:nvGraphicFramePr>
        <p:xfrm>
          <a:off x="166687" y="905261"/>
          <a:ext cx="123825" cy="142875"/>
        </p:xfrm>
        <a:graphic>
          <a:graphicData uri="http://schemas.openxmlformats.org/presentationml/2006/ole">
            <mc:AlternateContent xmlns:mc="http://schemas.openxmlformats.org/markup-compatibility/2006">
              <mc:Choice xmlns:v="urn:schemas-microsoft-com:vml" Requires="v">
                <p:oleObj spid="_x0000_s43096" name="Equation" r:id="rId3" imgW="126835" imgH="139518" progId="Equation.3">
                  <p:embed/>
                </p:oleObj>
              </mc:Choice>
              <mc:Fallback>
                <p:oleObj name="Equation" r:id="rId3" imgW="126835" imgH="139518"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 y="905261"/>
                        <a:ext cx="12382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18166355"/>
              </p:ext>
            </p:extLst>
          </p:nvPr>
        </p:nvGraphicFramePr>
        <p:xfrm>
          <a:off x="2645219" y="905261"/>
          <a:ext cx="123825" cy="142875"/>
        </p:xfrm>
        <a:graphic>
          <a:graphicData uri="http://schemas.openxmlformats.org/presentationml/2006/ole">
            <mc:AlternateContent xmlns:mc="http://schemas.openxmlformats.org/markup-compatibility/2006">
              <mc:Choice xmlns:v="urn:schemas-microsoft-com:vml" Requires="v">
                <p:oleObj spid="_x0000_s43097" name="Equation" r:id="rId5" imgW="126835" imgH="139518" progId="Equation.3">
                  <p:embed/>
                </p:oleObj>
              </mc:Choice>
              <mc:Fallback>
                <p:oleObj name="Equation" r:id="rId5" imgW="126835" imgH="139518"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5219" y="905261"/>
                        <a:ext cx="12382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4257283"/>
              </p:ext>
            </p:extLst>
          </p:nvPr>
        </p:nvGraphicFramePr>
        <p:xfrm>
          <a:off x="4572000" y="862399"/>
          <a:ext cx="561975" cy="228600"/>
        </p:xfrm>
        <a:graphic>
          <a:graphicData uri="http://schemas.openxmlformats.org/presentationml/2006/ole">
            <mc:AlternateContent xmlns:mc="http://schemas.openxmlformats.org/markup-compatibility/2006">
              <mc:Choice xmlns:v="urn:schemas-microsoft-com:vml" Requires="v">
                <p:oleObj spid="_x0000_s43098" name="Equation" r:id="rId7" imgW="558800" imgH="228600" progId="Equation.3">
                  <p:embed/>
                </p:oleObj>
              </mc:Choice>
              <mc:Fallback>
                <p:oleObj name="Equation" r:id="rId7" imgW="558800" imgH="2286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862399"/>
                        <a:ext cx="561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228600" y="838200"/>
            <a:ext cx="7010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the number of electrons then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6"/>
          <p:cNvSpPr>
            <a:spLocks noChangeArrowheads="1"/>
          </p:cNvSpPr>
          <p:nvPr/>
        </p:nvSpPr>
        <p:spPr bwMode="auto">
          <a:xfrm>
            <a:off x="2819400" y="843280"/>
            <a:ext cx="213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sites are occupied and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7"/>
          <p:cNvSpPr>
            <a:spLocks noChangeArrowheads="1"/>
          </p:cNvSpPr>
          <p:nvPr/>
        </p:nvSpPr>
        <p:spPr bwMode="auto">
          <a:xfrm>
            <a:off x="5410200" y="843279"/>
            <a:ext cx="2971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empty</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855308253"/>
              </p:ext>
            </p:extLst>
          </p:nvPr>
        </p:nvGraphicFramePr>
        <p:xfrm>
          <a:off x="228600" y="1219200"/>
          <a:ext cx="1057275" cy="447675"/>
        </p:xfrm>
        <a:graphic>
          <a:graphicData uri="http://schemas.openxmlformats.org/presentationml/2006/ole">
            <mc:AlternateContent xmlns:mc="http://schemas.openxmlformats.org/markup-compatibility/2006">
              <mc:Choice xmlns:v="urn:schemas-microsoft-com:vml" Requires="v">
                <p:oleObj spid="_x0000_s43099" name="Equation" r:id="rId9" imgW="1066337" imgH="444307" progId="Equation.3">
                  <p:embed/>
                </p:oleObj>
              </mc:Choice>
              <mc:Fallback>
                <p:oleObj name="Equation" r:id="rId9" imgW="1066337" imgH="444307"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219200"/>
                        <a:ext cx="105727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748780107"/>
              </p:ext>
            </p:extLst>
          </p:nvPr>
        </p:nvGraphicFramePr>
        <p:xfrm>
          <a:off x="228600" y="2133600"/>
          <a:ext cx="3171825" cy="504825"/>
        </p:xfrm>
        <a:graphic>
          <a:graphicData uri="http://schemas.openxmlformats.org/presentationml/2006/ole">
            <mc:AlternateContent xmlns:mc="http://schemas.openxmlformats.org/markup-compatibility/2006">
              <mc:Choice xmlns:v="urn:schemas-microsoft-com:vml" Requires="v">
                <p:oleObj spid="_x0000_s43100" name="Equation" r:id="rId11" imgW="3175000" imgH="508000" progId="Equation.3">
                  <p:embed/>
                </p:oleObj>
              </mc:Choice>
              <mc:Fallback>
                <p:oleObj name="Equation" r:id="rId11" imgW="3175000" imgH="5080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2133600"/>
                        <a:ext cx="31718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819060699"/>
              </p:ext>
            </p:extLst>
          </p:nvPr>
        </p:nvGraphicFramePr>
        <p:xfrm>
          <a:off x="228600" y="1828800"/>
          <a:ext cx="942975" cy="228600"/>
        </p:xfrm>
        <a:graphic>
          <a:graphicData uri="http://schemas.openxmlformats.org/presentationml/2006/ole">
            <mc:AlternateContent xmlns:mc="http://schemas.openxmlformats.org/markup-compatibility/2006">
              <mc:Choice xmlns:v="urn:schemas-microsoft-com:vml" Requires="v">
                <p:oleObj spid="_x0000_s43101" name="Equation" r:id="rId13" imgW="939800" imgH="228600" progId="Equation.3">
                  <p:embed/>
                </p:oleObj>
              </mc:Choice>
              <mc:Fallback>
                <p:oleObj name="Equation" r:id="rId13" imgW="939800" imgH="2286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1828800"/>
                        <a:ext cx="942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929395722"/>
              </p:ext>
            </p:extLst>
          </p:nvPr>
        </p:nvGraphicFramePr>
        <p:xfrm>
          <a:off x="193040" y="2743200"/>
          <a:ext cx="1990725" cy="476250"/>
        </p:xfrm>
        <a:graphic>
          <a:graphicData uri="http://schemas.openxmlformats.org/presentationml/2006/ole">
            <mc:AlternateContent xmlns:mc="http://schemas.openxmlformats.org/markup-compatibility/2006">
              <mc:Choice xmlns:v="urn:schemas-microsoft-com:vml" Requires="v">
                <p:oleObj spid="_x0000_s43102" name="Equation" r:id="rId15" imgW="1993900" imgH="482600" progId="Equation.3">
                  <p:embed/>
                </p:oleObj>
              </mc:Choice>
              <mc:Fallback>
                <p:oleObj name="Equation" r:id="rId15" imgW="1993900" imgH="482600" progId="Equation.3">
                  <p:embed/>
                  <p:pic>
                    <p:nvPicPr>
                      <p:cNvPr id="0" name="Object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3040" y="2743200"/>
                        <a:ext cx="19907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4183731138"/>
              </p:ext>
            </p:extLst>
          </p:nvPr>
        </p:nvGraphicFramePr>
        <p:xfrm>
          <a:off x="228600" y="3352800"/>
          <a:ext cx="1704975" cy="476250"/>
        </p:xfrm>
        <a:graphic>
          <a:graphicData uri="http://schemas.openxmlformats.org/presentationml/2006/ole">
            <mc:AlternateContent xmlns:mc="http://schemas.openxmlformats.org/markup-compatibility/2006">
              <mc:Choice xmlns:v="urn:schemas-microsoft-com:vml" Requires="v">
                <p:oleObj spid="_x0000_s43103" name="Equation" r:id="rId17" imgW="1714500" imgH="482600" progId="Equation.3">
                  <p:embed/>
                </p:oleObj>
              </mc:Choice>
              <mc:Fallback>
                <p:oleObj name="Equation" r:id="rId17" imgW="1714500" imgH="482600" progId="Equation.3">
                  <p:embed/>
                  <p:pic>
                    <p:nvPicPr>
                      <p:cNvPr id="0"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3352800"/>
                        <a:ext cx="17049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9340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91000" y="3422234"/>
            <a:ext cx="4544618" cy="1446550"/>
          </a:xfrm>
          <a:prstGeom prst="rect">
            <a:avLst/>
          </a:prstGeom>
        </p:spPr>
        <p:txBody>
          <a:bodyPr wrap="square">
            <a:spAutoFit/>
          </a:bodyPr>
          <a:lstStyle/>
          <a:p>
            <a:r>
              <a:rPr lang="en-US" sz="1100" b="1" dirty="0"/>
              <a:t>Figure </a:t>
            </a:r>
            <a:r>
              <a:rPr lang="en-US" sz="1100" b="1" dirty="0" smtClean="0"/>
              <a:t>5.1</a:t>
            </a:r>
            <a:r>
              <a:rPr lang="en-US" sz="1100" b="1" dirty="0"/>
              <a:t>.</a:t>
            </a:r>
            <a:r>
              <a:rPr lang="en-US" sz="1100" dirty="0"/>
              <a:t> </a:t>
            </a:r>
            <a:r>
              <a:rPr lang="en-US" sz="1100" dirty="0" smtClean="0"/>
              <a:t>(a) The Fermi-Dirac distribution at different values of the Fermi level at . The vertical axis is the level energy and the lower axis is the occupancy. At the right is shown a particular level  representing a localized level in the </a:t>
            </a:r>
            <a:r>
              <a:rPr lang="en-US" sz="1100" dirty="0" err="1" smtClean="0"/>
              <a:t>bandgap</a:t>
            </a:r>
            <a:r>
              <a:rPr lang="en-US" sz="1100" dirty="0" smtClean="0"/>
              <a:t>. At  the trap level is exactly half-occupied. (b) The same distributions in log scale, showing the occupancy of the conduction band level. The numbers on the top axis is the electron density for a total density of states </a:t>
            </a:r>
            <a:r>
              <a:rPr lang="en-US" sz="1100" dirty="0"/>
              <a:t>. © Juan Bisquert</a:t>
            </a:r>
            <a:endParaRPr lang="es-ES" sz="1100" dirty="0" smtClean="0"/>
          </a:p>
          <a:p>
            <a:endParaRPr lang="en-US" sz="1100" dirty="0"/>
          </a:p>
        </p:txBody>
      </p:sp>
      <p:pic>
        <p:nvPicPr>
          <p:cNvPr id="4" name="Picture 1" descr="C:\Users\Carmen\Dropbox (DISPOSITIVOS FOTO)\book energy (1)\part 1\figs files\figs 5 electrons holes\f 5 01.TIF"/>
          <p:cNvPicPr>
            <a:picLocks noChangeAspect="1" noChangeArrowheads="1"/>
          </p:cNvPicPr>
          <p:nvPr/>
        </p:nvPicPr>
        <p:blipFill>
          <a:blip r:embed="rId3" cstate="print"/>
          <a:srcRect/>
          <a:stretch>
            <a:fillRect/>
          </a:stretch>
        </p:blipFill>
        <p:spPr bwMode="auto">
          <a:xfrm>
            <a:off x="4114800" y="646331"/>
            <a:ext cx="4933950" cy="2811463"/>
          </a:xfrm>
          <a:prstGeom prst="rect">
            <a:avLst/>
          </a:prstGeom>
          <a:noFill/>
        </p:spPr>
      </p:pic>
      <p:sp>
        <p:nvSpPr>
          <p:cNvPr id="12" name="Rectangle 11"/>
          <p:cNvSpPr/>
          <p:nvPr/>
        </p:nvSpPr>
        <p:spPr>
          <a:xfrm>
            <a:off x="10604" y="0"/>
            <a:ext cx="4572000" cy="646331"/>
          </a:xfrm>
          <a:prstGeom prst="rect">
            <a:avLst/>
          </a:prstGeom>
        </p:spPr>
        <p:txBody>
          <a:bodyPr>
            <a:spAutoFit/>
          </a:bodyPr>
          <a:lstStyle/>
          <a:p>
            <a:r>
              <a:rPr lang="en-US" b="1" dirty="0"/>
              <a:t>3. Equilibrium occupancy of conduction band and valence band states</a:t>
            </a:r>
          </a:p>
        </p:txBody>
      </p:sp>
      <p:graphicFrame>
        <p:nvGraphicFramePr>
          <p:cNvPr id="13" name="Object 12"/>
          <p:cNvGraphicFramePr>
            <a:graphicFrameLocks noChangeAspect="1"/>
          </p:cNvGraphicFramePr>
          <p:nvPr>
            <p:extLst>
              <p:ext uri="{D42A27DB-BD31-4B8C-83A1-F6EECF244321}">
                <p14:modId xmlns:p14="http://schemas.microsoft.com/office/powerpoint/2010/main" val="2942808287"/>
              </p:ext>
            </p:extLst>
          </p:nvPr>
        </p:nvGraphicFramePr>
        <p:xfrm>
          <a:off x="201104" y="914400"/>
          <a:ext cx="2095500" cy="476250"/>
        </p:xfrm>
        <a:graphic>
          <a:graphicData uri="http://schemas.openxmlformats.org/presentationml/2006/ole">
            <mc:AlternateContent xmlns:mc="http://schemas.openxmlformats.org/markup-compatibility/2006">
              <mc:Choice xmlns:v="urn:schemas-microsoft-com:vml" Requires="v">
                <p:oleObj spid="_x0000_s45112" name="Equation" r:id="rId4" imgW="2108200" imgH="482600" progId="Equation.3">
                  <p:embed/>
                </p:oleObj>
              </mc:Choice>
              <mc:Fallback>
                <p:oleObj name="Equation" r:id="rId4" imgW="21082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04" y="914400"/>
                        <a:ext cx="209550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148387459"/>
              </p:ext>
            </p:extLst>
          </p:nvPr>
        </p:nvGraphicFramePr>
        <p:xfrm>
          <a:off x="67754" y="1524000"/>
          <a:ext cx="2228850" cy="476250"/>
        </p:xfrm>
        <a:graphic>
          <a:graphicData uri="http://schemas.openxmlformats.org/presentationml/2006/ole">
            <mc:AlternateContent xmlns:mc="http://schemas.openxmlformats.org/markup-compatibility/2006">
              <mc:Choice xmlns:v="urn:schemas-microsoft-com:vml" Requires="v">
                <p:oleObj spid="_x0000_s45113" name="Equation" r:id="rId6" imgW="2247900" imgH="482600" progId="Equation.3">
                  <p:embed/>
                </p:oleObj>
              </mc:Choice>
              <mc:Fallback>
                <p:oleObj name="Equation" r:id="rId6" imgW="22479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54" y="1524000"/>
                        <a:ext cx="22288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99451892"/>
              </p:ext>
            </p:extLst>
          </p:nvPr>
        </p:nvGraphicFramePr>
        <p:xfrm>
          <a:off x="253802" y="2209800"/>
          <a:ext cx="571500" cy="228600"/>
        </p:xfrm>
        <a:graphic>
          <a:graphicData uri="http://schemas.openxmlformats.org/presentationml/2006/ole">
            <mc:AlternateContent xmlns:mc="http://schemas.openxmlformats.org/markup-compatibility/2006">
              <mc:Choice xmlns:v="urn:schemas-microsoft-com:vml" Requires="v">
                <p:oleObj spid="_x0000_s45114" name="Equation" r:id="rId8" imgW="571252" imgH="228501" progId="Equation.3">
                  <p:embed/>
                </p:oleObj>
              </mc:Choice>
              <mc:Fallback>
                <p:oleObj name="Equation" r:id="rId8" imgW="571252" imgH="22850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02" y="2209800"/>
                        <a:ext cx="571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972907017"/>
              </p:ext>
            </p:extLst>
          </p:nvPr>
        </p:nvGraphicFramePr>
        <p:xfrm>
          <a:off x="152400" y="2667000"/>
          <a:ext cx="1857375" cy="419100"/>
        </p:xfrm>
        <a:graphic>
          <a:graphicData uri="http://schemas.openxmlformats.org/presentationml/2006/ole">
            <mc:AlternateContent xmlns:mc="http://schemas.openxmlformats.org/markup-compatibility/2006">
              <mc:Choice xmlns:v="urn:schemas-microsoft-com:vml" Requires="v">
                <p:oleObj spid="_x0000_s45115" name="Equation" r:id="rId10" imgW="1854200" imgH="419100" progId="Equation.3">
                  <p:embed/>
                </p:oleObj>
              </mc:Choice>
              <mc:Fallback>
                <p:oleObj name="Equation" r:id="rId10" imgW="18542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667000"/>
                        <a:ext cx="18573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933983524"/>
              </p:ext>
            </p:extLst>
          </p:nvPr>
        </p:nvGraphicFramePr>
        <p:xfrm>
          <a:off x="152400" y="3276600"/>
          <a:ext cx="1895475" cy="438150"/>
        </p:xfrm>
        <a:graphic>
          <a:graphicData uri="http://schemas.openxmlformats.org/presentationml/2006/ole">
            <mc:AlternateContent xmlns:mc="http://schemas.openxmlformats.org/markup-compatibility/2006">
              <mc:Choice xmlns:v="urn:schemas-microsoft-com:vml" Requires="v">
                <p:oleObj spid="_x0000_s45116" name="Equation" r:id="rId12" imgW="1892300" imgH="444500" progId="Equation.3">
                  <p:embed/>
                </p:oleObj>
              </mc:Choice>
              <mc:Fallback>
                <p:oleObj name="Equation" r:id="rId12" imgW="1892300" imgH="4445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3276600"/>
                        <a:ext cx="18954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20690936"/>
              </p:ext>
            </p:extLst>
          </p:nvPr>
        </p:nvGraphicFramePr>
        <p:xfrm>
          <a:off x="152400" y="3962400"/>
          <a:ext cx="1504950" cy="419100"/>
        </p:xfrm>
        <a:graphic>
          <a:graphicData uri="http://schemas.openxmlformats.org/presentationml/2006/ole">
            <mc:AlternateContent xmlns:mc="http://schemas.openxmlformats.org/markup-compatibility/2006">
              <mc:Choice xmlns:v="urn:schemas-microsoft-com:vml" Requires="v">
                <p:oleObj spid="_x0000_s45117" name="Equation" r:id="rId14" imgW="1498600" imgH="419100" progId="Equation.3">
                  <p:embed/>
                </p:oleObj>
              </mc:Choice>
              <mc:Fallback>
                <p:oleObj name="Equation" r:id="rId14" imgW="1498600" imgH="4191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3962400"/>
                        <a:ext cx="15049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38467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581399" y="3205162"/>
            <a:ext cx="5053609" cy="1100301"/>
          </a:xfrm>
          <a:prstGeom prst="rect">
            <a:avLst/>
          </a:prstGeom>
        </p:spPr>
        <p:txBody>
          <a:bodyPr wrap="square">
            <a:spAutoFit/>
          </a:bodyPr>
          <a:lstStyle/>
          <a:p>
            <a:r>
              <a:rPr lang="en-US" sz="1100" b="1" dirty="0"/>
              <a:t>Figure </a:t>
            </a:r>
            <a:r>
              <a:rPr lang="en-US" sz="1100" b="1" dirty="0" smtClean="0"/>
              <a:t>5.2</a:t>
            </a:r>
            <a:r>
              <a:rPr lang="en-US" sz="1100" b="1" dirty="0"/>
              <a:t>.</a:t>
            </a:r>
            <a:r>
              <a:rPr lang="en-US" sz="1100" dirty="0"/>
              <a:t> </a:t>
            </a:r>
            <a:r>
              <a:rPr lang="en-US" sz="1100" dirty="0" smtClean="0"/>
              <a:t>(a) The Fermi-Dirac distribution at different temperatures for a Fermi level at . The vertical axis is the level energy and the lower axis is the occupancy. At the right is shown a particular level  representing a localized level in the </a:t>
            </a:r>
            <a:r>
              <a:rPr lang="en-US" sz="1100" dirty="0" err="1" smtClean="0"/>
              <a:t>bandgap</a:t>
            </a:r>
            <a:r>
              <a:rPr lang="en-US" sz="1100" dirty="0" smtClean="0"/>
              <a:t>. At  the trap level is exactly half-occupied. (b) The same distributions in log scale, showing the increasing occupancy of the conduction band level as  becomes smaller</a:t>
            </a:r>
            <a:r>
              <a:rPr lang="en-US" sz="1100" dirty="0"/>
              <a:t>. © Juan Bisquert</a:t>
            </a:r>
          </a:p>
        </p:txBody>
      </p:sp>
      <p:pic>
        <p:nvPicPr>
          <p:cNvPr id="4" name="Picture 3" descr="C:\Users\Carmen\Dropbox (DISPOSITIVOS FOTO)\book energy (1)\part 1\figs files\figs 5 electrons holes\f 5 02.TIF"/>
          <p:cNvPicPr>
            <a:picLocks noChangeAspect="1" noChangeArrowheads="1"/>
          </p:cNvPicPr>
          <p:nvPr/>
        </p:nvPicPr>
        <p:blipFill>
          <a:blip r:embed="rId3" cstate="print"/>
          <a:srcRect/>
          <a:stretch>
            <a:fillRect/>
          </a:stretch>
        </p:blipFill>
        <p:spPr bwMode="auto">
          <a:xfrm>
            <a:off x="3429000" y="25400"/>
            <a:ext cx="5605340" cy="3179762"/>
          </a:xfrm>
          <a:prstGeom prst="rect">
            <a:avLst/>
          </a:prstGeom>
          <a:noFill/>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227286304"/>
              </p:ext>
            </p:extLst>
          </p:nvPr>
        </p:nvGraphicFramePr>
        <p:xfrm>
          <a:off x="228600" y="381000"/>
          <a:ext cx="1266825" cy="266700"/>
        </p:xfrm>
        <a:graphic>
          <a:graphicData uri="http://schemas.openxmlformats.org/presentationml/2006/ole">
            <mc:AlternateContent xmlns:mc="http://schemas.openxmlformats.org/markup-compatibility/2006">
              <mc:Choice xmlns:v="urn:schemas-microsoft-com:vml" Requires="v">
                <p:oleObj spid="_x0000_s46119" name="Equation" r:id="rId4" imgW="1269449" imgH="266584" progId="Equation.3">
                  <p:embed/>
                </p:oleObj>
              </mc:Choice>
              <mc:Fallback>
                <p:oleObj name="Equation" r:id="rId4" imgW="1269449" imgH="266584"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
                        <a:ext cx="1266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90600022"/>
              </p:ext>
            </p:extLst>
          </p:nvPr>
        </p:nvGraphicFramePr>
        <p:xfrm>
          <a:off x="228600" y="881062"/>
          <a:ext cx="923925" cy="266700"/>
        </p:xfrm>
        <a:graphic>
          <a:graphicData uri="http://schemas.openxmlformats.org/presentationml/2006/ole">
            <mc:AlternateContent xmlns:mc="http://schemas.openxmlformats.org/markup-compatibility/2006">
              <mc:Choice xmlns:v="urn:schemas-microsoft-com:vml" Requires="v">
                <p:oleObj spid="_x0000_s46120" name="Equation" r:id="rId6" imgW="926698" imgH="266584" progId="Equation.3">
                  <p:embed/>
                </p:oleObj>
              </mc:Choice>
              <mc:Fallback>
                <p:oleObj name="Equation" r:id="rId6" imgW="926698" imgH="266584"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81062"/>
                        <a:ext cx="9239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581400" y="3276600"/>
            <a:ext cx="5140050" cy="938719"/>
          </a:xfrm>
          <a:prstGeom prst="rect">
            <a:avLst/>
          </a:prstGeom>
        </p:spPr>
        <p:txBody>
          <a:bodyPr wrap="square">
            <a:spAutoFit/>
          </a:bodyPr>
          <a:lstStyle/>
          <a:p>
            <a:r>
              <a:rPr lang="en-US" sz="1100" b="1" dirty="0"/>
              <a:t>Figure </a:t>
            </a:r>
            <a:r>
              <a:rPr lang="en-US" sz="1100" b="1" dirty="0" smtClean="0"/>
              <a:t>5.3.</a:t>
            </a:r>
            <a:r>
              <a:rPr lang="en-US" sz="1100" dirty="0" smtClean="0"/>
              <a:t> Energy diagram of a </a:t>
            </a:r>
            <a:r>
              <a:rPr lang="en-US" sz="1100" i="1" dirty="0" smtClean="0"/>
              <a:t>p</a:t>
            </a:r>
            <a:r>
              <a:rPr lang="en-US" sz="1100" dirty="0" smtClean="0"/>
              <a:t>-type semiconductor layer.  is the </a:t>
            </a:r>
            <a:r>
              <a:rPr lang="en-US" sz="1100" dirty="0" err="1" smtClean="0"/>
              <a:t>bandgap</a:t>
            </a:r>
            <a:r>
              <a:rPr lang="en-US" sz="1100" dirty="0" smtClean="0"/>
              <a:t> energy,  is the energy of the conduction band,  is the energy of the valence band,  is the intrinsic energy level,  is the equilibrium Fermi level,  is the electron Fermi level,  is the hole Fermi level,  is the elementary charge and  is the voltage.  (a) Zero bias. (b) Forward bias increases the population of electrons in the conduction band</a:t>
            </a:r>
            <a:r>
              <a:rPr lang="en-US" sz="1100" dirty="0"/>
              <a:t>. © Juan Bisquert </a:t>
            </a:r>
            <a:endParaRPr lang="es-ES" sz="1100" dirty="0"/>
          </a:p>
        </p:txBody>
      </p:sp>
      <p:pic>
        <p:nvPicPr>
          <p:cNvPr id="29697" name="Picture 1" descr="C:\Users\Carmen\Dropbox (DISPOSITIVOS FOTO)\book energy (1)\part 1\figs files\figs 5 electrons holes\f 5 03.tif"/>
          <p:cNvPicPr>
            <a:picLocks noChangeAspect="1" noChangeArrowheads="1"/>
          </p:cNvPicPr>
          <p:nvPr/>
        </p:nvPicPr>
        <p:blipFill>
          <a:blip r:embed="rId3" cstate="print"/>
          <a:srcRect/>
          <a:stretch>
            <a:fillRect/>
          </a:stretch>
        </p:blipFill>
        <p:spPr bwMode="auto">
          <a:xfrm>
            <a:off x="3581400" y="304800"/>
            <a:ext cx="5293072" cy="2763837"/>
          </a:xfrm>
          <a:prstGeom prst="rect">
            <a:avLst/>
          </a:prstGeom>
          <a:noFill/>
        </p:spPr>
      </p:pic>
      <p:graphicFrame>
        <p:nvGraphicFramePr>
          <p:cNvPr id="11" name="Object 10"/>
          <p:cNvGraphicFramePr>
            <a:graphicFrameLocks noChangeAspect="1"/>
          </p:cNvGraphicFramePr>
          <p:nvPr>
            <p:extLst>
              <p:ext uri="{D42A27DB-BD31-4B8C-83A1-F6EECF244321}">
                <p14:modId xmlns:p14="http://schemas.microsoft.com/office/powerpoint/2010/main" val="3862189603"/>
              </p:ext>
            </p:extLst>
          </p:nvPr>
        </p:nvGraphicFramePr>
        <p:xfrm>
          <a:off x="228600" y="1752600"/>
          <a:ext cx="1352550" cy="266700"/>
        </p:xfrm>
        <a:graphic>
          <a:graphicData uri="http://schemas.openxmlformats.org/presentationml/2006/ole">
            <mc:AlternateContent xmlns:mc="http://schemas.openxmlformats.org/markup-compatibility/2006">
              <mc:Choice xmlns:v="urn:schemas-microsoft-com:vml" Requires="v">
                <p:oleObj spid="_x0000_s47144" name="Equation" r:id="rId4" imgW="1358310" imgH="266584" progId="Equation.3">
                  <p:embed/>
                </p:oleObj>
              </mc:Choice>
              <mc:Fallback>
                <p:oleObj name="Equation" r:id="rId4" imgW="1358310" imgH="26658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52600"/>
                        <a:ext cx="13525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152400" y="1245949"/>
            <a:ext cx="1618072" cy="276999"/>
          </a:xfrm>
          <a:prstGeom prst="rect">
            <a:avLst/>
          </a:prstGeom>
        </p:spPr>
        <p:txBody>
          <a:bodyPr wrap="none">
            <a:spAutoFit/>
          </a:bodyPr>
          <a:lstStyle/>
          <a:p>
            <a:r>
              <a:rPr lang="en-US" sz="1200" dirty="0"/>
              <a:t>equilibrium Fermi level</a:t>
            </a:r>
          </a:p>
        </p:txBody>
      </p:sp>
      <p:graphicFrame>
        <p:nvGraphicFramePr>
          <p:cNvPr id="13" name="Object 12"/>
          <p:cNvGraphicFramePr>
            <a:graphicFrameLocks noChangeAspect="1"/>
          </p:cNvGraphicFramePr>
          <p:nvPr>
            <p:extLst>
              <p:ext uri="{D42A27DB-BD31-4B8C-83A1-F6EECF244321}">
                <p14:modId xmlns:p14="http://schemas.microsoft.com/office/powerpoint/2010/main" val="2872824616"/>
              </p:ext>
            </p:extLst>
          </p:nvPr>
        </p:nvGraphicFramePr>
        <p:xfrm>
          <a:off x="167640" y="2133600"/>
          <a:ext cx="1304925" cy="266700"/>
        </p:xfrm>
        <a:graphic>
          <a:graphicData uri="http://schemas.openxmlformats.org/presentationml/2006/ole">
            <mc:AlternateContent xmlns:mc="http://schemas.openxmlformats.org/markup-compatibility/2006">
              <mc:Choice xmlns:v="urn:schemas-microsoft-com:vml" Requires="v">
                <p:oleObj spid="_x0000_s47145" name="Equation" r:id="rId6" imgW="1307532" imgH="266584" progId="Equation.3">
                  <p:embed/>
                </p:oleObj>
              </mc:Choice>
              <mc:Fallback>
                <p:oleObj name="Equation" r:id="rId6" imgW="1307532" imgH="26658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 y="2133600"/>
                        <a:ext cx="13049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70409957"/>
              </p:ext>
            </p:extLst>
          </p:nvPr>
        </p:nvGraphicFramePr>
        <p:xfrm>
          <a:off x="260350" y="2990850"/>
          <a:ext cx="3019425" cy="428625"/>
        </p:xfrm>
        <a:graphic>
          <a:graphicData uri="http://schemas.openxmlformats.org/presentationml/2006/ole">
            <mc:AlternateContent xmlns:mc="http://schemas.openxmlformats.org/markup-compatibility/2006">
              <mc:Choice xmlns:v="urn:schemas-microsoft-com:vml" Requires="v">
                <p:oleObj spid="_x0000_s47146" name="Equation" r:id="rId8" imgW="3022600" imgH="431800" progId="Equation.3">
                  <p:embed/>
                </p:oleObj>
              </mc:Choice>
              <mc:Fallback>
                <p:oleObj name="Equation" r:id="rId8" imgW="3022600" imgH="43180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50" y="2990850"/>
                        <a:ext cx="30194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64350473"/>
              </p:ext>
            </p:extLst>
          </p:nvPr>
        </p:nvGraphicFramePr>
        <p:xfrm>
          <a:off x="228600" y="3735388"/>
          <a:ext cx="2124075" cy="276225"/>
        </p:xfrm>
        <a:graphic>
          <a:graphicData uri="http://schemas.openxmlformats.org/presentationml/2006/ole">
            <mc:AlternateContent xmlns:mc="http://schemas.openxmlformats.org/markup-compatibility/2006">
              <mc:Choice xmlns:v="urn:schemas-microsoft-com:vml" Requires="v">
                <p:oleObj spid="_x0000_s47147" name="Equation" r:id="rId10" imgW="2120900" imgH="279400" progId="Equation.3">
                  <p:embed/>
                </p:oleObj>
              </mc:Choice>
              <mc:Fallback>
                <p:oleObj name="Equation" r:id="rId10" imgW="2120900" imgH="279400" progId="Equation.3">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3735388"/>
                        <a:ext cx="2124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31188800"/>
              </p:ext>
            </p:extLst>
          </p:nvPr>
        </p:nvGraphicFramePr>
        <p:xfrm>
          <a:off x="252413" y="4325938"/>
          <a:ext cx="1419225" cy="276225"/>
        </p:xfrm>
        <a:graphic>
          <a:graphicData uri="http://schemas.openxmlformats.org/presentationml/2006/ole">
            <mc:AlternateContent xmlns:mc="http://schemas.openxmlformats.org/markup-compatibility/2006">
              <mc:Choice xmlns:v="urn:schemas-microsoft-com:vml" Requires="v">
                <p:oleObj spid="_x0000_s47148" name="Equation" r:id="rId12" imgW="1422400" imgH="279400" progId="Equation.3">
                  <p:embed/>
                </p:oleObj>
              </mc:Choice>
              <mc:Fallback>
                <p:oleObj name="Equation" r:id="rId12" imgW="1422400" imgH="279400" progId="Equation.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413" y="4325938"/>
                        <a:ext cx="1419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952008" y="5601336"/>
            <a:ext cx="4063009" cy="430887"/>
          </a:xfrm>
          <a:prstGeom prst="rect">
            <a:avLst/>
          </a:prstGeom>
        </p:spPr>
        <p:txBody>
          <a:bodyPr wrap="square">
            <a:spAutoFit/>
          </a:bodyPr>
          <a:lstStyle/>
          <a:p>
            <a:r>
              <a:rPr lang="en-US" sz="1100" b="1" dirty="0"/>
              <a:t>Figure </a:t>
            </a:r>
            <a:r>
              <a:rPr lang="en-US" sz="1100" b="1" dirty="0" smtClean="0"/>
              <a:t>5.4.</a:t>
            </a:r>
            <a:r>
              <a:rPr lang="en-US" sz="1100" dirty="0" smtClean="0"/>
              <a:t> The intrinsic carrier concentration of silicon as function of temperature</a:t>
            </a:r>
            <a:r>
              <a:rPr lang="en-US" sz="1100" dirty="0"/>
              <a:t>. © Juan Bisquert</a:t>
            </a:r>
            <a:endParaRPr lang="es-ES" sz="1100" dirty="0" smtClean="0"/>
          </a:p>
        </p:txBody>
      </p:sp>
      <p:pic>
        <p:nvPicPr>
          <p:cNvPr id="28673" name="Picture 1" descr="C:\Users\Carmen\Dropbox (DISPOSITIVOS FOTO)\book energy (1)\part 1\figs files\figs 5 electrons holes\f 5 04.TIF"/>
          <p:cNvPicPr>
            <a:picLocks noChangeAspect="1" noChangeArrowheads="1"/>
          </p:cNvPicPr>
          <p:nvPr/>
        </p:nvPicPr>
        <p:blipFill>
          <a:blip r:embed="rId3" cstate="print"/>
          <a:srcRect/>
          <a:stretch>
            <a:fillRect/>
          </a:stretch>
        </p:blipFill>
        <p:spPr bwMode="auto">
          <a:xfrm>
            <a:off x="4977408" y="2271682"/>
            <a:ext cx="2995778" cy="3317906"/>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1950343574"/>
              </p:ext>
            </p:extLst>
          </p:nvPr>
        </p:nvGraphicFramePr>
        <p:xfrm>
          <a:off x="457200" y="838200"/>
          <a:ext cx="1981200" cy="304800"/>
        </p:xfrm>
        <a:graphic>
          <a:graphicData uri="http://schemas.openxmlformats.org/presentationml/2006/ole">
            <mc:AlternateContent xmlns:mc="http://schemas.openxmlformats.org/markup-compatibility/2006">
              <mc:Choice xmlns:v="urn:schemas-microsoft-com:vml" Requires="v">
                <p:oleObj spid="_x0000_s48167" name="Equation" r:id="rId4" imgW="1981200" imgH="317500" progId="Equation.3">
                  <p:embed/>
                </p:oleObj>
              </mc:Choice>
              <mc:Fallback>
                <p:oleObj name="Equation" r:id="rId4" imgW="1981200" imgH="317500" progId="Equation.3">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38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21778203"/>
              </p:ext>
            </p:extLst>
          </p:nvPr>
        </p:nvGraphicFramePr>
        <p:xfrm>
          <a:off x="457200" y="1295400"/>
          <a:ext cx="2009775" cy="333375"/>
        </p:xfrm>
        <a:graphic>
          <a:graphicData uri="http://schemas.openxmlformats.org/presentationml/2006/ole">
            <mc:AlternateContent xmlns:mc="http://schemas.openxmlformats.org/markup-compatibility/2006">
              <mc:Choice xmlns:v="urn:schemas-microsoft-com:vml" Requires="v">
                <p:oleObj spid="_x0000_s48168" name="Equation" r:id="rId6" imgW="2006600" imgH="342900" progId="Equation.3">
                  <p:embed/>
                </p:oleObj>
              </mc:Choice>
              <mc:Fallback>
                <p:oleObj name="Equation" r:id="rId6" imgW="2006600" imgH="342900" progId="Equation.3">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95400"/>
                        <a:ext cx="20097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65943661"/>
              </p:ext>
            </p:extLst>
          </p:nvPr>
        </p:nvGraphicFramePr>
        <p:xfrm>
          <a:off x="457200" y="1981200"/>
          <a:ext cx="1866900" cy="485775"/>
        </p:xfrm>
        <a:graphic>
          <a:graphicData uri="http://schemas.openxmlformats.org/presentationml/2006/ole">
            <mc:AlternateContent xmlns:mc="http://schemas.openxmlformats.org/markup-compatibility/2006">
              <mc:Choice xmlns:v="urn:schemas-microsoft-com:vml" Requires="v">
                <p:oleObj spid="_x0000_s48169" name="Equation" r:id="rId8" imgW="1866900" imgH="482600" progId="Equation.3">
                  <p:embed/>
                </p:oleObj>
              </mc:Choice>
              <mc:Fallback>
                <p:oleObj name="Equation" r:id="rId8" imgW="1866900" imgH="482600" progId="Equation.3">
                  <p:embed/>
                  <p:pic>
                    <p:nvPicPr>
                      <p:cNvPr id="0"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981200"/>
                        <a:ext cx="1866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 descr="C:\Users\Carmen\Dropbox (DISPOSITIVOS FOTO)\book energy (1)\part 1\figs files\figs 5 electrons holes\f 5 03.tif"/>
          <p:cNvPicPr>
            <a:picLocks noChangeAspect="1" noChangeArrowheads="1"/>
          </p:cNvPicPr>
          <p:nvPr/>
        </p:nvPicPr>
        <p:blipFill>
          <a:blip r:embed="rId10" cstate="print"/>
          <a:srcRect/>
          <a:stretch>
            <a:fillRect/>
          </a:stretch>
        </p:blipFill>
        <p:spPr bwMode="auto">
          <a:xfrm>
            <a:off x="5029200" y="304801"/>
            <a:ext cx="3845272" cy="2007852"/>
          </a:xfrm>
          <a:prstGeom prst="rect">
            <a:avLst/>
          </a:prstGeom>
          <a:noFill/>
        </p:spPr>
      </p:pic>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703266815"/>
              </p:ext>
            </p:extLst>
          </p:nvPr>
        </p:nvGraphicFramePr>
        <p:xfrm>
          <a:off x="457200" y="2819400"/>
          <a:ext cx="2886075" cy="495300"/>
        </p:xfrm>
        <a:graphic>
          <a:graphicData uri="http://schemas.openxmlformats.org/presentationml/2006/ole">
            <mc:AlternateContent xmlns:mc="http://schemas.openxmlformats.org/markup-compatibility/2006">
              <mc:Choice xmlns:v="urn:schemas-microsoft-com:vml" Requires="v">
                <p:oleObj spid="_x0000_s48170" name="Equation" r:id="rId11" imgW="2908300" imgH="495300" progId="Equation.3">
                  <p:embed/>
                </p:oleObj>
              </mc:Choice>
              <mc:Fallback>
                <p:oleObj name="Equation" r:id="rId11" imgW="2908300" imgH="49530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819400"/>
                        <a:ext cx="288607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61041" y="7035"/>
            <a:ext cx="4572000" cy="646331"/>
          </a:xfrm>
          <a:prstGeom prst="rect">
            <a:avLst/>
          </a:prstGeom>
        </p:spPr>
        <p:txBody>
          <a:bodyPr>
            <a:spAutoFit/>
          </a:bodyPr>
          <a:lstStyle/>
          <a:p>
            <a:r>
              <a:rPr lang="en-US" b="1" dirty="0"/>
              <a:t>4. The equilibrium Fermi level and the carrier number in semiconductors</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024067144"/>
              </p:ext>
            </p:extLst>
          </p:nvPr>
        </p:nvGraphicFramePr>
        <p:xfrm>
          <a:off x="86441" y="838200"/>
          <a:ext cx="1143000" cy="238125"/>
        </p:xfrm>
        <a:graphic>
          <a:graphicData uri="http://schemas.openxmlformats.org/presentationml/2006/ole">
            <mc:AlternateContent xmlns:mc="http://schemas.openxmlformats.org/markup-compatibility/2006">
              <mc:Choice xmlns:v="urn:schemas-microsoft-com:vml" Requires="v">
                <p:oleObj spid="_x0000_s49209" name="Equation" r:id="rId3" imgW="1143000" imgH="241300" progId="Equation.3">
                  <p:embed/>
                </p:oleObj>
              </mc:Choice>
              <mc:Fallback>
                <p:oleObj name="Equation" r:id="rId3" imgW="1143000" imgH="2413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1" y="838200"/>
                        <a:ext cx="1143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41935097"/>
              </p:ext>
            </p:extLst>
          </p:nvPr>
        </p:nvGraphicFramePr>
        <p:xfrm>
          <a:off x="152400" y="1295400"/>
          <a:ext cx="581025" cy="228600"/>
        </p:xfrm>
        <a:graphic>
          <a:graphicData uri="http://schemas.openxmlformats.org/presentationml/2006/ole">
            <mc:AlternateContent xmlns:mc="http://schemas.openxmlformats.org/markup-compatibility/2006">
              <mc:Choice xmlns:v="urn:schemas-microsoft-com:vml" Requires="v">
                <p:oleObj spid="_x0000_s49210" name="Equation" r:id="rId5" imgW="583947" imgH="228501" progId="Equation.3">
                  <p:embed/>
                </p:oleObj>
              </mc:Choice>
              <mc:Fallback>
                <p:oleObj name="Equation" r:id="rId5" imgW="583947" imgH="228501"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5810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86952169"/>
              </p:ext>
            </p:extLst>
          </p:nvPr>
        </p:nvGraphicFramePr>
        <p:xfrm>
          <a:off x="152400" y="1828800"/>
          <a:ext cx="581025" cy="228600"/>
        </p:xfrm>
        <a:graphic>
          <a:graphicData uri="http://schemas.openxmlformats.org/presentationml/2006/ole">
            <mc:AlternateContent xmlns:mc="http://schemas.openxmlformats.org/markup-compatibility/2006">
              <mc:Choice xmlns:v="urn:schemas-microsoft-com:vml" Requires="v">
                <p:oleObj spid="_x0000_s49211" name="Equation" r:id="rId7" imgW="583947" imgH="228501" progId="Equation.3">
                  <p:embed/>
                </p:oleObj>
              </mc:Choice>
              <mc:Fallback>
                <p:oleObj name="Equation" r:id="rId7" imgW="583947" imgH="228501"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828800"/>
                        <a:ext cx="5810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 descr="C:\Users\Carmen\Dropbox (DISPOSITIVOS FOTO)\book energy (1)\part 1\figs files\figs 5 electrons holes\f 5 03.tif"/>
          <p:cNvPicPr>
            <a:picLocks noChangeAspect="1" noChangeArrowheads="1"/>
          </p:cNvPicPr>
          <p:nvPr/>
        </p:nvPicPr>
        <p:blipFill>
          <a:blip r:embed="rId9" cstate="print"/>
          <a:srcRect/>
          <a:stretch>
            <a:fillRect/>
          </a:stretch>
        </p:blipFill>
        <p:spPr bwMode="auto">
          <a:xfrm>
            <a:off x="5029200" y="304801"/>
            <a:ext cx="3845272" cy="2007852"/>
          </a:xfrm>
          <a:prstGeom prst="rect">
            <a:avLst/>
          </a:prstGeom>
          <a:noFill/>
        </p:spPr>
      </p:pic>
      <p:sp>
        <p:nvSpPr>
          <p:cNvPr id="1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208654102"/>
              </p:ext>
            </p:extLst>
          </p:nvPr>
        </p:nvGraphicFramePr>
        <p:xfrm>
          <a:off x="152400" y="2438400"/>
          <a:ext cx="1323975" cy="238125"/>
        </p:xfrm>
        <a:graphic>
          <a:graphicData uri="http://schemas.openxmlformats.org/presentationml/2006/ole">
            <mc:AlternateContent xmlns:mc="http://schemas.openxmlformats.org/markup-compatibility/2006">
              <mc:Choice xmlns:v="urn:schemas-microsoft-com:vml" Requires="v">
                <p:oleObj spid="_x0000_s49212" name="Equation" r:id="rId10" imgW="1320227" imgH="241195" progId="Equation.3">
                  <p:embed/>
                </p:oleObj>
              </mc:Choice>
              <mc:Fallback>
                <p:oleObj name="Equation" r:id="rId10" imgW="1320227" imgH="241195"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438400"/>
                        <a:ext cx="13239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Picture 2" descr="C:\Users\Journal\Dropbox\book energy\book complete\figs files\figs 2 basics\2 1.t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22120" b="34300"/>
          <a:stretch/>
        </p:blipFill>
        <p:spPr bwMode="auto">
          <a:xfrm>
            <a:off x="6096000" y="2819400"/>
            <a:ext cx="2280920" cy="30988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842648056"/>
              </p:ext>
            </p:extLst>
          </p:nvPr>
        </p:nvGraphicFramePr>
        <p:xfrm>
          <a:off x="152400" y="2804160"/>
          <a:ext cx="1466850" cy="228600"/>
        </p:xfrm>
        <a:graphic>
          <a:graphicData uri="http://schemas.openxmlformats.org/presentationml/2006/ole">
            <mc:AlternateContent xmlns:mc="http://schemas.openxmlformats.org/markup-compatibility/2006">
              <mc:Choice xmlns:v="urn:schemas-microsoft-com:vml" Requires="v">
                <p:oleObj spid="_x0000_s49213" name="Equation" r:id="rId13" imgW="1460500" imgH="228600" progId="Equation.3">
                  <p:embed/>
                </p:oleObj>
              </mc:Choice>
              <mc:Fallback>
                <p:oleObj name="Equation" r:id="rId13" imgW="1460500" imgH="228600" progId="Equation.3">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2804160"/>
                        <a:ext cx="14668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156426096"/>
              </p:ext>
            </p:extLst>
          </p:nvPr>
        </p:nvGraphicFramePr>
        <p:xfrm>
          <a:off x="182364" y="3429000"/>
          <a:ext cx="714375" cy="257175"/>
        </p:xfrm>
        <a:graphic>
          <a:graphicData uri="http://schemas.openxmlformats.org/presentationml/2006/ole">
            <mc:AlternateContent xmlns:mc="http://schemas.openxmlformats.org/markup-compatibility/2006">
              <mc:Choice xmlns:v="urn:schemas-microsoft-com:vml" Requires="v">
                <p:oleObj spid="_x0000_s49214" name="Equation" r:id="rId15" imgW="710891" imgH="266584" progId="Equation.3">
                  <p:embed/>
                </p:oleObj>
              </mc:Choice>
              <mc:Fallback>
                <p:oleObj name="Equation" r:id="rId15" imgW="710891" imgH="266584"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364" y="3429000"/>
                        <a:ext cx="7143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4724400"/>
            <a:ext cx="4925618" cy="769441"/>
          </a:xfrm>
          <a:prstGeom prst="rect">
            <a:avLst/>
          </a:prstGeom>
        </p:spPr>
        <p:txBody>
          <a:bodyPr wrap="square">
            <a:spAutoFit/>
          </a:bodyPr>
          <a:lstStyle/>
          <a:p>
            <a:r>
              <a:rPr lang="en-US" sz="1100" b="1" dirty="0" smtClean="0"/>
              <a:t>Figure 5.5.</a:t>
            </a:r>
            <a:r>
              <a:rPr lang="en-US" sz="1100" dirty="0" smtClean="0"/>
              <a:t> (a) DOS in the conduction and valence bands. (b) Energy distribution of the populations of electrons and holes in electrochemical equilibrium at room temperature. (c) Electrons and holes thermalized in the respective bands at room temperature at separate Fermi levels</a:t>
            </a:r>
            <a:r>
              <a:rPr lang="en-US" sz="1100" dirty="0"/>
              <a:t>. © Juan Bisquert </a:t>
            </a:r>
            <a:endParaRPr lang="es-ES" sz="1100" dirty="0" smtClean="0"/>
          </a:p>
        </p:txBody>
      </p:sp>
      <p:pic>
        <p:nvPicPr>
          <p:cNvPr id="4" name="Picture 4" descr="C:\Users\Carmen\Dropbox (DISPOSITIVOS FOTO)\book energy (1)\part 1\figs files\figs 5 electrons holes\f 5 05.TIF"/>
          <p:cNvPicPr>
            <a:picLocks noChangeAspect="1" noChangeArrowheads="1"/>
          </p:cNvPicPr>
          <p:nvPr/>
        </p:nvPicPr>
        <p:blipFill>
          <a:blip r:embed="rId3" cstate="print"/>
          <a:srcRect/>
          <a:stretch>
            <a:fillRect/>
          </a:stretch>
        </p:blipFill>
        <p:spPr bwMode="auto">
          <a:xfrm>
            <a:off x="3810000" y="678766"/>
            <a:ext cx="5068888" cy="3985525"/>
          </a:xfrm>
          <a:prstGeom prst="rect">
            <a:avLst/>
          </a:prstGeom>
          <a:noFill/>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354023517"/>
              </p:ext>
            </p:extLst>
          </p:nvPr>
        </p:nvGraphicFramePr>
        <p:xfrm>
          <a:off x="35560" y="678766"/>
          <a:ext cx="1990725" cy="228600"/>
        </p:xfrm>
        <a:graphic>
          <a:graphicData uri="http://schemas.openxmlformats.org/presentationml/2006/ole">
            <mc:AlternateContent xmlns:mc="http://schemas.openxmlformats.org/markup-compatibility/2006">
              <mc:Choice xmlns:v="urn:schemas-microsoft-com:vml" Requires="v">
                <p:oleObj spid="_x0000_s50213" name="Equation" r:id="rId4" imgW="1993900" imgH="228600" progId="Equation.3">
                  <p:embed/>
                </p:oleObj>
              </mc:Choice>
              <mc:Fallback>
                <p:oleObj name="Equation" r:id="rId4" imgW="19939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 y="678766"/>
                        <a:ext cx="19907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81042433"/>
              </p:ext>
            </p:extLst>
          </p:nvPr>
        </p:nvGraphicFramePr>
        <p:xfrm>
          <a:off x="0" y="1143000"/>
          <a:ext cx="2276475" cy="247650"/>
        </p:xfrm>
        <a:graphic>
          <a:graphicData uri="http://schemas.openxmlformats.org/presentationml/2006/ole">
            <mc:AlternateContent xmlns:mc="http://schemas.openxmlformats.org/markup-compatibility/2006">
              <mc:Choice xmlns:v="urn:schemas-microsoft-com:vml" Requires="v">
                <p:oleObj spid="_x0000_s50214" name="Equation" r:id="rId6" imgW="2273300" imgH="241300" progId="Equation.3">
                  <p:embed/>
                </p:oleObj>
              </mc:Choice>
              <mc:Fallback>
                <p:oleObj name="Equation" r:id="rId6" imgW="22733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43000"/>
                        <a:ext cx="227647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36004" y="1612543"/>
            <a:ext cx="3545396" cy="646331"/>
          </a:xfrm>
          <a:prstGeom prst="rect">
            <a:avLst/>
          </a:prstGeom>
        </p:spPr>
        <p:txBody>
          <a:bodyPr wrap="square">
            <a:spAutoFit/>
          </a:bodyPr>
          <a:lstStyle/>
          <a:p>
            <a:r>
              <a:rPr lang="en-US" sz="1200" dirty="0"/>
              <a:t>There are </a:t>
            </a:r>
            <a:r>
              <a:rPr lang="en-US" sz="1200" i="1" dirty="0"/>
              <a:t>separate equilibria</a:t>
            </a:r>
            <a:r>
              <a:rPr lang="en-US" sz="1200" dirty="0"/>
              <a:t> to the assemblies of electrons in the conduction band, on the one hand, and those in the valence band, in the other</a:t>
            </a:r>
          </a:p>
        </p:txBody>
      </p:sp>
      <p:sp>
        <p:nvSpPr>
          <p:cNvPr id="2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2164438179"/>
              </p:ext>
            </p:extLst>
          </p:nvPr>
        </p:nvGraphicFramePr>
        <p:xfrm>
          <a:off x="71564" y="3657600"/>
          <a:ext cx="2143125" cy="600075"/>
        </p:xfrm>
        <a:graphic>
          <a:graphicData uri="http://schemas.openxmlformats.org/presentationml/2006/ole">
            <mc:AlternateContent xmlns:mc="http://schemas.openxmlformats.org/markup-compatibility/2006">
              <mc:Choice xmlns:v="urn:schemas-microsoft-com:vml" Requires="v">
                <p:oleObj spid="_x0000_s50215" name="Equation" r:id="rId8" imgW="2145369" imgH="583947" progId="Equation.3">
                  <p:embed/>
                </p:oleObj>
              </mc:Choice>
              <mc:Fallback>
                <p:oleObj name="Equation" r:id="rId8" imgW="2145369" imgH="583947"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64" y="3657600"/>
                        <a:ext cx="2143125"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726542741"/>
              </p:ext>
            </p:extLst>
          </p:nvPr>
        </p:nvGraphicFramePr>
        <p:xfrm>
          <a:off x="41084" y="4526178"/>
          <a:ext cx="1409700" cy="276225"/>
        </p:xfrm>
        <a:graphic>
          <a:graphicData uri="http://schemas.openxmlformats.org/presentationml/2006/ole">
            <mc:AlternateContent xmlns:mc="http://schemas.openxmlformats.org/markup-compatibility/2006">
              <mc:Choice xmlns:v="urn:schemas-microsoft-com:vml" Requires="v">
                <p:oleObj spid="_x0000_s50216" name="Equation" r:id="rId10" imgW="1409700" imgH="279400" progId="Equation.3">
                  <p:embed/>
                </p:oleObj>
              </mc:Choice>
              <mc:Fallback>
                <p:oleObj name="Equation" r:id="rId10" imgW="1409700" imgH="2794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84" y="4526178"/>
                        <a:ext cx="14097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7871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1558</Words>
  <Application>Microsoft Office PowerPoint</Application>
  <PresentationFormat>On-screen Show (4:3)</PresentationFormat>
  <Paragraphs>107</Paragraphs>
  <Slides>23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Equation</vt:lpstr>
      <vt:lpstr>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Reproduced with permission from Klein, A. "Transparent conducting oxides: electronic structure–property relationship from Photoelectron Spectroscopy with in situ sample preparation". Journal of the American Ceramic Society 2013, 96, 331–345.  Juan Bisquert  Nanostructured Energy Devices: Equilibrium Concepts and Kinetics  CRC Press</vt:lpstr>
      <vt:lpstr>  Juan Bisquert  Nanostructured Energy Devices: Equilibrium Concepts and Kinetics  CRC Press</vt:lpstr>
      <vt:lpstr>Reproduced with permission from Konig, D.; Casalenuovo, K.; Takeda, Y.; Conibeer, G.; Guillemoles, J. F.; Patterson, R.; Huang, L. M.; Green, M. A. "Hot carrier solar cells: Principles, materials and design". Physica E: Low-dimensional Systems and Nanostructures 2010, 42, 2862-2866.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160</cp:revision>
  <dcterms:created xsi:type="dcterms:W3CDTF">2012-04-28T07:58:05Z</dcterms:created>
  <dcterms:modified xsi:type="dcterms:W3CDTF">2014-12-01T18:45:34Z</dcterms:modified>
</cp:coreProperties>
</file>