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5" r:id="rId2"/>
    <p:sldId id="306" r:id="rId3"/>
    <p:sldId id="277" r:id="rId4"/>
    <p:sldId id="278" r:id="rId5"/>
    <p:sldId id="279" r:id="rId6"/>
    <p:sldId id="307" r:id="rId7"/>
    <p:sldId id="281" r:id="rId8"/>
    <p:sldId id="280" r:id="rId9"/>
    <p:sldId id="282" r:id="rId10"/>
    <p:sldId id="283" r:id="rId11"/>
    <p:sldId id="308" r:id="rId12"/>
    <p:sldId id="309" r:id="rId13"/>
    <p:sldId id="310" r:id="rId14"/>
    <p:sldId id="284" r:id="rId15"/>
    <p:sldId id="285" r:id="rId16"/>
    <p:sldId id="311" r:id="rId17"/>
    <p:sldId id="313" r:id="rId18"/>
    <p:sldId id="312" r:id="rId19"/>
    <p:sldId id="286" r:id="rId20"/>
    <p:sldId id="314" r:id="rId21"/>
    <p:sldId id="287" r:id="rId22"/>
    <p:sldId id="31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4" d="100"/>
          <a:sy n="94" d="100"/>
        </p:scale>
        <p:origin x="-132"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5" Type="http://schemas.openxmlformats.org/officeDocument/2006/relationships/image" Target="../media/image58.wmf"/><Relationship Id="rId4"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image" Target="../media/image72.wmf"/><Relationship Id="rId3" Type="http://schemas.openxmlformats.org/officeDocument/2006/relationships/image" Target="../media/image62.wmf"/><Relationship Id="rId7" Type="http://schemas.openxmlformats.org/officeDocument/2006/relationships/image" Target="../media/image66.wmf"/><Relationship Id="rId12" Type="http://schemas.openxmlformats.org/officeDocument/2006/relationships/image" Target="../media/image71.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11" Type="http://schemas.openxmlformats.org/officeDocument/2006/relationships/image" Target="../media/image70.wmf"/><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image" Target="../media/image63.wmf"/><Relationship Id="rId9" Type="http://schemas.openxmlformats.org/officeDocument/2006/relationships/image" Target="../media/image6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1.wmf"/><Relationship Id="rId7" Type="http://schemas.openxmlformats.org/officeDocument/2006/relationships/image" Target="../media/image85.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10" Type="http://schemas.openxmlformats.org/officeDocument/2006/relationships/image" Target="../media/image88.wmf"/><Relationship Id="rId4" Type="http://schemas.openxmlformats.org/officeDocument/2006/relationships/image" Target="../media/image82.wmf"/><Relationship Id="rId9"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43.wmf"/><Relationship Id="rId3" Type="http://schemas.openxmlformats.org/officeDocument/2006/relationships/image" Target="../media/image33.wmf"/><Relationship Id="rId7" Type="http://schemas.openxmlformats.org/officeDocument/2006/relationships/image" Target="../media/image37.wmf"/><Relationship Id="rId12" Type="http://schemas.openxmlformats.org/officeDocument/2006/relationships/image" Target="../media/image42.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11" Type="http://schemas.openxmlformats.org/officeDocument/2006/relationships/image" Target="../media/image41.wmf"/><Relationship Id="rId5" Type="http://schemas.openxmlformats.org/officeDocument/2006/relationships/image" Target="../media/image35.wmf"/><Relationship Id="rId10" Type="http://schemas.openxmlformats.org/officeDocument/2006/relationships/image" Target="../media/image40.wmf"/><Relationship Id="rId4" Type="http://schemas.openxmlformats.org/officeDocument/2006/relationships/image" Target="../media/image34.wmf"/><Relationship Id="rId9"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8A0DE-478B-4350-8A14-D1B542FBC67D}"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3.wmf"/><Relationship Id="rId3" Type="http://schemas.openxmlformats.org/officeDocument/2006/relationships/oleObject" Target="../embeddings/oleObject11.bin"/><Relationship Id="rId7" Type="http://schemas.openxmlformats.org/officeDocument/2006/relationships/image" Target="../media/image20.wmf"/><Relationship Id="rId12" Type="http://schemas.openxmlformats.org/officeDocument/2006/relationships/oleObject" Target="../embeddings/oleObject15.bin"/><Relationship Id="rId17" Type="http://schemas.openxmlformats.org/officeDocument/2006/relationships/image" Target="../media/image25.wmf"/><Relationship Id="rId2" Type="http://schemas.openxmlformats.org/officeDocument/2006/relationships/slideLayout" Target="../slideLayouts/slideLayout2.xml"/><Relationship Id="rId16" Type="http://schemas.openxmlformats.org/officeDocument/2006/relationships/oleObject" Target="../embeddings/oleObject17.bin"/><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image" Target="../media/image26.tiff"/><Relationship Id="rId15" Type="http://schemas.openxmlformats.org/officeDocument/2006/relationships/image" Target="../media/image24.wmf"/><Relationship Id="rId10" Type="http://schemas.openxmlformats.org/officeDocument/2006/relationships/oleObject" Target="../embeddings/oleObject14.bin"/><Relationship Id="rId4" Type="http://schemas.openxmlformats.org/officeDocument/2006/relationships/image" Target="../media/image19.wmf"/><Relationship Id="rId9" Type="http://schemas.openxmlformats.org/officeDocument/2006/relationships/image" Target="../media/image21.wmf"/><Relationship Id="rId14"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wmf"/><Relationship Id="rId11" Type="http://schemas.openxmlformats.org/officeDocument/2006/relationships/image" Target="../media/image26.tiff"/><Relationship Id="rId5" Type="http://schemas.openxmlformats.org/officeDocument/2006/relationships/oleObject" Target="../embeddings/oleObject19.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5.wmf"/><Relationship Id="rId18" Type="http://schemas.openxmlformats.org/officeDocument/2006/relationships/oleObject" Target="../embeddings/oleObject29.bin"/><Relationship Id="rId26" Type="http://schemas.openxmlformats.org/officeDocument/2006/relationships/oleObject" Target="../embeddings/oleObject33.bin"/><Relationship Id="rId3" Type="http://schemas.openxmlformats.org/officeDocument/2006/relationships/image" Target="../media/image26.tiff"/><Relationship Id="rId21" Type="http://schemas.openxmlformats.org/officeDocument/2006/relationships/image" Target="../media/image39.wmf"/><Relationship Id="rId7" Type="http://schemas.openxmlformats.org/officeDocument/2006/relationships/image" Target="../media/image32.wmf"/><Relationship Id="rId12" Type="http://schemas.openxmlformats.org/officeDocument/2006/relationships/oleObject" Target="../embeddings/oleObject26.bin"/><Relationship Id="rId17" Type="http://schemas.openxmlformats.org/officeDocument/2006/relationships/image" Target="../media/image37.wmf"/><Relationship Id="rId25" Type="http://schemas.openxmlformats.org/officeDocument/2006/relationships/image" Target="../media/image41.wmf"/><Relationship Id="rId2" Type="http://schemas.openxmlformats.org/officeDocument/2006/relationships/slideLayout" Target="../slideLayouts/slideLayout2.xml"/><Relationship Id="rId16" Type="http://schemas.openxmlformats.org/officeDocument/2006/relationships/oleObject" Target="../embeddings/oleObject28.bin"/><Relationship Id="rId20" Type="http://schemas.openxmlformats.org/officeDocument/2006/relationships/oleObject" Target="../embeddings/oleObject30.bin"/><Relationship Id="rId29" Type="http://schemas.openxmlformats.org/officeDocument/2006/relationships/image" Target="../media/image43.wmf"/><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34.wmf"/><Relationship Id="rId24" Type="http://schemas.openxmlformats.org/officeDocument/2006/relationships/oleObject" Target="../embeddings/oleObject32.bin"/><Relationship Id="rId5" Type="http://schemas.openxmlformats.org/officeDocument/2006/relationships/image" Target="../media/image31.wmf"/><Relationship Id="rId15" Type="http://schemas.openxmlformats.org/officeDocument/2006/relationships/image" Target="../media/image36.wmf"/><Relationship Id="rId23" Type="http://schemas.openxmlformats.org/officeDocument/2006/relationships/image" Target="../media/image40.wmf"/><Relationship Id="rId28" Type="http://schemas.openxmlformats.org/officeDocument/2006/relationships/oleObject" Target="../embeddings/oleObject34.bin"/><Relationship Id="rId10" Type="http://schemas.openxmlformats.org/officeDocument/2006/relationships/oleObject" Target="../embeddings/oleObject25.bin"/><Relationship Id="rId19" Type="http://schemas.openxmlformats.org/officeDocument/2006/relationships/image" Target="../media/image38.wmf"/><Relationship Id="rId4" Type="http://schemas.openxmlformats.org/officeDocument/2006/relationships/oleObject" Target="../embeddings/oleObject22.bin"/><Relationship Id="rId9" Type="http://schemas.openxmlformats.org/officeDocument/2006/relationships/image" Target="../media/image33.wmf"/><Relationship Id="rId14" Type="http://schemas.openxmlformats.org/officeDocument/2006/relationships/oleObject" Target="../embeddings/oleObject27.bin"/><Relationship Id="rId22" Type="http://schemas.openxmlformats.org/officeDocument/2006/relationships/oleObject" Target="../embeddings/oleObject31.bin"/><Relationship Id="rId27" Type="http://schemas.openxmlformats.org/officeDocument/2006/relationships/image" Target="../media/image42.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8.wmf"/><Relationship Id="rId3" Type="http://schemas.openxmlformats.org/officeDocument/2006/relationships/image" Target="../media/image26.tiff"/><Relationship Id="rId7" Type="http://schemas.openxmlformats.org/officeDocument/2006/relationships/image" Target="../media/image45.wmf"/><Relationship Id="rId12"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47.wmf"/><Relationship Id="rId5" Type="http://schemas.openxmlformats.org/officeDocument/2006/relationships/image" Target="../media/image44.wmf"/><Relationship Id="rId15" Type="http://schemas.openxmlformats.org/officeDocument/2006/relationships/image" Target="../media/image49.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46.wmf"/><Relationship Id="rId14" Type="http://schemas.openxmlformats.org/officeDocument/2006/relationships/oleObject" Target="../embeddings/oleObject40.bin"/></Relationships>
</file>

<file path=ppt/slides/_rels/slide14.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52.tif"/><Relationship Id="rId7"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0.wmf"/><Relationship Id="rId5" Type="http://schemas.openxmlformats.org/officeDocument/2006/relationships/oleObject" Target="../embeddings/oleObject41.bin"/><Relationship Id="rId4" Type="http://schemas.openxmlformats.org/officeDocument/2006/relationships/image" Target="../media/image5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58.wmf"/><Relationship Id="rId3" Type="http://schemas.openxmlformats.org/officeDocument/2006/relationships/oleObject" Target="../embeddings/oleObject43.bin"/><Relationship Id="rId7" Type="http://schemas.openxmlformats.org/officeDocument/2006/relationships/image" Target="../media/image59.tiff"/><Relationship Id="rId12"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5.wmf"/><Relationship Id="rId11" Type="http://schemas.openxmlformats.org/officeDocument/2006/relationships/image" Target="../media/image57.wmf"/><Relationship Id="rId5" Type="http://schemas.openxmlformats.org/officeDocument/2006/relationships/oleObject" Target="../embeddings/oleObject44.bin"/><Relationship Id="rId10" Type="http://schemas.openxmlformats.org/officeDocument/2006/relationships/oleObject" Target="../embeddings/oleObject46.bin"/><Relationship Id="rId4" Type="http://schemas.openxmlformats.org/officeDocument/2006/relationships/image" Target="../media/image54.wmf"/><Relationship Id="rId9" Type="http://schemas.openxmlformats.org/officeDocument/2006/relationships/image" Target="../media/image56.wmf"/></Relationships>
</file>

<file path=ppt/slides/_rels/slide16.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53.bin"/><Relationship Id="rId18" Type="http://schemas.openxmlformats.org/officeDocument/2006/relationships/image" Target="../media/image67.wmf"/><Relationship Id="rId26" Type="http://schemas.openxmlformats.org/officeDocument/2006/relationships/image" Target="../media/image71.wmf"/><Relationship Id="rId3" Type="http://schemas.openxmlformats.org/officeDocument/2006/relationships/oleObject" Target="../embeddings/oleObject48.bin"/><Relationship Id="rId21" Type="http://schemas.openxmlformats.org/officeDocument/2006/relationships/oleObject" Target="../embeddings/oleObject57.bin"/><Relationship Id="rId7" Type="http://schemas.openxmlformats.org/officeDocument/2006/relationships/oleObject" Target="../embeddings/oleObject50.bin"/><Relationship Id="rId12" Type="http://schemas.openxmlformats.org/officeDocument/2006/relationships/image" Target="../media/image64.wmf"/><Relationship Id="rId17" Type="http://schemas.openxmlformats.org/officeDocument/2006/relationships/oleObject" Target="../embeddings/oleObject55.bin"/><Relationship Id="rId25" Type="http://schemas.openxmlformats.org/officeDocument/2006/relationships/oleObject" Target="../embeddings/oleObject59.bin"/><Relationship Id="rId2" Type="http://schemas.openxmlformats.org/officeDocument/2006/relationships/slideLayout" Target="../slideLayouts/slideLayout2.xml"/><Relationship Id="rId16" Type="http://schemas.openxmlformats.org/officeDocument/2006/relationships/image" Target="../media/image66.wmf"/><Relationship Id="rId20" Type="http://schemas.openxmlformats.org/officeDocument/2006/relationships/image" Target="../media/image68.wmf"/><Relationship Id="rId29" Type="http://schemas.openxmlformats.org/officeDocument/2006/relationships/image" Target="../media/image72.wmf"/><Relationship Id="rId1" Type="http://schemas.openxmlformats.org/officeDocument/2006/relationships/vmlDrawing" Target="../drawings/vmlDrawing11.vml"/><Relationship Id="rId6" Type="http://schemas.openxmlformats.org/officeDocument/2006/relationships/image" Target="../media/image61.wmf"/><Relationship Id="rId11" Type="http://schemas.openxmlformats.org/officeDocument/2006/relationships/oleObject" Target="../embeddings/oleObject52.bin"/><Relationship Id="rId24" Type="http://schemas.openxmlformats.org/officeDocument/2006/relationships/image" Target="../media/image70.wmf"/><Relationship Id="rId5" Type="http://schemas.openxmlformats.org/officeDocument/2006/relationships/oleObject" Target="../embeddings/oleObject49.bin"/><Relationship Id="rId15" Type="http://schemas.openxmlformats.org/officeDocument/2006/relationships/oleObject" Target="../embeddings/oleObject54.bin"/><Relationship Id="rId23" Type="http://schemas.openxmlformats.org/officeDocument/2006/relationships/oleObject" Target="../embeddings/oleObject58.bin"/><Relationship Id="rId28" Type="http://schemas.openxmlformats.org/officeDocument/2006/relationships/oleObject" Target="../embeddings/oleObject60.bin"/><Relationship Id="rId10" Type="http://schemas.openxmlformats.org/officeDocument/2006/relationships/image" Target="../media/image63.wmf"/><Relationship Id="rId19" Type="http://schemas.openxmlformats.org/officeDocument/2006/relationships/oleObject" Target="../embeddings/oleObject56.bin"/><Relationship Id="rId4" Type="http://schemas.openxmlformats.org/officeDocument/2006/relationships/image" Target="../media/image60.wmf"/><Relationship Id="rId9" Type="http://schemas.openxmlformats.org/officeDocument/2006/relationships/oleObject" Target="../embeddings/oleObject51.bin"/><Relationship Id="rId14" Type="http://schemas.openxmlformats.org/officeDocument/2006/relationships/image" Target="../media/image65.wmf"/><Relationship Id="rId22" Type="http://schemas.openxmlformats.org/officeDocument/2006/relationships/image" Target="../media/image69.wmf"/><Relationship Id="rId27" Type="http://schemas.openxmlformats.org/officeDocument/2006/relationships/image" Target="../media/image73.wmf"/></Relationships>
</file>

<file path=ppt/slides/_rels/slide17.xml.rels><?xml version="1.0" encoding="UTF-8" standalone="yes"?>
<Relationships xmlns="http://schemas.openxmlformats.org/package/2006/relationships"><Relationship Id="rId8" Type="http://schemas.openxmlformats.org/officeDocument/2006/relationships/image" Target="../media/image76.tiff"/><Relationship Id="rId3" Type="http://schemas.openxmlformats.org/officeDocument/2006/relationships/oleObject" Target="../embeddings/oleObject61.bin"/><Relationship Id="rId7"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74.wmf"/></Relationships>
</file>

<file path=ppt/slides/_rels/slide1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69.bin"/><Relationship Id="rId18" Type="http://schemas.openxmlformats.org/officeDocument/2006/relationships/oleObject" Target="../embeddings/oleObject72.bin"/><Relationship Id="rId3" Type="http://schemas.openxmlformats.org/officeDocument/2006/relationships/oleObject" Target="../embeddings/oleObject64.bin"/><Relationship Id="rId21" Type="http://schemas.openxmlformats.org/officeDocument/2006/relationships/image" Target="../media/image87.wmf"/><Relationship Id="rId7" Type="http://schemas.openxmlformats.org/officeDocument/2006/relationships/oleObject" Target="../embeddings/oleObject66.bin"/><Relationship Id="rId12" Type="http://schemas.openxmlformats.org/officeDocument/2006/relationships/image" Target="../media/image83.wmf"/><Relationship Id="rId17"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85.wmf"/><Relationship Id="rId20" Type="http://schemas.openxmlformats.org/officeDocument/2006/relationships/oleObject" Target="../embeddings/oleObject73.bin"/><Relationship Id="rId1" Type="http://schemas.openxmlformats.org/officeDocument/2006/relationships/vmlDrawing" Target="../drawings/vmlDrawing13.vml"/><Relationship Id="rId6" Type="http://schemas.openxmlformats.org/officeDocument/2006/relationships/image" Target="../media/image80.wmf"/><Relationship Id="rId11" Type="http://schemas.openxmlformats.org/officeDocument/2006/relationships/oleObject" Target="../embeddings/oleObject68.bin"/><Relationship Id="rId5" Type="http://schemas.openxmlformats.org/officeDocument/2006/relationships/oleObject" Target="../embeddings/oleObject65.bin"/><Relationship Id="rId15" Type="http://schemas.openxmlformats.org/officeDocument/2006/relationships/oleObject" Target="../embeddings/oleObject70.bin"/><Relationship Id="rId23" Type="http://schemas.openxmlformats.org/officeDocument/2006/relationships/image" Target="../media/image88.wmf"/><Relationship Id="rId10" Type="http://schemas.openxmlformats.org/officeDocument/2006/relationships/image" Target="../media/image82.wmf"/><Relationship Id="rId19" Type="http://schemas.openxmlformats.org/officeDocument/2006/relationships/image" Target="../media/image86.wmf"/><Relationship Id="rId4" Type="http://schemas.openxmlformats.org/officeDocument/2006/relationships/image" Target="../media/image79.wmf"/><Relationship Id="rId9" Type="http://schemas.openxmlformats.org/officeDocument/2006/relationships/oleObject" Target="../embeddings/oleObject67.bin"/><Relationship Id="rId14" Type="http://schemas.openxmlformats.org/officeDocument/2006/relationships/image" Target="../media/image84.wmf"/><Relationship Id="rId22" Type="http://schemas.openxmlformats.org/officeDocument/2006/relationships/oleObject" Target="../embeddings/oleObject74.bin"/></Relationships>
</file>

<file path=ppt/slides/_rels/slide2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1.tiff"/><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8.tiff"/><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l"/>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fontScale="47500" lnSpcReduction="20000"/>
          </a:bodyPr>
          <a:lstStyle/>
          <a:p>
            <a:pPr marL="0" indent="0">
              <a:buNone/>
            </a:pPr>
            <a:r>
              <a:rPr lang="en-US" sz="3400" b="1" dirty="0"/>
              <a:t>Chapter 3</a:t>
            </a:r>
          </a:p>
          <a:p>
            <a:pPr marL="0" indent="0">
              <a:buNone/>
            </a:pPr>
            <a:r>
              <a:rPr lang="en-US" sz="3800" b="1" dirty="0"/>
              <a:t>The voltage, capacitors, and batteries</a:t>
            </a:r>
          </a:p>
          <a:p>
            <a:pPr marL="0" indent="0">
              <a:buNone/>
            </a:pPr>
            <a:r>
              <a:rPr lang="en-US" dirty="0"/>
              <a:t>1. The voltage in the device	</a:t>
            </a:r>
          </a:p>
          <a:p>
            <a:pPr marL="0" indent="0">
              <a:buNone/>
            </a:pPr>
            <a:r>
              <a:rPr lang="en-US" dirty="0"/>
              <a:t>2. Anode and cathode	</a:t>
            </a:r>
          </a:p>
          <a:p>
            <a:pPr marL="0" indent="0">
              <a:buNone/>
            </a:pPr>
            <a:r>
              <a:rPr lang="en-US" dirty="0"/>
              <a:t>3. Applied voltage and potential difference	</a:t>
            </a:r>
          </a:p>
          <a:p>
            <a:pPr marL="0" indent="0">
              <a:buNone/>
            </a:pPr>
            <a:r>
              <a:rPr lang="en-US" dirty="0"/>
              <a:t>4. The capacitor	</a:t>
            </a:r>
          </a:p>
          <a:p>
            <a:pPr marL="0" indent="0">
              <a:buNone/>
            </a:pPr>
            <a:r>
              <a:rPr lang="en-US" dirty="0"/>
              <a:t>5. Measurement of the capacitance	</a:t>
            </a:r>
          </a:p>
          <a:p>
            <a:pPr marL="0" indent="0">
              <a:buNone/>
            </a:pPr>
            <a:r>
              <a:rPr lang="en-US" dirty="0"/>
              <a:t>6. Energy storage in the capacitor	</a:t>
            </a:r>
          </a:p>
          <a:p>
            <a:pPr marL="0" indent="0">
              <a:buNone/>
            </a:pPr>
            <a:r>
              <a:rPr lang="en-US" dirty="0"/>
              <a:t>7. Electrochemical systems. Structure of the metal/solution interface	</a:t>
            </a:r>
          </a:p>
          <a:p>
            <a:pPr marL="0" indent="0">
              <a:buNone/>
            </a:pPr>
            <a:r>
              <a:rPr lang="en-US" dirty="0"/>
              <a:t>8. Electrode potential and reference electrodes	</a:t>
            </a:r>
          </a:p>
          <a:p>
            <a:pPr marL="0" indent="0">
              <a:buNone/>
            </a:pPr>
            <a:r>
              <a:rPr lang="en-US" dirty="0"/>
              <a:t>9. The redox potential in electrochemical cells	</a:t>
            </a:r>
          </a:p>
          <a:p>
            <a:pPr marL="0" indent="0">
              <a:buNone/>
            </a:pPr>
            <a:r>
              <a:rPr lang="en-US" dirty="0"/>
              <a:t>10. Electrochemical and physical scales of electron energy in material systems	</a:t>
            </a:r>
          </a:p>
          <a:p>
            <a:pPr marL="0" indent="0">
              <a:buNone/>
            </a:pPr>
            <a:r>
              <a:rPr lang="en-US" dirty="0"/>
              <a:t>11. Changes of electrolyte levels with pH	</a:t>
            </a:r>
          </a:p>
          <a:p>
            <a:pPr marL="0" indent="0">
              <a:buNone/>
            </a:pPr>
            <a:r>
              <a:rPr lang="en-US" dirty="0" smtClean="0"/>
              <a:t>12. Principles </a:t>
            </a:r>
            <a:r>
              <a:rPr lang="en-US" dirty="0"/>
              <a:t>of electrochemical batteries	</a:t>
            </a:r>
          </a:p>
          <a:p>
            <a:pPr marL="0" indent="0">
              <a:buNone/>
            </a:pPr>
            <a:r>
              <a:rPr lang="en-US" dirty="0" smtClean="0"/>
              <a:t>13. Capacity </a:t>
            </a:r>
            <a:r>
              <a:rPr lang="en-US" dirty="0"/>
              <a:t>and energy content	</a:t>
            </a:r>
          </a:p>
          <a:p>
            <a:pPr marL="0" indent="0">
              <a:buNone/>
            </a:pPr>
            <a:r>
              <a:rPr lang="en-US" dirty="0" smtClean="0"/>
              <a:t>14. Practical </a:t>
            </a:r>
            <a:r>
              <a:rPr lang="en-US" dirty="0"/>
              <a:t>electrochemical batteries	</a:t>
            </a:r>
          </a:p>
          <a:p>
            <a:pPr marL="0" indent="0">
              <a:buNone/>
            </a:pPr>
            <a:r>
              <a:rPr lang="en-US" dirty="0"/>
              <a:t>15. The Li ion battery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3388283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396380" y="3886200"/>
            <a:ext cx="4728570" cy="600164"/>
          </a:xfrm>
          <a:prstGeom prst="rect">
            <a:avLst/>
          </a:prstGeom>
        </p:spPr>
        <p:txBody>
          <a:bodyPr wrap="square">
            <a:spAutoFit/>
          </a:bodyPr>
          <a:lstStyle/>
          <a:p>
            <a:r>
              <a:rPr lang="en-US" sz="1100" b="1" dirty="0"/>
              <a:t>Figure </a:t>
            </a:r>
            <a:r>
              <a:rPr lang="en-US" sz="1100" b="1" dirty="0" smtClean="0"/>
              <a:t>3.7.</a:t>
            </a:r>
            <a:r>
              <a:rPr lang="en-US" sz="1100" dirty="0" smtClean="0"/>
              <a:t> A capacitor formed by two plates of different material. (a) The separate materials. (b) The capacitor at zero voltage. (c) The capacitor biased negatively at the left contact. The built-in potential is </a:t>
            </a:r>
            <a:endParaRPr lang="en-US" sz="1100" dirty="0"/>
          </a:p>
        </p:txBody>
      </p:sp>
      <p:graphicFrame>
        <p:nvGraphicFramePr>
          <p:cNvPr id="5122" name="Object 2"/>
          <p:cNvGraphicFramePr>
            <a:graphicFrameLocks noChangeAspect="1"/>
          </p:cNvGraphicFramePr>
          <p:nvPr>
            <p:extLst>
              <p:ext uri="{D42A27DB-BD31-4B8C-83A1-F6EECF244321}">
                <p14:modId xmlns:p14="http://schemas.microsoft.com/office/powerpoint/2010/main" val="3272789919"/>
              </p:ext>
            </p:extLst>
          </p:nvPr>
        </p:nvGraphicFramePr>
        <p:xfrm>
          <a:off x="5562600" y="4495889"/>
          <a:ext cx="1879600" cy="241300"/>
        </p:xfrm>
        <a:graphic>
          <a:graphicData uri="http://schemas.openxmlformats.org/presentationml/2006/ole">
            <mc:AlternateContent xmlns:mc="http://schemas.openxmlformats.org/markup-compatibility/2006">
              <mc:Choice xmlns:v="urn:schemas-microsoft-com:vml" Requires="v">
                <p:oleObj spid="_x0000_s5222" name="Ecuación" r:id="rId3" imgW="1879600" imgH="241300" progId="Equation.3">
                  <p:embed/>
                </p:oleObj>
              </mc:Choice>
              <mc:Fallback>
                <p:oleObj name="Ecuación" r:id="rId3" imgW="1879600" imgH="2413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495889"/>
                        <a:ext cx="1879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3" name="Picture 3" descr="C:\Users\Carmen\Dropbox (DISPOSITIVOS FOTO)\book energy (1)\part 1\figs files\figs 3 voltage\3 7.tif"/>
          <p:cNvPicPr>
            <a:picLocks noChangeAspect="1" noChangeArrowheads="1"/>
          </p:cNvPicPr>
          <p:nvPr/>
        </p:nvPicPr>
        <p:blipFill>
          <a:blip r:embed="rId5" cstate="print"/>
          <a:srcRect/>
          <a:stretch>
            <a:fillRect/>
          </a:stretch>
        </p:blipFill>
        <p:spPr bwMode="auto">
          <a:xfrm>
            <a:off x="5070661" y="381000"/>
            <a:ext cx="3605795" cy="3200400"/>
          </a:xfrm>
          <a:prstGeom prst="rect">
            <a:avLst/>
          </a:prstGeom>
          <a:noFill/>
        </p:spPr>
      </p:pic>
      <p:sp>
        <p:nvSpPr>
          <p:cNvPr id="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75421823"/>
              </p:ext>
            </p:extLst>
          </p:nvPr>
        </p:nvGraphicFramePr>
        <p:xfrm>
          <a:off x="304800" y="685800"/>
          <a:ext cx="1095375" cy="219075"/>
        </p:xfrm>
        <a:graphic>
          <a:graphicData uri="http://schemas.openxmlformats.org/presentationml/2006/ole">
            <mc:AlternateContent xmlns:mc="http://schemas.openxmlformats.org/markup-compatibility/2006">
              <mc:Choice xmlns:v="urn:schemas-microsoft-com:vml" Requires="v">
                <p:oleObj spid="_x0000_s5223" name="Equation" r:id="rId6" imgW="1091726" imgH="215806" progId="Equation.3">
                  <p:embed/>
                </p:oleObj>
              </mc:Choice>
              <mc:Fallback>
                <p:oleObj name="Equation" r:id="rId6" imgW="1091726" imgH="215806"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85800"/>
                        <a:ext cx="10953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524856111"/>
              </p:ext>
            </p:extLst>
          </p:nvPr>
        </p:nvGraphicFramePr>
        <p:xfrm>
          <a:off x="228600" y="990600"/>
          <a:ext cx="1162050" cy="219075"/>
        </p:xfrm>
        <a:graphic>
          <a:graphicData uri="http://schemas.openxmlformats.org/presentationml/2006/ole">
            <mc:AlternateContent xmlns:mc="http://schemas.openxmlformats.org/markup-compatibility/2006">
              <mc:Choice xmlns:v="urn:schemas-microsoft-com:vml" Requires="v">
                <p:oleObj spid="_x0000_s5224" name="Equation" r:id="rId8" imgW="1155199" imgH="215806" progId="Equation.3">
                  <p:embed/>
                </p:oleObj>
              </mc:Choice>
              <mc:Fallback>
                <p:oleObj name="Equation" r:id="rId8" imgW="1155199" imgH="215806"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990600"/>
                        <a:ext cx="11620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768687707"/>
              </p:ext>
            </p:extLst>
          </p:nvPr>
        </p:nvGraphicFramePr>
        <p:xfrm>
          <a:off x="152400" y="1524000"/>
          <a:ext cx="3019425" cy="247650"/>
        </p:xfrm>
        <a:graphic>
          <a:graphicData uri="http://schemas.openxmlformats.org/presentationml/2006/ole">
            <mc:AlternateContent xmlns:mc="http://schemas.openxmlformats.org/markup-compatibility/2006">
              <mc:Choice xmlns:v="urn:schemas-microsoft-com:vml" Requires="v">
                <p:oleObj spid="_x0000_s5225" name="Equation" r:id="rId10" imgW="3009900" imgH="241300" progId="Equation.3">
                  <p:embed/>
                </p:oleObj>
              </mc:Choice>
              <mc:Fallback>
                <p:oleObj name="Equation" r:id="rId10" imgW="3009900" imgH="2413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30194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067940323"/>
              </p:ext>
            </p:extLst>
          </p:nvPr>
        </p:nvGraphicFramePr>
        <p:xfrm>
          <a:off x="381000" y="2133600"/>
          <a:ext cx="1257300" cy="238125"/>
        </p:xfrm>
        <a:graphic>
          <a:graphicData uri="http://schemas.openxmlformats.org/presentationml/2006/ole">
            <mc:AlternateContent xmlns:mc="http://schemas.openxmlformats.org/markup-compatibility/2006">
              <mc:Choice xmlns:v="urn:schemas-microsoft-com:vml" Requires="v">
                <p:oleObj spid="_x0000_s5226" name="Equation" r:id="rId12" imgW="1257300" imgH="241300" progId="Equation.3">
                  <p:embed/>
                </p:oleObj>
              </mc:Choice>
              <mc:Fallback>
                <p:oleObj name="Equation" r:id="rId12" imgW="1257300" imgH="241300" progId="Equation.3">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2133600"/>
                        <a:ext cx="12573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473640896"/>
              </p:ext>
            </p:extLst>
          </p:nvPr>
        </p:nvGraphicFramePr>
        <p:xfrm>
          <a:off x="381000" y="2514600"/>
          <a:ext cx="1657350" cy="266700"/>
        </p:xfrm>
        <a:graphic>
          <a:graphicData uri="http://schemas.openxmlformats.org/presentationml/2006/ole">
            <mc:AlternateContent xmlns:mc="http://schemas.openxmlformats.org/markup-compatibility/2006">
              <mc:Choice xmlns:v="urn:schemas-microsoft-com:vml" Requires="v">
                <p:oleObj spid="_x0000_s5227" name="Equation" r:id="rId14" imgW="1651000" imgH="266700" progId="Equation.3">
                  <p:embed/>
                </p:oleObj>
              </mc:Choice>
              <mc:Fallback>
                <p:oleObj name="Equation" r:id="rId14" imgW="1651000" imgH="266700" progId="Equation.3">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2514600"/>
                        <a:ext cx="16573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789427609"/>
              </p:ext>
            </p:extLst>
          </p:nvPr>
        </p:nvGraphicFramePr>
        <p:xfrm>
          <a:off x="381000" y="3190875"/>
          <a:ext cx="942975" cy="390525"/>
        </p:xfrm>
        <a:graphic>
          <a:graphicData uri="http://schemas.openxmlformats.org/presentationml/2006/ole">
            <mc:AlternateContent xmlns:mc="http://schemas.openxmlformats.org/markup-compatibility/2006">
              <mc:Choice xmlns:v="urn:schemas-microsoft-com:vml" Requires="v">
                <p:oleObj spid="_x0000_s5228" name="Equation" r:id="rId16" imgW="939392" imgH="393529" progId="Equation.3">
                  <p:embed/>
                </p:oleObj>
              </mc:Choice>
              <mc:Fallback>
                <p:oleObj name="Equation" r:id="rId16" imgW="939392" imgH="393529" progId="Equation.3">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3190875"/>
                        <a:ext cx="9429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587948033"/>
              </p:ext>
            </p:extLst>
          </p:nvPr>
        </p:nvGraphicFramePr>
        <p:xfrm>
          <a:off x="1066800" y="477520"/>
          <a:ext cx="495300" cy="390525"/>
        </p:xfrm>
        <a:graphic>
          <a:graphicData uri="http://schemas.openxmlformats.org/presentationml/2006/ole">
            <mc:AlternateContent xmlns:mc="http://schemas.openxmlformats.org/markup-compatibility/2006">
              <mc:Choice xmlns:v="urn:schemas-microsoft-com:vml" Requires="v">
                <p:oleObj spid="_x0000_s19526" name="Equation" r:id="rId3" imgW="495085" imgH="393529" progId="Equation.3">
                  <p:embed/>
                </p:oleObj>
              </mc:Choice>
              <mc:Fallback>
                <p:oleObj name="Equation" r:id="rId3" imgW="495085" imgH="393529"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77520"/>
                        <a:ext cx="4953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67797709"/>
              </p:ext>
            </p:extLst>
          </p:nvPr>
        </p:nvGraphicFramePr>
        <p:xfrm>
          <a:off x="1066800" y="868045"/>
          <a:ext cx="609600" cy="400050"/>
        </p:xfrm>
        <a:graphic>
          <a:graphicData uri="http://schemas.openxmlformats.org/presentationml/2006/ole">
            <mc:AlternateContent xmlns:mc="http://schemas.openxmlformats.org/markup-compatibility/2006">
              <mc:Choice xmlns:v="urn:schemas-microsoft-com:vml" Requires="v">
                <p:oleObj spid="_x0000_s19527" name="Equation" r:id="rId5" imgW="609336" imgH="406224" progId="Equation.3">
                  <p:embed/>
                </p:oleObj>
              </mc:Choice>
              <mc:Fallback>
                <p:oleObj name="Equation" r:id="rId5" imgW="609336" imgH="406224"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868045"/>
                        <a:ext cx="6096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141321222"/>
              </p:ext>
            </p:extLst>
          </p:nvPr>
        </p:nvGraphicFramePr>
        <p:xfrm>
          <a:off x="1066800" y="1447800"/>
          <a:ext cx="495300" cy="390525"/>
        </p:xfrm>
        <a:graphic>
          <a:graphicData uri="http://schemas.openxmlformats.org/presentationml/2006/ole">
            <mc:AlternateContent xmlns:mc="http://schemas.openxmlformats.org/markup-compatibility/2006">
              <mc:Choice xmlns:v="urn:schemas-microsoft-com:vml" Requires="v">
                <p:oleObj spid="_x0000_s19528" name="Equation" r:id="rId7" imgW="495085" imgH="393529" progId="Equation.3">
                  <p:embed/>
                </p:oleObj>
              </mc:Choice>
              <mc:Fallback>
                <p:oleObj name="Equation" r:id="rId7" imgW="495085" imgH="393529"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447800"/>
                        <a:ext cx="4953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21505772"/>
              </p:ext>
            </p:extLst>
          </p:nvPr>
        </p:nvGraphicFramePr>
        <p:xfrm>
          <a:off x="1066800" y="2153920"/>
          <a:ext cx="485775" cy="180975"/>
        </p:xfrm>
        <a:graphic>
          <a:graphicData uri="http://schemas.openxmlformats.org/presentationml/2006/ole">
            <mc:AlternateContent xmlns:mc="http://schemas.openxmlformats.org/markup-compatibility/2006">
              <mc:Choice xmlns:v="urn:schemas-microsoft-com:vml" Requires="v">
                <p:oleObj spid="_x0000_s19529" name="Equation" r:id="rId9" imgW="494870" imgH="177646" progId="Equation.3">
                  <p:embed/>
                </p:oleObj>
              </mc:Choice>
              <mc:Fallback>
                <p:oleObj name="Equation" r:id="rId9" imgW="494870" imgH="177646" progId="Equation.3">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2153920"/>
                        <a:ext cx="48577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27"/>
          <p:cNvSpPr/>
          <p:nvPr/>
        </p:nvSpPr>
        <p:spPr>
          <a:xfrm>
            <a:off x="36004" y="2438400"/>
            <a:ext cx="5983796" cy="738664"/>
          </a:xfrm>
          <a:prstGeom prst="rect">
            <a:avLst/>
          </a:prstGeom>
        </p:spPr>
        <p:txBody>
          <a:bodyPr wrap="square">
            <a:spAutoFit/>
          </a:bodyPr>
          <a:lstStyle/>
          <a:p>
            <a:r>
              <a:rPr lang="en-US" sz="1400" dirty="0"/>
              <a:t>Capacitors involving displacement current will be here called a </a:t>
            </a:r>
            <a:r>
              <a:rPr lang="en-US" sz="1400" i="1" dirty="0"/>
              <a:t>dielectric capacitor</a:t>
            </a:r>
            <a:r>
              <a:rPr lang="en-US" sz="1400" dirty="0"/>
              <a:t>, to distinguish from a </a:t>
            </a:r>
            <a:r>
              <a:rPr lang="en-US" sz="1400" i="1" dirty="0"/>
              <a:t>chemical capacitance</a:t>
            </a:r>
            <a:r>
              <a:rPr lang="en-US" sz="1400" dirty="0"/>
              <a:t> and </a:t>
            </a:r>
            <a:r>
              <a:rPr lang="en-US" sz="1400" i="1" dirty="0"/>
              <a:t>electrochemical capacitance</a:t>
            </a:r>
            <a:r>
              <a:rPr lang="en-US" sz="1400" dirty="0"/>
              <a:t> </a:t>
            </a:r>
          </a:p>
        </p:txBody>
      </p:sp>
      <p:pic>
        <p:nvPicPr>
          <p:cNvPr id="35" name="Picture 3" descr="C:\Users\Carmen\Dropbox (DISPOSITIVOS FOTO)\book energy (1)\part 1\figs files\figs 3 voltage\3 7.tif"/>
          <p:cNvPicPr>
            <a:picLocks noChangeAspect="1" noChangeArrowheads="1"/>
          </p:cNvPicPr>
          <p:nvPr/>
        </p:nvPicPr>
        <p:blipFill rotWithShape="1">
          <a:blip r:embed="rId11" cstate="print"/>
          <a:srcRect l="52386" b="50000"/>
          <a:stretch/>
        </p:blipFill>
        <p:spPr bwMode="auto">
          <a:xfrm>
            <a:off x="6400800" y="380999"/>
            <a:ext cx="2275656" cy="2121031"/>
          </a:xfrm>
          <a:prstGeom prst="rect">
            <a:avLst/>
          </a:prstGeom>
          <a:noFill/>
        </p:spPr>
      </p:pic>
    </p:spTree>
    <p:extLst>
      <p:ext uri="{BB962C8B-B14F-4D97-AF65-F5344CB8AC3E}">
        <p14:creationId xmlns:p14="http://schemas.microsoft.com/office/powerpoint/2010/main" val="3370820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3" descr="C:\Users\Carmen\Dropbox (DISPOSITIVOS FOTO)\book energy (1)\part 1\figs files\figs 3 voltage\3 7.tif"/>
          <p:cNvPicPr>
            <a:picLocks noChangeAspect="1" noChangeArrowheads="1"/>
          </p:cNvPicPr>
          <p:nvPr/>
        </p:nvPicPr>
        <p:blipFill rotWithShape="1">
          <a:blip r:embed="rId3" cstate="print"/>
          <a:srcRect l="52386" b="50000"/>
          <a:stretch/>
        </p:blipFill>
        <p:spPr bwMode="auto">
          <a:xfrm>
            <a:off x="6400800" y="380999"/>
            <a:ext cx="2275656" cy="2121031"/>
          </a:xfrm>
          <a:prstGeom prst="rect">
            <a:avLst/>
          </a:prstGeom>
          <a:noFill/>
        </p:spPr>
      </p:pic>
      <p:graphicFrame>
        <p:nvGraphicFramePr>
          <p:cNvPr id="3" name="Object 2"/>
          <p:cNvGraphicFramePr>
            <a:graphicFrameLocks noChangeAspect="1"/>
          </p:cNvGraphicFramePr>
          <p:nvPr>
            <p:extLst>
              <p:ext uri="{D42A27DB-BD31-4B8C-83A1-F6EECF244321}">
                <p14:modId xmlns:p14="http://schemas.microsoft.com/office/powerpoint/2010/main" val="1206279762"/>
              </p:ext>
            </p:extLst>
          </p:nvPr>
        </p:nvGraphicFramePr>
        <p:xfrm>
          <a:off x="249039" y="193040"/>
          <a:ext cx="942975" cy="228600"/>
        </p:xfrm>
        <a:graphic>
          <a:graphicData uri="http://schemas.openxmlformats.org/presentationml/2006/ole">
            <mc:AlternateContent xmlns:mc="http://schemas.openxmlformats.org/markup-compatibility/2006">
              <mc:Choice xmlns:v="urn:schemas-microsoft-com:vml" Requires="v">
                <p:oleObj spid="_x0000_s20672" name="Equation" r:id="rId4" imgW="939800" imgH="228600" progId="Equation.3">
                  <p:embed/>
                </p:oleObj>
              </mc:Choice>
              <mc:Fallback>
                <p:oleObj name="Equation" r:id="rId4" imgW="939800" imgH="2286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039" y="193040"/>
                        <a:ext cx="942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20680662"/>
              </p:ext>
            </p:extLst>
          </p:nvPr>
        </p:nvGraphicFramePr>
        <p:xfrm>
          <a:off x="249039" y="421640"/>
          <a:ext cx="1219200" cy="247650"/>
        </p:xfrm>
        <a:graphic>
          <a:graphicData uri="http://schemas.openxmlformats.org/presentationml/2006/ole">
            <mc:AlternateContent xmlns:mc="http://schemas.openxmlformats.org/markup-compatibility/2006">
              <mc:Choice xmlns:v="urn:schemas-microsoft-com:vml" Requires="v">
                <p:oleObj spid="_x0000_s20673" name="Equation" r:id="rId6" imgW="1218671" imgH="253890" progId="Equation.3">
                  <p:embed/>
                </p:oleObj>
              </mc:Choice>
              <mc:Fallback>
                <p:oleObj name="Equation" r:id="rId6" imgW="1218671" imgH="25389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39" y="421640"/>
                        <a:ext cx="12192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12281507"/>
              </p:ext>
            </p:extLst>
          </p:nvPr>
        </p:nvGraphicFramePr>
        <p:xfrm>
          <a:off x="249039" y="669290"/>
          <a:ext cx="581025" cy="247650"/>
        </p:xfrm>
        <a:graphic>
          <a:graphicData uri="http://schemas.openxmlformats.org/presentationml/2006/ole">
            <mc:AlternateContent xmlns:mc="http://schemas.openxmlformats.org/markup-compatibility/2006">
              <mc:Choice xmlns:v="urn:schemas-microsoft-com:vml" Requires="v">
                <p:oleObj spid="_x0000_s20674" name="Equation" r:id="rId8" imgW="583947" imgH="253890" progId="Equation.3">
                  <p:embed/>
                </p:oleObj>
              </mc:Choice>
              <mc:Fallback>
                <p:oleObj name="Equation" r:id="rId8" imgW="583947" imgH="25389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039" y="669290"/>
                        <a:ext cx="5810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59895694"/>
              </p:ext>
            </p:extLst>
          </p:nvPr>
        </p:nvGraphicFramePr>
        <p:xfrm>
          <a:off x="275392" y="1177354"/>
          <a:ext cx="733425" cy="400050"/>
        </p:xfrm>
        <a:graphic>
          <a:graphicData uri="http://schemas.openxmlformats.org/presentationml/2006/ole">
            <mc:AlternateContent xmlns:mc="http://schemas.openxmlformats.org/markup-compatibility/2006">
              <mc:Choice xmlns:v="urn:schemas-microsoft-com:vml" Requires="v">
                <p:oleObj spid="_x0000_s20675" name="Equation" r:id="rId10" imgW="736280" imgH="406224" progId="Equation.3">
                  <p:embed/>
                </p:oleObj>
              </mc:Choice>
              <mc:Fallback>
                <p:oleObj name="Equation" r:id="rId10" imgW="736280" imgH="406224" progId="Equation.3">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392" y="1177354"/>
                        <a:ext cx="7334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41274640"/>
              </p:ext>
            </p:extLst>
          </p:nvPr>
        </p:nvGraphicFramePr>
        <p:xfrm>
          <a:off x="279519" y="1717040"/>
          <a:ext cx="1419225" cy="400050"/>
        </p:xfrm>
        <a:graphic>
          <a:graphicData uri="http://schemas.openxmlformats.org/presentationml/2006/ole">
            <mc:AlternateContent xmlns:mc="http://schemas.openxmlformats.org/markup-compatibility/2006">
              <mc:Choice xmlns:v="urn:schemas-microsoft-com:vml" Requires="v">
                <p:oleObj spid="_x0000_s20676" name="Equation" r:id="rId12" imgW="1422400" imgH="406400" progId="Equation.3">
                  <p:embed/>
                </p:oleObj>
              </mc:Choice>
              <mc:Fallback>
                <p:oleObj name="Equation" r:id="rId12" imgW="1422400" imgH="406400" progId="Equation.3">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519" y="1717040"/>
                        <a:ext cx="14192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75" name="Object 7174"/>
          <p:cNvGraphicFramePr>
            <a:graphicFrameLocks noChangeAspect="1"/>
          </p:cNvGraphicFramePr>
          <p:nvPr>
            <p:extLst>
              <p:ext uri="{D42A27DB-BD31-4B8C-83A1-F6EECF244321}">
                <p14:modId xmlns:p14="http://schemas.microsoft.com/office/powerpoint/2010/main" val="1944356996"/>
              </p:ext>
            </p:extLst>
          </p:nvPr>
        </p:nvGraphicFramePr>
        <p:xfrm>
          <a:off x="152400" y="2517270"/>
          <a:ext cx="1609725" cy="400050"/>
        </p:xfrm>
        <a:graphic>
          <a:graphicData uri="http://schemas.openxmlformats.org/presentationml/2006/ole">
            <mc:AlternateContent xmlns:mc="http://schemas.openxmlformats.org/markup-compatibility/2006">
              <mc:Choice xmlns:v="urn:schemas-microsoft-com:vml" Requires="v">
                <p:oleObj spid="_x0000_s20677" name="Equation" r:id="rId14" imgW="1612900" imgH="406400" progId="Equation.3">
                  <p:embed/>
                </p:oleObj>
              </mc:Choice>
              <mc:Fallback>
                <p:oleObj name="Equation" r:id="rId14" imgW="1612900" imgH="406400" progId="Equation.3">
                  <p:embed/>
                  <p:pic>
                    <p:nvPicPr>
                      <p:cNvPr id="0" name="Object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517270"/>
                        <a:ext cx="16097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7" name="Object 7176"/>
          <p:cNvGraphicFramePr>
            <a:graphicFrameLocks noChangeAspect="1"/>
          </p:cNvGraphicFramePr>
          <p:nvPr>
            <p:extLst>
              <p:ext uri="{D42A27DB-BD31-4B8C-83A1-F6EECF244321}">
                <p14:modId xmlns:p14="http://schemas.microsoft.com/office/powerpoint/2010/main" val="1984341528"/>
              </p:ext>
            </p:extLst>
          </p:nvPr>
        </p:nvGraphicFramePr>
        <p:xfrm>
          <a:off x="152400" y="2917320"/>
          <a:ext cx="571500" cy="247650"/>
        </p:xfrm>
        <a:graphic>
          <a:graphicData uri="http://schemas.openxmlformats.org/presentationml/2006/ole">
            <mc:AlternateContent xmlns:mc="http://schemas.openxmlformats.org/markup-compatibility/2006">
              <mc:Choice xmlns:v="urn:schemas-microsoft-com:vml" Requires="v">
                <p:oleObj spid="_x0000_s20678" name="Equation" r:id="rId16" imgW="571252" imgH="253890" progId="Equation.3">
                  <p:embed/>
                </p:oleObj>
              </mc:Choice>
              <mc:Fallback>
                <p:oleObj name="Equation" r:id="rId16" imgW="571252" imgH="253890" progId="Equation.3">
                  <p:embed/>
                  <p:pic>
                    <p:nvPicPr>
                      <p:cNvPr id="0" name="Object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2917320"/>
                        <a:ext cx="5715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8" name="Object 7177"/>
          <p:cNvGraphicFramePr>
            <a:graphicFrameLocks noChangeAspect="1"/>
          </p:cNvGraphicFramePr>
          <p:nvPr>
            <p:extLst>
              <p:ext uri="{D42A27DB-BD31-4B8C-83A1-F6EECF244321}">
                <p14:modId xmlns:p14="http://schemas.microsoft.com/office/powerpoint/2010/main" val="2676327238"/>
              </p:ext>
            </p:extLst>
          </p:nvPr>
        </p:nvGraphicFramePr>
        <p:xfrm>
          <a:off x="152400" y="3164970"/>
          <a:ext cx="771525" cy="257175"/>
        </p:xfrm>
        <a:graphic>
          <a:graphicData uri="http://schemas.openxmlformats.org/presentationml/2006/ole">
            <mc:AlternateContent xmlns:mc="http://schemas.openxmlformats.org/markup-compatibility/2006">
              <mc:Choice xmlns:v="urn:schemas-microsoft-com:vml" Requires="v">
                <p:oleObj spid="_x0000_s20679" name="Equation" r:id="rId18" imgW="774364" imgH="253890" progId="Equation.3">
                  <p:embed/>
                </p:oleObj>
              </mc:Choice>
              <mc:Fallback>
                <p:oleObj name="Equation" r:id="rId18" imgW="774364" imgH="253890" progId="Equation.3">
                  <p:embed/>
                  <p:pic>
                    <p:nvPicPr>
                      <p:cNvPr id="0"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3164970"/>
                        <a:ext cx="77152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9" name="Object 7178"/>
          <p:cNvGraphicFramePr>
            <a:graphicFrameLocks noChangeAspect="1"/>
          </p:cNvGraphicFramePr>
          <p:nvPr>
            <p:extLst>
              <p:ext uri="{D42A27DB-BD31-4B8C-83A1-F6EECF244321}">
                <p14:modId xmlns:p14="http://schemas.microsoft.com/office/powerpoint/2010/main" val="806768907"/>
              </p:ext>
            </p:extLst>
          </p:nvPr>
        </p:nvGraphicFramePr>
        <p:xfrm>
          <a:off x="152400" y="3422145"/>
          <a:ext cx="1609725" cy="428625"/>
        </p:xfrm>
        <a:graphic>
          <a:graphicData uri="http://schemas.openxmlformats.org/presentationml/2006/ole">
            <mc:AlternateContent xmlns:mc="http://schemas.openxmlformats.org/markup-compatibility/2006">
              <mc:Choice xmlns:v="urn:schemas-microsoft-com:vml" Requires="v">
                <p:oleObj spid="_x0000_s20680" name="Equation" r:id="rId20" imgW="1625600" imgH="431800" progId="Equation.3">
                  <p:embed/>
                </p:oleObj>
              </mc:Choice>
              <mc:Fallback>
                <p:oleObj name="Equation" r:id="rId20" imgW="1625600" imgH="431800" progId="Equation.3">
                  <p:embed/>
                  <p:pic>
                    <p:nvPicPr>
                      <p:cNvPr id="0" name="Object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 y="3422145"/>
                        <a:ext cx="16097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1" name="Object 7180"/>
          <p:cNvGraphicFramePr>
            <a:graphicFrameLocks noChangeAspect="1"/>
          </p:cNvGraphicFramePr>
          <p:nvPr>
            <p:extLst>
              <p:ext uri="{D42A27DB-BD31-4B8C-83A1-F6EECF244321}">
                <p14:modId xmlns:p14="http://schemas.microsoft.com/office/powerpoint/2010/main" val="509540287"/>
              </p:ext>
            </p:extLst>
          </p:nvPr>
        </p:nvGraphicFramePr>
        <p:xfrm>
          <a:off x="152400" y="4012695"/>
          <a:ext cx="542925" cy="466725"/>
        </p:xfrm>
        <a:graphic>
          <a:graphicData uri="http://schemas.openxmlformats.org/presentationml/2006/ole">
            <mc:AlternateContent xmlns:mc="http://schemas.openxmlformats.org/markup-compatibility/2006">
              <mc:Choice xmlns:v="urn:schemas-microsoft-com:vml" Requires="v">
                <p:oleObj spid="_x0000_s20681" name="Equation" r:id="rId22" imgW="545863" imgH="469696" progId="Equation.3">
                  <p:embed/>
                </p:oleObj>
              </mc:Choice>
              <mc:Fallback>
                <p:oleObj name="Equation" r:id="rId22" imgW="545863" imgH="469696" progId="Equation.3">
                  <p:embed/>
                  <p:pic>
                    <p:nvPicPr>
                      <p:cNvPr id="0" name="Object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 y="4012695"/>
                        <a:ext cx="5429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2" name="Object 7181"/>
          <p:cNvGraphicFramePr>
            <a:graphicFrameLocks noChangeAspect="1"/>
          </p:cNvGraphicFramePr>
          <p:nvPr>
            <p:extLst>
              <p:ext uri="{D42A27DB-BD31-4B8C-83A1-F6EECF244321}">
                <p14:modId xmlns:p14="http://schemas.microsoft.com/office/powerpoint/2010/main" val="3258469106"/>
              </p:ext>
            </p:extLst>
          </p:nvPr>
        </p:nvGraphicFramePr>
        <p:xfrm>
          <a:off x="152400" y="4479420"/>
          <a:ext cx="1019175" cy="390525"/>
        </p:xfrm>
        <a:graphic>
          <a:graphicData uri="http://schemas.openxmlformats.org/presentationml/2006/ole">
            <mc:AlternateContent xmlns:mc="http://schemas.openxmlformats.org/markup-compatibility/2006">
              <mc:Choice xmlns:v="urn:schemas-microsoft-com:vml" Requires="v">
                <p:oleObj spid="_x0000_s20682" name="Equation" r:id="rId24" imgW="1016000" imgH="393700" progId="Equation.3">
                  <p:embed/>
                </p:oleObj>
              </mc:Choice>
              <mc:Fallback>
                <p:oleObj name="Equation" r:id="rId24" imgW="1016000" imgH="393700" progId="Equation.3">
                  <p:embed/>
                  <p:pic>
                    <p:nvPicPr>
                      <p:cNvPr id="0" name="Object 2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2400" y="4479420"/>
                        <a:ext cx="10191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4" name="Object 7183"/>
          <p:cNvGraphicFramePr>
            <a:graphicFrameLocks noChangeAspect="1"/>
          </p:cNvGraphicFramePr>
          <p:nvPr>
            <p:extLst>
              <p:ext uri="{D42A27DB-BD31-4B8C-83A1-F6EECF244321}">
                <p14:modId xmlns:p14="http://schemas.microsoft.com/office/powerpoint/2010/main" val="2470868496"/>
              </p:ext>
            </p:extLst>
          </p:nvPr>
        </p:nvGraphicFramePr>
        <p:xfrm>
          <a:off x="152400" y="5050920"/>
          <a:ext cx="438150" cy="390525"/>
        </p:xfrm>
        <a:graphic>
          <a:graphicData uri="http://schemas.openxmlformats.org/presentationml/2006/ole">
            <mc:AlternateContent xmlns:mc="http://schemas.openxmlformats.org/markup-compatibility/2006">
              <mc:Choice xmlns:v="urn:schemas-microsoft-com:vml" Requires="v">
                <p:oleObj spid="_x0000_s20683" name="Equation" r:id="rId26" imgW="431613" imgH="393529" progId="Equation.3">
                  <p:embed/>
                </p:oleObj>
              </mc:Choice>
              <mc:Fallback>
                <p:oleObj name="Equation" r:id="rId26" imgW="431613" imgH="393529" progId="Equation.3">
                  <p:embed/>
                  <p:pic>
                    <p:nvPicPr>
                      <p:cNvPr id="0"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 y="5050920"/>
                        <a:ext cx="4381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5" name="Object 7184"/>
          <p:cNvGraphicFramePr>
            <a:graphicFrameLocks noChangeAspect="1"/>
          </p:cNvGraphicFramePr>
          <p:nvPr>
            <p:extLst>
              <p:ext uri="{D42A27DB-BD31-4B8C-83A1-F6EECF244321}">
                <p14:modId xmlns:p14="http://schemas.microsoft.com/office/powerpoint/2010/main" val="3450360944"/>
              </p:ext>
            </p:extLst>
          </p:nvPr>
        </p:nvGraphicFramePr>
        <p:xfrm>
          <a:off x="152400" y="5441445"/>
          <a:ext cx="561975" cy="171450"/>
        </p:xfrm>
        <a:graphic>
          <a:graphicData uri="http://schemas.openxmlformats.org/presentationml/2006/ole">
            <mc:AlternateContent xmlns:mc="http://schemas.openxmlformats.org/markup-compatibility/2006">
              <mc:Choice xmlns:v="urn:schemas-microsoft-com:vml" Requires="v">
                <p:oleObj spid="_x0000_s20684" name="Equation" r:id="rId28" imgW="558558" imgH="177723" progId="Equation.3">
                  <p:embed/>
                </p:oleObj>
              </mc:Choice>
              <mc:Fallback>
                <p:oleObj name="Equation" r:id="rId28" imgW="558558" imgH="177723" progId="Equation.3">
                  <p:embed/>
                  <p:pic>
                    <p:nvPicPr>
                      <p:cNvPr id="0" name="Object 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2400" y="5441445"/>
                        <a:ext cx="561975"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6" name="Rectangle 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49601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3" descr="C:\Users\Carmen\Dropbox (DISPOSITIVOS FOTO)\book energy (1)\part 1\figs files\figs 3 voltage\3 7.tif"/>
          <p:cNvPicPr>
            <a:picLocks noChangeAspect="1" noChangeArrowheads="1"/>
          </p:cNvPicPr>
          <p:nvPr/>
        </p:nvPicPr>
        <p:blipFill rotWithShape="1">
          <a:blip r:embed="rId3" cstate="print"/>
          <a:srcRect l="52386" b="50000"/>
          <a:stretch/>
        </p:blipFill>
        <p:spPr bwMode="auto">
          <a:xfrm>
            <a:off x="6400800" y="380999"/>
            <a:ext cx="2275656" cy="2121031"/>
          </a:xfrm>
          <a:prstGeom prst="rect">
            <a:avLst/>
          </a:prstGeom>
          <a:noFill/>
        </p:spPr>
      </p:pic>
      <p:sp>
        <p:nvSpPr>
          <p:cNvPr id="25"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86" name="Rectangle 3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028518240"/>
              </p:ext>
            </p:extLst>
          </p:nvPr>
        </p:nvGraphicFramePr>
        <p:xfrm>
          <a:off x="509072" y="762000"/>
          <a:ext cx="1200150" cy="200025"/>
        </p:xfrm>
        <a:graphic>
          <a:graphicData uri="http://schemas.openxmlformats.org/presentationml/2006/ole">
            <mc:AlternateContent xmlns:mc="http://schemas.openxmlformats.org/markup-compatibility/2006">
              <mc:Choice xmlns:v="urn:schemas-microsoft-com:vml" Requires="v">
                <p:oleObj spid="_x0000_s21579" name="Equation" r:id="rId4" imgW="1206500" imgH="203200" progId="Equation.3">
                  <p:embed/>
                </p:oleObj>
              </mc:Choice>
              <mc:Fallback>
                <p:oleObj name="Equation" r:id="rId4" imgW="1206500" imgH="2032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72" y="762000"/>
                        <a:ext cx="120015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06608924"/>
              </p:ext>
            </p:extLst>
          </p:nvPr>
        </p:nvGraphicFramePr>
        <p:xfrm>
          <a:off x="381000" y="1198626"/>
          <a:ext cx="800100" cy="485775"/>
        </p:xfrm>
        <a:graphic>
          <a:graphicData uri="http://schemas.openxmlformats.org/presentationml/2006/ole">
            <mc:AlternateContent xmlns:mc="http://schemas.openxmlformats.org/markup-compatibility/2006">
              <mc:Choice xmlns:v="urn:schemas-microsoft-com:vml" Requires="v">
                <p:oleObj spid="_x0000_s21580" name="Equation" r:id="rId6" imgW="799753" imgH="482391" progId="Equation.3">
                  <p:embed/>
                </p:oleObj>
              </mc:Choice>
              <mc:Fallback>
                <p:oleObj name="Equation" r:id="rId6" imgW="799753" imgH="482391"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198626"/>
                        <a:ext cx="8001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15492742"/>
              </p:ext>
            </p:extLst>
          </p:nvPr>
        </p:nvGraphicFramePr>
        <p:xfrm>
          <a:off x="457200" y="1828800"/>
          <a:ext cx="704850" cy="390525"/>
        </p:xfrm>
        <a:graphic>
          <a:graphicData uri="http://schemas.openxmlformats.org/presentationml/2006/ole">
            <mc:AlternateContent xmlns:mc="http://schemas.openxmlformats.org/markup-compatibility/2006">
              <mc:Choice xmlns:v="urn:schemas-microsoft-com:vml" Requires="v">
                <p:oleObj spid="_x0000_s21581" name="Equation" r:id="rId8" imgW="710891" imgH="393529" progId="Equation.3">
                  <p:embed/>
                </p:oleObj>
              </mc:Choice>
              <mc:Fallback>
                <p:oleObj name="Equation" r:id="rId8" imgW="710891" imgH="393529"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828800"/>
                        <a:ext cx="7048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66336295"/>
              </p:ext>
            </p:extLst>
          </p:nvPr>
        </p:nvGraphicFramePr>
        <p:xfrm>
          <a:off x="381000" y="2502030"/>
          <a:ext cx="1990725" cy="428625"/>
        </p:xfrm>
        <a:graphic>
          <a:graphicData uri="http://schemas.openxmlformats.org/presentationml/2006/ole">
            <mc:AlternateContent xmlns:mc="http://schemas.openxmlformats.org/markup-compatibility/2006">
              <mc:Choice xmlns:v="urn:schemas-microsoft-com:vml" Requires="v">
                <p:oleObj spid="_x0000_s21582" name="Equation" r:id="rId10" imgW="1993900" imgH="431800" progId="Equation.3">
                  <p:embed/>
                </p:oleObj>
              </mc:Choice>
              <mc:Fallback>
                <p:oleObj name="Equation" r:id="rId10" imgW="1993900" imgH="4318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2502030"/>
                        <a:ext cx="19907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065985536"/>
              </p:ext>
            </p:extLst>
          </p:nvPr>
        </p:nvGraphicFramePr>
        <p:xfrm>
          <a:off x="381000" y="3200400"/>
          <a:ext cx="704850" cy="180975"/>
        </p:xfrm>
        <a:graphic>
          <a:graphicData uri="http://schemas.openxmlformats.org/presentationml/2006/ole">
            <mc:AlternateContent xmlns:mc="http://schemas.openxmlformats.org/markup-compatibility/2006">
              <mc:Choice xmlns:v="urn:schemas-microsoft-com:vml" Requires="v">
                <p:oleObj spid="_x0000_s21583" name="Equation" r:id="rId12" imgW="710891" imgH="177723" progId="Equation.3">
                  <p:embed/>
                </p:oleObj>
              </mc:Choice>
              <mc:Fallback>
                <p:oleObj name="Equation" r:id="rId12" imgW="710891" imgH="177723" progId="Equation.3">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000" y="3200400"/>
                        <a:ext cx="70485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11234711"/>
              </p:ext>
            </p:extLst>
          </p:nvPr>
        </p:nvGraphicFramePr>
        <p:xfrm>
          <a:off x="539552" y="3581400"/>
          <a:ext cx="676275" cy="390525"/>
        </p:xfrm>
        <a:graphic>
          <a:graphicData uri="http://schemas.openxmlformats.org/presentationml/2006/ole">
            <mc:AlternateContent xmlns:mc="http://schemas.openxmlformats.org/markup-compatibility/2006">
              <mc:Choice xmlns:v="urn:schemas-microsoft-com:vml" Requires="v">
                <p:oleObj spid="_x0000_s21584" name="Equation" r:id="rId14" imgW="672808" imgH="393529" progId="Equation.3">
                  <p:embed/>
                </p:oleObj>
              </mc:Choice>
              <mc:Fallback>
                <p:oleObj name="Equation" r:id="rId14" imgW="672808" imgH="393529" progId="Equation.3">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552" y="3581400"/>
                        <a:ext cx="6762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68" name="Rectangle 7167"/>
          <p:cNvSpPr/>
          <p:nvPr/>
        </p:nvSpPr>
        <p:spPr>
          <a:xfrm>
            <a:off x="-15240" y="11667"/>
            <a:ext cx="3357586" cy="369332"/>
          </a:xfrm>
          <a:prstGeom prst="rect">
            <a:avLst/>
          </a:prstGeom>
        </p:spPr>
        <p:txBody>
          <a:bodyPr wrap="none">
            <a:spAutoFit/>
          </a:bodyPr>
          <a:lstStyle/>
          <a:p>
            <a:r>
              <a:rPr lang="en-US" b="1" dirty="0"/>
              <a:t>6. Energy storage in the capacitor</a:t>
            </a:r>
          </a:p>
        </p:txBody>
      </p:sp>
    </p:spTree>
    <p:extLst>
      <p:ext uri="{BB962C8B-B14F-4D97-AF65-F5344CB8AC3E}">
        <p14:creationId xmlns:p14="http://schemas.microsoft.com/office/powerpoint/2010/main" val="771876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4785821"/>
            <a:ext cx="4957170" cy="1615827"/>
          </a:xfrm>
          <a:prstGeom prst="rect">
            <a:avLst/>
          </a:prstGeom>
        </p:spPr>
        <p:txBody>
          <a:bodyPr wrap="square">
            <a:spAutoFit/>
          </a:bodyPr>
          <a:lstStyle/>
          <a:p>
            <a:r>
              <a:rPr lang="en-US" sz="1100" b="1" dirty="0"/>
              <a:t>Figure </a:t>
            </a:r>
            <a:r>
              <a:rPr lang="en-US" sz="1100" b="1" dirty="0" smtClean="0"/>
              <a:t>3.8.</a:t>
            </a:r>
            <a:r>
              <a:rPr lang="en-US" sz="1100" dirty="0" smtClean="0"/>
              <a:t> Structure of the Helmholtz layer at the contact between the metal electrode and an electrolyte. (a) At zero applied potential, a contact potential difference is built (that accommodates the difference between the metal work function and the </a:t>
            </a:r>
            <a:r>
              <a:rPr lang="en-US" sz="1100" dirty="0" err="1" smtClean="0"/>
              <a:t>redox</a:t>
            </a:r>
            <a:r>
              <a:rPr lang="en-US" sz="1100" dirty="0" smtClean="0"/>
              <a:t> energy of the electrolyte), consisting of a voltage drop </a:t>
            </a:r>
            <a:r>
              <a:rPr lang="en-US" sz="1100" i="1" dirty="0" smtClean="0"/>
              <a:t>V</a:t>
            </a:r>
            <a:r>
              <a:rPr lang="en-US" sz="1100" i="1" baseline="-25000" dirty="0" smtClean="0"/>
              <a:t>H</a:t>
            </a:r>
            <a:r>
              <a:rPr lang="en-US" sz="1100" dirty="0" smtClean="0"/>
              <a:t> , across the interfacial dipole formed by electrons at the metal surface and ions at the solution side. (b) With a negative applied potential, the amount of positive and negative charge at the surface increases, and so does the interfacial potential drop  </a:t>
            </a:r>
            <a:r>
              <a:rPr lang="en-US" sz="1100" i="1" dirty="0" smtClean="0"/>
              <a:t>V</a:t>
            </a:r>
            <a:r>
              <a:rPr lang="en-US" sz="1100" i="1" baseline="-25000" dirty="0" smtClean="0"/>
              <a:t>H</a:t>
            </a:r>
            <a:r>
              <a:rPr lang="en-US" sz="1100" dirty="0" smtClean="0"/>
              <a:t>. </a:t>
            </a:r>
            <a:endParaRPr lang="es-ES" sz="1100" dirty="0" smtClean="0"/>
          </a:p>
          <a:p>
            <a:endParaRPr lang="en-US" sz="1100" dirty="0"/>
          </a:p>
        </p:txBody>
      </p:sp>
      <p:sp>
        <p:nvSpPr>
          <p:cNvPr id="4" name="Rectangle 3"/>
          <p:cNvSpPr/>
          <p:nvPr/>
        </p:nvSpPr>
        <p:spPr>
          <a:xfrm>
            <a:off x="0" y="0"/>
            <a:ext cx="4572000" cy="646331"/>
          </a:xfrm>
          <a:prstGeom prst="rect">
            <a:avLst/>
          </a:prstGeom>
        </p:spPr>
        <p:txBody>
          <a:bodyPr>
            <a:spAutoFit/>
          </a:bodyPr>
          <a:lstStyle/>
          <a:p>
            <a:r>
              <a:rPr lang="en-US" b="1" dirty="0"/>
              <a:t>7. Electrochemical systems. Structure of the metal/solution interface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066800"/>
            <a:ext cx="4742688" cy="3633216"/>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219200"/>
            <a:ext cx="847725" cy="238125"/>
          </a:xfrm>
          <a:prstGeom prst="rect">
            <a:avLst/>
          </a:prstGeom>
          <a:noFill/>
          <a:ln>
            <a:noFill/>
          </a:ln>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525406919"/>
              </p:ext>
            </p:extLst>
          </p:nvPr>
        </p:nvGraphicFramePr>
        <p:xfrm>
          <a:off x="539552" y="1676400"/>
          <a:ext cx="752475" cy="400050"/>
        </p:xfrm>
        <a:graphic>
          <a:graphicData uri="http://schemas.openxmlformats.org/presentationml/2006/ole">
            <mc:AlternateContent xmlns:mc="http://schemas.openxmlformats.org/markup-compatibility/2006">
              <mc:Choice xmlns:v="urn:schemas-microsoft-com:vml" Requires="v">
                <p:oleObj spid="_x0000_s22553" name="Equation" r:id="rId5" imgW="761669" imgH="406224" progId="Equation.3">
                  <p:embed/>
                </p:oleObj>
              </mc:Choice>
              <mc:Fallback>
                <p:oleObj name="Equation" r:id="rId5" imgW="761669" imgH="406224"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676400"/>
                        <a:ext cx="75247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567881869"/>
              </p:ext>
            </p:extLst>
          </p:nvPr>
        </p:nvGraphicFramePr>
        <p:xfrm>
          <a:off x="539552" y="2416683"/>
          <a:ext cx="657225" cy="466725"/>
        </p:xfrm>
        <a:graphic>
          <a:graphicData uri="http://schemas.openxmlformats.org/presentationml/2006/ole">
            <mc:AlternateContent xmlns:mc="http://schemas.openxmlformats.org/markup-compatibility/2006">
              <mc:Choice xmlns:v="urn:schemas-microsoft-com:vml" Requires="v">
                <p:oleObj spid="_x0000_s22554" name="Equation" r:id="rId7" imgW="672808" imgH="444307" progId="Equation.3">
                  <p:embed/>
                </p:oleObj>
              </mc:Choice>
              <mc:Fallback>
                <p:oleObj name="Equation" r:id="rId7" imgW="672808" imgH="444307"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2416683"/>
                        <a:ext cx="6572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1752600" y="1676400"/>
            <a:ext cx="1027845" cy="307777"/>
          </a:xfrm>
          <a:prstGeom prst="rect">
            <a:avLst/>
          </a:prstGeom>
        </p:spPr>
        <p:txBody>
          <a:bodyPr wrap="none">
            <a:spAutoFit/>
          </a:bodyPr>
          <a:lstStyle/>
          <a:p>
            <a:r>
              <a:rPr lang="en-US" sz="1400" dirty="0"/>
              <a:t>20 mF cm</a:t>
            </a:r>
            <a:r>
              <a:rPr lang="en-US" sz="1400" baseline="30000" dirty="0"/>
              <a:t>-2</a:t>
            </a:r>
            <a:r>
              <a:rPr lang="en-US" sz="1400" dirty="0"/>
              <a:t> </a:t>
            </a:r>
          </a:p>
        </p:txBody>
      </p:sp>
      <p:sp>
        <p:nvSpPr>
          <p:cNvPr id="14" name="Rectangle 13"/>
          <p:cNvSpPr/>
          <p:nvPr/>
        </p:nvSpPr>
        <p:spPr>
          <a:xfrm>
            <a:off x="381000" y="3422134"/>
            <a:ext cx="2561727" cy="307777"/>
          </a:xfrm>
          <a:prstGeom prst="rect">
            <a:avLst/>
          </a:prstGeom>
        </p:spPr>
        <p:txBody>
          <a:bodyPr wrap="none">
            <a:spAutoFit/>
          </a:bodyPr>
          <a:lstStyle/>
          <a:p>
            <a:r>
              <a:rPr lang="en-US" sz="1400" dirty="0"/>
              <a:t>faradaic and nonfaradaic </a:t>
            </a:r>
            <a:r>
              <a:rPr lang="en-US" sz="1400" dirty="0" smtClean="0"/>
              <a:t>current</a:t>
            </a:r>
            <a:endParaRPr lang="en-US" sz="14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429000" y="3581400"/>
            <a:ext cx="5535218" cy="1785104"/>
          </a:xfrm>
          <a:prstGeom prst="rect">
            <a:avLst/>
          </a:prstGeom>
        </p:spPr>
        <p:txBody>
          <a:bodyPr wrap="square">
            <a:spAutoFit/>
          </a:bodyPr>
          <a:lstStyle/>
          <a:p>
            <a:r>
              <a:rPr lang="en-US" sz="1100" b="1" dirty="0"/>
              <a:t>Figure </a:t>
            </a:r>
            <a:r>
              <a:rPr lang="en-US" sz="1100" b="1" dirty="0" smtClean="0"/>
              <a:t>3.9.</a:t>
            </a:r>
            <a:r>
              <a:rPr lang="en-US" sz="1100" dirty="0" smtClean="0"/>
              <a:t> Scheme of an electrochemical cell, consisting on the working electrode (WE), </a:t>
            </a:r>
            <a:r>
              <a:rPr lang="en-US" sz="1100" dirty="0" err="1" smtClean="0"/>
              <a:t>counterelectrode</a:t>
            </a:r>
            <a:r>
              <a:rPr lang="en-US" sz="1100" dirty="0" smtClean="0"/>
              <a:t> (CE) and reference electrode (RE). The potential  is measured with respect to a reference electrode in solution, which in this case is the SHE defined in terms of the H</a:t>
            </a:r>
            <a:r>
              <a:rPr lang="en-US" sz="1100" baseline="30000" dirty="0" smtClean="0"/>
              <a:t>+</a:t>
            </a:r>
            <a:r>
              <a:rPr lang="en-US" sz="1100" dirty="0" smtClean="0"/>
              <a:t>/H</a:t>
            </a:r>
            <a:r>
              <a:rPr lang="en-US" sz="1100" baseline="-25000" dirty="0" smtClean="0"/>
              <a:t>2</a:t>
            </a:r>
            <a:r>
              <a:rPr lang="en-US" sz="1100" dirty="0" smtClean="0"/>
              <a:t> couple at pH = 0. The voltage </a:t>
            </a:r>
            <a:r>
              <a:rPr lang="en-US" sz="1100" i="1" dirty="0" smtClean="0"/>
              <a:t>V</a:t>
            </a:r>
            <a:r>
              <a:rPr lang="en-US" sz="1100" dirty="0" smtClean="0"/>
              <a:t> is a difference of Fermi levels between the Fermi level of electrons in the metal WE, </a:t>
            </a:r>
            <a:r>
              <a:rPr lang="en-US" sz="1100" i="1" dirty="0" smtClean="0"/>
              <a:t>E</a:t>
            </a:r>
            <a:r>
              <a:rPr lang="en-US" sz="1100" i="1" baseline="-25000" dirty="0" smtClean="0"/>
              <a:t>F</a:t>
            </a:r>
            <a:r>
              <a:rPr lang="en-US" sz="1100" dirty="0" smtClean="0"/>
              <a:t> , and the Fermi level of the metallic contact to the SHE. (a) Measurement of the </a:t>
            </a:r>
            <a:r>
              <a:rPr lang="en-US" sz="1100" dirty="0" err="1" smtClean="0"/>
              <a:t>redox</a:t>
            </a:r>
            <a:r>
              <a:rPr lang="en-US" sz="1100" dirty="0" smtClean="0"/>
              <a:t> potential,                   . (b) Determination of the </a:t>
            </a:r>
            <a:r>
              <a:rPr lang="en-US" sz="1100" dirty="0" err="1" smtClean="0"/>
              <a:t>overpotential</a:t>
            </a:r>
            <a:r>
              <a:rPr lang="en-US" sz="1100" dirty="0" smtClean="0"/>
              <a:t> at the WE when the cell is under applied voltage. The </a:t>
            </a:r>
            <a:r>
              <a:rPr lang="en-US" sz="1100" dirty="0" err="1" smtClean="0"/>
              <a:t>overpotential</a:t>
            </a:r>
            <a:r>
              <a:rPr lang="en-US" sz="1100" dirty="0" smtClean="0"/>
              <a:t> </a:t>
            </a:r>
            <a:r>
              <a:rPr lang="en-US" sz="1100" i="1" dirty="0" err="1" smtClean="0"/>
              <a:t>V</a:t>
            </a:r>
            <a:r>
              <a:rPr lang="en-US" sz="1100" i="1" baseline="-25000" dirty="0" err="1" smtClean="0"/>
              <a:t>n</a:t>
            </a:r>
            <a:r>
              <a:rPr lang="en-US" sz="1100" dirty="0" smtClean="0"/>
              <a:t> is the difference between the potential of the Fermi level in the metal WE and the equilibrium (</a:t>
            </a:r>
            <a:r>
              <a:rPr lang="en-US" sz="1100" dirty="0" err="1" smtClean="0"/>
              <a:t>redox</a:t>
            </a:r>
            <a:r>
              <a:rPr lang="en-US" sz="1100" dirty="0" smtClean="0"/>
              <a:t>) potential  (indicated as a </a:t>
            </a:r>
            <a:r>
              <a:rPr lang="en-US" sz="1100" dirty="0" err="1" smtClean="0"/>
              <a:t>redox</a:t>
            </a:r>
            <a:r>
              <a:rPr lang="en-US" sz="1100" dirty="0" smtClean="0"/>
              <a:t> energy level                                  ). The applied voltage </a:t>
            </a:r>
            <a:r>
              <a:rPr lang="en-US" sz="1100" i="1" dirty="0" err="1" smtClean="0"/>
              <a:t>V</a:t>
            </a:r>
            <a:r>
              <a:rPr lang="en-US" sz="1100" i="1" baseline="-25000" dirty="0" err="1" smtClean="0"/>
              <a:t>app</a:t>
            </a:r>
            <a:r>
              <a:rPr lang="en-US" sz="1100" dirty="0" smtClean="0"/>
              <a:t> is related to the difference of Fermi levels between WE and CE. </a:t>
            </a:r>
            <a:endParaRPr lang="en-US" sz="1100" dirty="0"/>
          </a:p>
        </p:txBody>
      </p:sp>
      <p:graphicFrame>
        <p:nvGraphicFramePr>
          <p:cNvPr id="4" name="Object 2"/>
          <p:cNvGraphicFramePr>
            <a:graphicFrameLocks noChangeAspect="1"/>
          </p:cNvGraphicFramePr>
          <p:nvPr>
            <p:extLst>
              <p:ext uri="{D42A27DB-BD31-4B8C-83A1-F6EECF244321}">
                <p14:modId xmlns:p14="http://schemas.microsoft.com/office/powerpoint/2010/main" val="3322112985"/>
              </p:ext>
            </p:extLst>
          </p:nvPr>
        </p:nvGraphicFramePr>
        <p:xfrm>
          <a:off x="5604789" y="4473952"/>
          <a:ext cx="622300" cy="228600"/>
        </p:xfrm>
        <a:graphic>
          <a:graphicData uri="http://schemas.openxmlformats.org/presentationml/2006/ole">
            <mc:AlternateContent xmlns:mc="http://schemas.openxmlformats.org/markup-compatibility/2006">
              <mc:Choice xmlns:v="urn:schemas-microsoft-com:vml" Requires="v">
                <p:oleObj spid="_x0000_s7232" name="Ecuación" r:id="rId3" imgW="622030" imgH="228501" progId="Equation.3">
                  <p:embed/>
                </p:oleObj>
              </mc:Choice>
              <mc:Fallback>
                <p:oleObj name="Ecuación" r:id="rId3" imgW="622030" imgH="228501"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789" y="4473952"/>
                        <a:ext cx="622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85805390"/>
              </p:ext>
            </p:extLst>
          </p:nvPr>
        </p:nvGraphicFramePr>
        <p:xfrm>
          <a:off x="4876800" y="4953000"/>
          <a:ext cx="977900" cy="228600"/>
        </p:xfrm>
        <a:graphic>
          <a:graphicData uri="http://schemas.openxmlformats.org/presentationml/2006/ole">
            <mc:AlternateContent xmlns:mc="http://schemas.openxmlformats.org/markup-compatibility/2006">
              <mc:Choice xmlns:v="urn:schemas-microsoft-com:vml" Requires="v">
                <p:oleObj spid="_x0000_s7233" name="Ecuación" r:id="rId5" imgW="977900" imgH="228600" progId="Equation.3">
                  <p:embed/>
                </p:oleObj>
              </mc:Choice>
              <mc:Fallback>
                <p:oleObj name="Ecuación" r:id="rId5" imgW="977900" imgH="2286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953000"/>
                        <a:ext cx="9779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 descr="C:\Users\Carmen\Dropbox (DISPOSITIVOS FOTO)\book energy (1)\part 1\figs files\figs 3 voltage\3 9.tif"/>
          <p:cNvPicPr>
            <a:picLocks noChangeAspect="1" noChangeArrowheads="1"/>
          </p:cNvPicPr>
          <p:nvPr/>
        </p:nvPicPr>
        <p:blipFill>
          <a:blip r:embed="rId7" cstate="print"/>
          <a:srcRect/>
          <a:stretch>
            <a:fillRect/>
          </a:stretch>
        </p:blipFill>
        <p:spPr bwMode="auto">
          <a:xfrm>
            <a:off x="3429000" y="391159"/>
            <a:ext cx="5326908" cy="2971800"/>
          </a:xfrm>
          <a:prstGeom prst="rect">
            <a:avLst/>
          </a:prstGeom>
          <a:noFill/>
        </p:spPr>
      </p:pic>
      <p:sp>
        <p:nvSpPr>
          <p:cNvPr id="7" name="Rectangle 6"/>
          <p:cNvSpPr/>
          <p:nvPr/>
        </p:nvSpPr>
        <p:spPr>
          <a:xfrm>
            <a:off x="76280" y="57834"/>
            <a:ext cx="5791119" cy="369332"/>
          </a:xfrm>
          <a:prstGeom prst="rect">
            <a:avLst/>
          </a:prstGeom>
        </p:spPr>
        <p:txBody>
          <a:bodyPr wrap="square">
            <a:spAutoFit/>
          </a:bodyPr>
          <a:lstStyle/>
          <a:p>
            <a:r>
              <a:rPr lang="en-US" b="1" dirty="0"/>
              <a:t>8. Electrode potential and reference electrodes</a:t>
            </a:r>
          </a:p>
        </p:txBody>
      </p:sp>
      <p:sp>
        <p:nvSpPr>
          <p:cNvPr id="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51337498"/>
              </p:ext>
            </p:extLst>
          </p:nvPr>
        </p:nvGraphicFramePr>
        <p:xfrm>
          <a:off x="86441" y="990600"/>
          <a:ext cx="1400175" cy="419100"/>
        </p:xfrm>
        <a:graphic>
          <a:graphicData uri="http://schemas.openxmlformats.org/presentationml/2006/ole">
            <mc:AlternateContent xmlns:mc="http://schemas.openxmlformats.org/markup-compatibility/2006">
              <mc:Choice xmlns:v="urn:schemas-microsoft-com:vml" Requires="v">
                <p:oleObj spid="_x0000_s7234" name="Equation" r:id="rId8" imgW="1397000" imgH="419100" progId="Equation.3">
                  <p:embed/>
                </p:oleObj>
              </mc:Choice>
              <mc:Fallback>
                <p:oleObj name="Equation" r:id="rId8" imgW="1397000" imgH="4191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41" y="990600"/>
                        <a:ext cx="14001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815384542"/>
              </p:ext>
            </p:extLst>
          </p:nvPr>
        </p:nvGraphicFramePr>
        <p:xfrm>
          <a:off x="101681" y="1600200"/>
          <a:ext cx="1428750" cy="419100"/>
        </p:xfrm>
        <a:graphic>
          <a:graphicData uri="http://schemas.openxmlformats.org/presentationml/2006/ole">
            <mc:AlternateContent xmlns:mc="http://schemas.openxmlformats.org/markup-compatibility/2006">
              <mc:Choice xmlns:v="urn:schemas-microsoft-com:vml" Requires="v">
                <p:oleObj spid="_x0000_s7235" name="Equation" r:id="rId10" imgW="1422400" imgH="419100" progId="Equation.3">
                  <p:embed/>
                </p:oleObj>
              </mc:Choice>
              <mc:Fallback>
                <p:oleObj name="Equation" r:id="rId10" imgW="1422400" imgH="419100" progId="Equation.3">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681" y="1600200"/>
                        <a:ext cx="14287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729621733"/>
              </p:ext>
            </p:extLst>
          </p:nvPr>
        </p:nvGraphicFramePr>
        <p:xfrm>
          <a:off x="304800" y="3581400"/>
          <a:ext cx="638175" cy="219075"/>
        </p:xfrm>
        <a:graphic>
          <a:graphicData uri="http://schemas.openxmlformats.org/presentationml/2006/ole">
            <mc:AlternateContent xmlns:mc="http://schemas.openxmlformats.org/markup-compatibility/2006">
              <mc:Choice xmlns:v="urn:schemas-microsoft-com:vml" Requires="v">
                <p:oleObj spid="_x0000_s7236" name="Equation" r:id="rId12" imgW="622030" imgH="215806" progId="Equation.3">
                  <p:embed/>
                </p:oleObj>
              </mc:Choice>
              <mc:Fallback>
                <p:oleObj name="Equation" r:id="rId12" imgW="622030" imgH="215806"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3581400"/>
                        <a:ext cx="6381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8"/>
          <p:cNvSpPr>
            <a:spLocks noChangeArrowheads="1"/>
          </p:cNvSpPr>
          <p:nvPr/>
        </p:nvSpPr>
        <p:spPr bwMode="auto">
          <a:xfrm>
            <a:off x="1066800" y="3573452"/>
            <a:ext cx="8229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H</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+ 2 e</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p:nvPr/>
        </p:nvSpPr>
        <p:spPr>
          <a:xfrm>
            <a:off x="304800" y="2289647"/>
            <a:ext cx="2364558" cy="276999"/>
          </a:xfrm>
          <a:prstGeom prst="rect">
            <a:avLst/>
          </a:prstGeom>
        </p:spPr>
        <p:txBody>
          <a:bodyPr wrap="none">
            <a:spAutoFit/>
          </a:bodyPr>
          <a:lstStyle/>
          <a:p>
            <a:r>
              <a:rPr lang="en-US" sz="1200" i="1" dirty="0"/>
              <a:t>standard hydrogen electrode</a:t>
            </a:r>
            <a:r>
              <a:rPr lang="en-US" sz="1200" dirty="0"/>
              <a:t>, </a:t>
            </a:r>
            <a:r>
              <a:rPr lang="en-US" sz="1200" dirty="0" smtClean="0"/>
              <a:t>SHE</a:t>
            </a:r>
            <a:r>
              <a:rPr lang="en-US" sz="1200" dirty="0"/>
              <a:t>. </a:t>
            </a:r>
          </a:p>
        </p:txBody>
      </p:sp>
      <p:sp>
        <p:nvSpPr>
          <p:cNvPr id="17" name="Rectangle 16"/>
          <p:cNvSpPr/>
          <p:nvPr/>
        </p:nvSpPr>
        <p:spPr>
          <a:xfrm>
            <a:off x="103989" y="2667000"/>
            <a:ext cx="2715411" cy="769441"/>
          </a:xfrm>
          <a:prstGeom prst="rect">
            <a:avLst/>
          </a:prstGeom>
        </p:spPr>
        <p:txBody>
          <a:bodyPr wrap="square">
            <a:spAutoFit/>
          </a:bodyPr>
          <a:lstStyle/>
          <a:p>
            <a:r>
              <a:rPr lang="en-US" sz="1100" dirty="0"/>
              <a:t>H</a:t>
            </a:r>
            <a:r>
              <a:rPr lang="en-US" sz="1100" baseline="-25000" dirty="0"/>
              <a:t>2 </a:t>
            </a:r>
            <a:r>
              <a:rPr lang="en-US" sz="1100" dirty="0"/>
              <a:t>gas at a pressure of 1 atmosphere, bubbled over platinum in an electrolyte in which the activity of hydrogen </a:t>
            </a:r>
            <a:r>
              <a:rPr lang="en-US" sz="1100" i="1" dirty="0"/>
              <a:t>ions</a:t>
            </a:r>
            <a:r>
              <a:rPr lang="en-US" sz="1100" dirty="0"/>
              <a:t> (not atoms or molecules) is </a:t>
            </a:r>
            <a:r>
              <a:rPr lang="en-US" sz="1100" dirty="0" smtClean="0"/>
              <a:t>unity (</a:t>
            </a:r>
            <a:r>
              <a:rPr lang="en-US" sz="1100" dirty="0"/>
              <a:t>water at pH </a:t>
            </a:r>
            <a:r>
              <a:rPr lang="en-US" sz="1100" dirty="0" smtClean="0"/>
              <a:t>0</a:t>
            </a:r>
            <a:r>
              <a:rPr lang="en-US" sz="1100" dirty="0"/>
              <a:t>)</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p:cNvSpPr/>
          <p:nvPr/>
        </p:nvSpPr>
        <p:spPr>
          <a:xfrm>
            <a:off x="47968" y="23152"/>
            <a:ext cx="4546181" cy="369332"/>
          </a:xfrm>
          <a:prstGeom prst="rect">
            <a:avLst/>
          </a:prstGeom>
        </p:spPr>
        <p:txBody>
          <a:bodyPr wrap="none">
            <a:spAutoFit/>
          </a:bodyPr>
          <a:lstStyle/>
          <a:p>
            <a:r>
              <a:rPr lang="en-US" b="1" dirty="0"/>
              <a:t>9. The redox potential in electrochemical cells</a:t>
            </a:r>
          </a:p>
        </p:txBody>
      </p:sp>
      <p:graphicFrame>
        <p:nvGraphicFramePr>
          <p:cNvPr id="19" name="Object 18"/>
          <p:cNvGraphicFramePr>
            <a:graphicFrameLocks noChangeAspect="1"/>
          </p:cNvGraphicFramePr>
          <p:nvPr/>
        </p:nvGraphicFramePr>
        <p:xfrm>
          <a:off x="0" y="457200"/>
          <a:ext cx="1009650" cy="228600"/>
        </p:xfrm>
        <a:graphic>
          <a:graphicData uri="http://schemas.openxmlformats.org/presentationml/2006/ole">
            <mc:AlternateContent xmlns:mc="http://schemas.openxmlformats.org/markup-compatibility/2006">
              <mc:Choice xmlns:v="urn:schemas-microsoft-com:vml" Requires="v">
                <p:oleObj spid="_x0000_s23710" name="Equation" r:id="rId3" imgW="1016000" imgH="228600" progId="Equation.3">
                  <p:embed/>
                </p:oleObj>
              </mc:Choice>
              <mc:Fallback>
                <p:oleObj name="Equation" r:id="rId3" imgW="1016000" imgH="228600" progId="Equation.3">
                  <p:embed/>
                  <p:pic>
                    <p:nvPicPr>
                      <p:cNvPr id="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10096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0" y="847725"/>
          <a:ext cx="1285875" cy="266700"/>
        </p:xfrm>
        <a:graphic>
          <a:graphicData uri="http://schemas.openxmlformats.org/presentationml/2006/ole">
            <mc:AlternateContent xmlns:mc="http://schemas.openxmlformats.org/markup-compatibility/2006">
              <mc:Choice xmlns:v="urn:schemas-microsoft-com:vml" Requires="v">
                <p:oleObj spid="_x0000_s23711" name="Equation" r:id="rId5" imgW="1282700" imgH="266700" progId="Equation.3">
                  <p:embed/>
                </p:oleObj>
              </mc:Choice>
              <mc:Fallback>
                <p:oleObj name="Equation" r:id="rId5" imgW="1282700" imgH="266700" progId="Equation.3">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47725"/>
                        <a:ext cx="12858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781980398"/>
              </p:ext>
            </p:extLst>
          </p:nvPr>
        </p:nvGraphicFramePr>
        <p:xfrm>
          <a:off x="0" y="1295400"/>
          <a:ext cx="1028700" cy="266700"/>
        </p:xfrm>
        <a:graphic>
          <a:graphicData uri="http://schemas.openxmlformats.org/presentationml/2006/ole">
            <mc:AlternateContent xmlns:mc="http://schemas.openxmlformats.org/markup-compatibility/2006">
              <mc:Choice xmlns:v="urn:schemas-microsoft-com:vml" Requires="v">
                <p:oleObj spid="_x0000_s23712" name="Equation" r:id="rId7" imgW="1028254" imgH="266584" progId="Equation.3">
                  <p:embed/>
                </p:oleObj>
              </mc:Choice>
              <mc:Fallback>
                <p:oleObj name="Equation" r:id="rId7" imgW="1028254" imgH="266584" progId="Equation.3">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95400"/>
                        <a:ext cx="10287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333188882"/>
              </p:ext>
            </p:extLst>
          </p:nvPr>
        </p:nvGraphicFramePr>
        <p:xfrm>
          <a:off x="3464" y="1676400"/>
          <a:ext cx="1257300" cy="266700"/>
        </p:xfrm>
        <a:graphic>
          <a:graphicData uri="http://schemas.openxmlformats.org/presentationml/2006/ole">
            <mc:AlternateContent xmlns:mc="http://schemas.openxmlformats.org/markup-compatibility/2006">
              <mc:Choice xmlns:v="urn:schemas-microsoft-com:vml" Requires="v">
                <p:oleObj spid="_x0000_s23713" name="Equation" r:id="rId9" imgW="1256755" imgH="266584" progId="Equation.3">
                  <p:embed/>
                </p:oleObj>
              </mc:Choice>
              <mc:Fallback>
                <p:oleObj name="Equation" r:id="rId9" imgW="1256755" imgH="266584" progId="Equation.3">
                  <p:embed/>
                  <p:pic>
                    <p:nvPicPr>
                      <p:cNvPr id="0"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4" y="1676400"/>
                        <a:ext cx="1257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16627911"/>
              </p:ext>
            </p:extLst>
          </p:nvPr>
        </p:nvGraphicFramePr>
        <p:xfrm>
          <a:off x="1982920" y="1676400"/>
          <a:ext cx="676275" cy="219075"/>
        </p:xfrm>
        <a:graphic>
          <a:graphicData uri="http://schemas.openxmlformats.org/presentationml/2006/ole">
            <mc:AlternateContent xmlns:mc="http://schemas.openxmlformats.org/markup-compatibility/2006">
              <mc:Choice xmlns:v="urn:schemas-microsoft-com:vml" Requires="v">
                <p:oleObj spid="_x0000_s23714" name="Equation" r:id="rId11" imgW="672808" imgH="215806" progId="Equation.3">
                  <p:embed/>
                </p:oleObj>
              </mc:Choice>
              <mc:Fallback>
                <p:oleObj name="Equation" r:id="rId11" imgW="672808" imgH="215806" progId="Equation.3">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2920" y="1676400"/>
                        <a:ext cx="6762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14493783"/>
              </p:ext>
            </p:extLst>
          </p:nvPr>
        </p:nvGraphicFramePr>
        <p:xfrm>
          <a:off x="47968" y="2057400"/>
          <a:ext cx="1285875" cy="266700"/>
        </p:xfrm>
        <a:graphic>
          <a:graphicData uri="http://schemas.openxmlformats.org/presentationml/2006/ole">
            <mc:AlternateContent xmlns:mc="http://schemas.openxmlformats.org/markup-compatibility/2006">
              <mc:Choice xmlns:v="urn:schemas-microsoft-com:vml" Requires="v">
                <p:oleObj spid="_x0000_s23715" name="Equation" r:id="rId13" imgW="1282700" imgH="266700" progId="Equation.3">
                  <p:embed/>
                </p:oleObj>
              </mc:Choice>
              <mc:Fallback>
                <p:oleObj name="Equation" r:id="rId13" imgW="1282700" imgH="26670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68" y="2057400"/>
                        <a:ext cx="12858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68" name="Object 7167"/>
          <p:cNvGraphicFramePr>
            <a:graphicFrameLocks noChangeAspect="1"/>
          </p:cNvGraphicFramePr>
          <p:nvPr>
            <p:extLst>
              <p:ext uri="{D42A27DB-BD31-4B8C-83A1-F6EECF244321}">
                <p14:modId xmlns:p14="http://schemas.microsoft.com/office/powerpoint/2010/main" val="1940519340"/>
              </p:ext>
            </p:extLst>
          </p:nvPr>
        </p:nvGraphicFramePr>
        <p:xfrm>
          <a:off x="147638" y="2438400"/>
          <a:ext cx="590550" cy="447675"/>
        </p:xfrm>
        <a:graphic>
          <a:graphicData uri="http://schemas.openxmlformats.org/presentationml/2006/ole">
            <mc:AlternateContent xmlns:mc="http://schemas.openxmlformats.org/markup-compatibility/2006">
              <mc:Choice xmlns:v="urn:schemas-microsoft-com:vml" Requires="v">
                <p:oleObj spid="_x0000_s23716" name="Equation" r:id="rId15" imgW="596900" imgH="457200" progId="Equation.3">
                  <p:embed/>
                </p:oleObj>
              </mc:Choice>
              <mc:Fallback>
                <p:oleObj name="Equation" r:id="rId15" imgW="596900" imgH="457200" progId="Equation.3">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7638" y="2438400"/>
                        <a:ext cx="59055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7" name="Object 7176"/>
          <p:cNvGraphicFramePr>
            <a:graphicFrameLocks noChangeAspect="1"/>
          </p:cNvGraphicFramePr>
          <p:nvPr>
            <p:extLst>
              <p:ext uri="{D42A27DB-BD31-4B8C-83A1-F6EECF244321}">
                <p14:modId xmlns:p14="http://schemas.microsoft.com/office/powerpoint/2010/main" val="2506910629"/>
              </p:ext>
            </p:extLst>
          </p:nvPr>
        </p:nvGraphicFramePr>
        <p:xfrm>
          <a:off x="1295400" y="2438400"/>
          <a:ext cx="542925" cy="428625"/>
        </p:xfrm>
        <a:graphic>
          <a:graphicData uri="http://schemas.openxmlformats.org/presentationml/2006/ole">
            <mc:AlternateContent xmlns:mc="http://schemas.openxmlformats.org/markup-compatibility/2006">
              <mc:Choice xmlns:v="urn:schemas-microsoft-com:vml" Requires="v">
                <p:oleObj spid="_x0000_s23717" name="Equation" r:id="rId17" imgW="545863" imgH="431613" progId="Equation.3">
                  <p:embed/>
                </p:oleObj>
              </mc:Choice>
              <mc:Fallback>
                <p:oleObj name="Equation" r:id="rId17" imgW="545863" imgH="431613" progId="Equation.3">
                  <p:embed/>
                  <p:pic>
                    <p:nvPicPr>
                      <p:cNvPr id="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5400" y="2438400"/>
                        <a:ext cx="5429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9" name="Object 7178"/>
          <p:cNvGraphicFramePr>
            <a:graphicFrameLocks noChangeAspect="1"/>
          </p:cNvGraphicFramePr>
          <p:nvPr>
            <p:extLst>
              <p:ext uri="{D42A27DB-BD31-4B8C-83A1-F6EECF244321}">
                <p14:modId xmlns:p14="http://schemas.microsoft.com/office/powerpoint/2010/main" val="3112162540"/>
              </p:ext>
            </p:extLst>
          </p:nvPr>
        </p:nvGraphicFramePr>
        <p:xfrm>
          <a:off x="2321058" y="2438400"/>
          <a:ext cx="685800" cy="428625"/>
        </p:xfrm>
        <a:graphic>
          <a:graphicData uri="http://schemas.openxmlformats.org/presentationml/2006/ole">
            <mc:AlternateContent xmlns:mc="http://schemas.openxmlformats.org/markup-compatibility/2006">
              <mc:Choice xmlns:v="urn:schemas-microsoft-com:vml" Requires="v">
                <p:oleObj spid="_x0000_s23718" name="Equation" r:id="rId19" imgW="685800" imgH="431800" progId="Equation.3">
                  <p:embed/>
                </p:oleObj>
              </mc:Choice>
              <mc:Fallback>
                <p:oleObj name="Equation" r:id="rId19" imgW="685800" imgH="431800" progId="Equation.3">
                  <p:embed/>
                  <p:pic>
                    <p:nvPicPr>
                      <p:cNvPr id="0" name="Object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21058" y="2438400"/>
                        <a:ext cx="6858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1" name="Object 7180"/>
          <p:cNvGraphicFramePr>
            <a:graphicFrameLocks noChangeAspect="1"/>
          </p:cNvGraphicFramePr>
          <p:nvPr>
            <p:extLst>
              <p:ext uri="{D42A27DB-BD31-4B8C-83A1-F6EECF244321}">
                <p14:modId xmlns:p14="http://schemas.microsoft.com/office/powerpoint/2010/main" val="325568917"/>
              </p:ext>
            </p:extLst>
          </p:nvPr>
        </p:nvGraphicFramePr>
        <p:xfrm>
          <a:off x="152400" y="3352800"/>
          <a:ext cx="1800225" cy="438150"/>
        </p:xfrm>
        <a:graphic>
          <a:graphicData uri="http://schemas.openxmlformats.org/presentationml/2006/ole">
            <mc:AlternateContent xmlns:mc="http://schemas.openxmlformats.org/markup-compatibility/2006">
              <mc:Choice xmlns:v="urn:schemas-microsoft-com:vml" Requires="v">
                <p:oleObj spid="_x0000_s23719" name="Equation" r:id="rId21" imgW="1803400" imgH="444500" progId="Equation.3">
                  <p:embed/>
                </p:oleObj>
              </mc:Choice>
              <mc:Fallback>
                <p:oleObj name="Equation" r:id="rId21" imgW="1803400" imgH="444500" progId="Equation.3">
                  <p:embed/>
                  <p:pic>
                    <p:nvPicPr>
                      <p:cNvPr id="0" name="Object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400" y="3352800"/>
                        <a:ext cx="18002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83" name="Object 7182"/>
          <p:cNvGraphicFramePr>
            <a:graphicFrameLocks noChangeAspect="1"/>
          </p:cNvGraphicFramePr>
          <p:nvPr>
            <p:extLst>
              <p:ext uri="{D42A27DB-BD31-4B8C-83A1-F6EECF244321}">
                <p14:modId xmlns:p14="http://schemas.microsoft.com/office/powerpoint/2010/main" val="2342057468"/>
              </p:ext>
            </p:extLst>
          </p:nvPr>
        </p:nvGraphicFramePr>
        <p:xfrm>
          <a:off x="152400" y="4114800"/>
          <a:ext cx="1428750" cy="647700"/>
        </p:xfrm>
        <a:graphic>
          <a:graphicData uri="http://schemas.openxmlformats.org/presentationml/2006/ole">
            <mc:AlternateContent xmlns:mc="http://schemas.openxmlformats.org/markup-compatibility/2006">
              <mc:Choice xmlns:v="urn:schemas-microsoft-com:vml" Requires="v">
                <p:oleObj spid="_x0000_s23720" name="Equation" r:id="rId23" imgW="1435100" imgH="660400" progId="Equation.3">
                  <p:embed/>
                </p:oleObj>
              </mc:Choice>
              <mc:Fallback>
                <p:oleObj name="Equation" r:id="rId23" imgW="1435100" imgH="660400" progId="Equation.3">
                  <p:embed/>
                  <p:pic>
                    <p:nvPicPr>
                      <p:cNvPr id="0" name="Object 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 y="4114800"/>
                        <a:ext cx="14287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4" name="Rectangle 2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562" name="Rectangle 51"/>
          <p:cNvSpPr>
            <a:spLocks noChangeArrowheads="1"/>
          </p:cNvSpPr>
          <p:nvPr/>
        </p:nvSpPr>
        <p:spPr bwMode="auto">
          <a:xfrm>
            <a:off x="442913" y="7486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l"/>
              </a:tabLst>
              <a:defRPr>
                <a:solidFill>
                  <a:schemeClr val="tx1"/>
                </a:solidFill>
                <a:latin typeface="Arial" pitchFamily="34" charset="0"/>
                <a:cs typeface="Arial" pitchFamily="34" charset="0"/>
              </a:defRPr>
            </a:lvl1pPr>
            <a:lvl2pPr fontAlgn="base">
              <a:spcBef>
                <a:spcPct val="0"/>
              </a:spcBef>
              <a:spcAft>
                <a:spcPct val="0"/>
              </a:spcAft>
              <a:tabLst>
                <a:tab pos="5581650" algn="l"/>
              </a:tabLst>
              <a:defRPr>
                <a:solidFill>
                  <a:schemeClr val="tx1"/>
                </a:solidFill>
                <a:latin typeface="Arial" pitchFamily="34" charset="0"/>
                <a:cs typeface="Arial" pitchFamily="34" charset="0"/>
              </a:defRPr>
            </a:lvl2pPr>
            <a:lvl3pPr fontAlgn="base">
              <a:spcBef>
                <a:spcPct val="0"/>
              </a:spcBef>
              <a:spcAft>
                <a:spcPct val="0"/>
              </a:spcAft>
              <a:tabLst>
                <a:tab pos="5581650" algn="l"/>
              </a:tabLst>
              <a:defRPr>
                <a:solidFill>
                  <a:schemeClr val="tx1"/>
                </a:solidFill>
                <a:latin typeface="Arial" pitchFamily="34" charset="0"/>
                <a:cs typeface="Arial" pitchFamily="34" charset="0"/>
              </a:defRPr>
            </a:lvl3pPr>
            <a:lvl4pPr fontAlgn="base">
              <a:spcBef>
                <a:spcPct val="0"/>
              </a:spcBef>
              <a:spcAft>
                <a:spcPct val="0"/>
              </a:spcAft>
              <a:tabLst>
                <a:tab pos="5581650" algn="l"/>
              </a:tabLst>
              <a:defRPr>
                <a:solidFill>
                  <a:schemeClr val="tx1"/>
                </a:solidFill>
                <a:latin typeface="Arial" pitchFamily="34" charset="0"/>
                <a:cs typeface="Arial" pitchFamily="34" charset="0"/>
              </a:defRPr>
            </a:lvl4pPr>
            <a:lvl5pPr fontAlgn="base">
              <a:spcBef>
                <a:spcPct val="0"/>
              </a:spcBef>
              <a:spcAft>
                <a:spcPct val="0"/>
              </a:spcAft>
              <a:tabLst>
                <a:tab pos="5581650" algn="l"/>
              </a:tabLst>
              <a:defRPr>
                <a:solidFill>
                  <a:schemeClr val="tx1"/>
                </a:solidFill>
                <a:latin typeface="Arial" pitchFamily="34" charset="0"/>
                <a:cs typeface="Arial" pitchFamily="34" charset="0"/>
              </a:defRPr>
            </a:lvl5pPr>
            <a:lvl6pPr fontAlgn="base">
              <a:spcBef>
                <a:spcPct val="0"/>
              </a:spcBef>
              <a:spcAft>
                <a:spcPct val="0"/>
              </a:spcAft>
              <a:tabLst>
                <a:tab pos="5581650" algn="l"/>
              </a:tabLst>
              <a:defRPr>
                <a:solidFill>
                  <a:schemeClr val="tx1"/>
                </a:solidFill>
                <a:latin typeface="Arial" pitchFamily="34" charset="0"/>
                <a:cs typeface="Arial" pitchFamily="34" charset="0"/>
              </a:defRPr>
            </a:lvl6pPr>
            <a:lvl7pPr fontAlgn="base">
              <a:spcBef>
                <a:spcPct val="0"/>
              </a:spcBef>
              <a:spcAft>
                <a:spcPct val="0"/>
              </a:spcAft>
              <a:tabLst>
                <a:tab pos="5581650" algn="l"/>
              </a:tabLst>
              <a:defRPr>
                <a:solidFill>
                  <a:schemeClr val="tx1"/>
                </a:solidFill>
                <a:latin typeface="Arial" pitchFamily="34" charset="0"/>
                <a:cs typeface="Arial" pitchFamily="34" charset="0"/>
              </a:defRPr>
            </a:lvl7pPr>
            <a:lvl8pPr fontAlgn="base">
              <a:spcBef>
                <a:spcPct val="0"/>
              </a:spcBef>
              <a:spcAft>
                <a:spcPct val="0"/>
              </a:spcAft>
              <a:tabLst>
                <a:tab pos="5581650" algn="l"/>
              </a:tabLst>
              <a:defRPr>
                <a:solidFill>
                  <a:schemeClr val="tx1"/>
                </a:solidFill>
                <a:latin typeface="Arial" pitchFamily="34" charset="0"/>
                <a:cs typeface="Arial" pitchFamily="34" charset="0"/>
              </a:defRPr>
            </a:lvl8pPr>
            <a:lvl9pPr fontAlgn="base">
              <a:spcBef>
                <a:spcPct val="0"/>
              </a:spcBef>
              <a:spcAft>
                <a:spcPct val="0"/>
              </a:spcAft>
              <a:tabLst>
                <a:tab pos="5581650" algn="l"/>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l"/>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563" name="Rectangle 6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564" name="Object 23563"/>
          <p:cNvGraphicFramePr>
            <a:graphicFrameLocks noChangeAspect="1"/>
          </p:cNvGraphicFramePr>
          <p:nvPr>
            <p:extLst>
              <p:ext uri="{D42A27DB-BD31-4B8C-83A1-F6EECF244321}">
                <p14:modId xmlns:p14="http://schemas.microsoft.com/office/powerpoint/2010/main" val="2410880087"/>
              </p:ext>
            </p:extLst>
          </p:nvPr>
        </p:nvGraphicFramePr>
        <p:xfrm>
          <a:off x="228600" y="4876800"/>
          <a:ext cx="2276475" cy="438150"/>
        </p:xfrm>
        <a:graphic>
          <a:graphicData uri="http://schemas.openxmlformats.org/presentationml/2006/ole">
            <mc:AlternateContent xmlns:mc="http://schemas.openxmlformats.org/markup-compatibility/2006">
              <mc:Choice xmlns:v="urn:schemas-microsoft-com:vml" Requires="v">
                <p:oleObj spid="_x0000_s23721" name="Equation" r:id="rId25" imgW="2286000" imgH="444500" progId="Equation.3">
                  <p:embed/>
                </p:oleObj>
              </mc:Choice>
              <mc:Fallback>
                <p:oleObj name="Equation" r:id="rId25" imgW="2286000" imgH="444500" progId="Equation.3">
                  <p:embed/>
                  <p:pic>
                    <p:nvPicPr>
                      <p:cNvPr id="0" name="Object 6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8600" y="4876800"/>
                        <a:ext cx="22764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7" name="Picture 76"/>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10000" y="5029200"/>
            <a:ext cx="1000125" cy="238125"/>
          </a:xfrm>
          <a:prstGeom prst="rect">
            <a:avLst/>
          </a:prstGeom>
          <a:noFill/>
          <a:ln>
            <a:noFill/>
          </a:ln>
        </p:spPr>
      </p:pic>
      <p:sp>
        <p:nvSpPr>
          <p:cNvPr id="23565" name="Rectangle 6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566" name="Object 23565"/>
          <p:cNvGraphicFramePr>
            <a:graphicFrameLocks noChangeAspect="1"/>
          </p:cNvGraphicFramePr>
          <p:nvPr>
            <p:extLst>
              <p:ext uri="{D42A27DB-BD31-4B8C-83A1-F6EECF244321}">
                <p14:modId xmlns:p14="http://schemas.microsoft.com/office/powerpoint/2010/main" val="3399724483"/>
              </p:ext>
            </p:extLst>
          </p:nvPr>
        </p:nvGraphicFramePr>
        <p:xfrm>
          <a:off x="228600" y="5486400"/>
          <a:ext cx="2209800" cy="438150"/>
        </p:xfrm>
        <a:graphic>
          <a:graphicData uri="http://schemas.openxmlformats.org/presentationml/2006/ole">
            <mc:AlternateContent xmlns:mc="http://schemas.openxmlformats.org/markup-compatibility/2006">
              <mc:Choice xmlns:v="urn:schemas-microsoft-com:vml" Requires="v">
                <p:oleObj spid="_x0000_s23722" name="Equation" r:id="rId28" imgW="2209800" imgH="444500" progId="Equation.3">
                  <p:embed/>
                </p:oleObj>
              </mc:Choice>
              <mc:Fallback>
                <p:oleObj name="Equation" r:id="rId28" imgW="2209800" imgH="444500" progId="Equation.3">
                  <p:embed/>
                  <p:pic>
                    <p:nvPicPr>
                      <p:cNvPr id="0" name="Object 6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8600" y="5486400"/>
                        <a:ext cx="22098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01211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84" name="Rectangle 2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562" name="Rectangle 51"/>
          <p:cNvSpPr>
            <a:spLocks noChangeArrowheads="1"/>
          </p:cNvSpPr>
          <p:nvPr/>
        </p:nvSpPr>
        <p:spPr bwMode="auto">
          <a:xfrm>
            <a:off x="442913" y="7486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l"/>
              </a:tabLst>
              <a:defRPr>
                <a:solidFill>
                  <a:schemeClr val="tx1"/>
                </a:solidFill>
                <a:latin typeface="Arial" pitchFamily="34" charset="0"/>
                <a:cs typeface="Arial" pitchFamily="34" charset="0"/>
              </a:defRPr>
            </a:lvl1pPr>
            <a:lvl2pPr fontAlgn="base">
              <a:spcBef>
                <a:spcPct val="0"/>
              </a:spcBef>
              <a:spcAft>
                <a:spcPct val="0"/>
              </a:spcAft>
              <a:tabLst>
                <a:tab pos="5581650" algn="l"/>
              </a:tabLst>
              <a:defRPr>
                <a:solidFill>
                  <a:schemeClr val="tx1"/>
                </a:solidFill>
                <a:latin typeface="Arial" pitchFamily="34" charset="0"/>
                <a:cs typeface="Arial" pitchFamily="34" charset="0"/>
              </a:defRPr>
            </a:lvl2pPr>
            <a:lvl3pPr fontAlgn="base">
              <a:spcBef>
                <a:spcPct val="0"/>
              </a:spcBef>
              <a:spcAft>
                <a:spcPct val="0"/>
              </a:spcAft>
              <a:tabLst>
                <a:tab pos="5581650" algn="l"/>
              </a:tabLst>
              <a:defRPr>
                <a:solidFill>
                  <a:schemeClr val="tx1"/>
                </a:solidFill>
                <a:latin typeface="Arial" pitchFamily="34" charset="0"/>
                <a:cs typeface="Arial" pitchFamily="34" charset="0"/>
              </a:defRPr>
            </a:lvl3pPr>
            <a:lvl4pPr fontAlgn="base">
              <a:spcBef>
                <a:spcPct val="0"/>
              </a:spcBef>
              <a:spcAft>
                <a:spcPct val="0"/>
              </a:spcAft>
              <a:tabLst>
                <a:tab pos="5581650" algn="l"/>
              </a:tabLst>
              <a:defRPr>
                <a:solidFill>
                  <a:schemeClr val="tx1"/>
                </a:solidFill>
                <a:latin typeface="Arial" pitchFamily="34" charset="0"/>
                <a:cs typeface="Arial" pitchFamily="34" charset="0"/>
              </a:defRPr>
            </a:lvl4pPr>
            <a:lvl5pPr fontAlgn="base">
              <a:spcBef>
                <a:spcPct val="0"/>
              </a:spcBef>
              <a:spcAft>
                <a:spcPct val="0"/>
              </a:spcAft>
              <a:tabLst>
                <a:tab pos="5581650" algn="l"/>
              </a:tabLst>
              <a:defRPr>
                <a:solidFill>
                  <a:schemeClr val="tx1"/>
                </a:solidFill>
                <a:latin typeface="Arial" pitchFamily="34" charset="0"/>
                <a:cs typeface="Arial" pitchFamily="34" charset="0"/>
              </a:defRPr>
            </a:lvl5pPr>
            <a:lvl6pPr fontAlgn="base">
              <a:spcBef>
                <a:spcPct val="0"/>
              </a:spcBef>
              <a:spcAft>
                <a:spcPct val="0"/>
              </a:spcAft>
              <a:tabLst>
                <a:tab pos="5581650" algn="l"/>
              </a:tabLst>
              <a:defRPr>
                <a:solidFill>
                  <a:schemeClr val="tx1"/>
                </a:solidFill>
                <a:latin typeface="Arial" pitchFamily="34" charset="0"/>
                <a:cs typeface="Arial" pitchFamily="34" charset="0"/>
              </a:defRPr>
            </a:lvl6pPr>
            <a:lvl7pPr fontAlgn="base">
              <a:spcBef>
                <a:spcPct val="0"/>
              </a:spcBef>
              <a:spcAft>
                <a:spcPct val="0"/>
              </a:spcAft>
              <a:tabLst>
                <a:tab pos="5581650" algn="l"/>
              </a:tabLst>
              <a:defRPr>
                <a:solidFill>
                  <a:schemeClr val="tx1"/>
                </a:solidFill>
                <a:latin typeface="Arial" pitchFamily="34" charset="0"/>
                <a:cs typeface="Arial" pitchFamily="34" charset="0"/>
              </a:defRPr>
            </a:lvl7pPr>
            <a:lvl8pPr fontAlgn="base">
              <a:spcBef>
                <a:spcPct val="0"/>
              </a:spcBef>
              <a:spcAft>
                <a:spcPct val="0"/>
              </a:spcAft>
              <a:tabLst>
                <a:tab pos="5581650" algn="l"/>
              </a:tabLst>
              <a:defRPr>
                <a:solidFill>
                  <a:schemeClr val="tx1"/>
                </a:solidFill>
                <a:latin typeface="Arial" pitchFamily="34" charset="0"/>
                <a:cs typeface="Arial" pitchFamily="34" charset="0"/>
              </a:defRPr>
            </a:lvl8pPr>
            <a:lvl9pPr fontAlgn="base">
              <a:spcBef>
                <a:spcPct val="0"/>
              </a:spcBef>
              <a:spcAft>
                <a:spcPct val="0"/>
              </a:spcAft>
              <a:tabLst>
                <a:tab pos="5581650" algn="l"/>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l"/>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(10)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563" name="Rectangle 6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565" name="Rectangle 6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5400" y="43934"/>
            <a:ext cx="8345996" cy="369332"/>
          </a:xfrm>
          <a:prstGeom prst="rect">
            <a:avLst/>
          </a:prstGeom>
        </p:spPr>
        <p:txBody>
          <a:bodyPr wrap="square">
            <a:spAutoFit/>
          </a:bodyPr>
          <a:lstStyle/>
          <a:p>
            <a:r>
              <a:rPr lang="en-US" b="1" dirty="0"/>
              <a:t>10. Electrochemical and physical scales of electron energy in material systems</a:t>
            </a:r>
          </a:p>
        </p:txBody>
      </p:sp>
      <p:graphicFrame>
        <p:nvGraphicFramePr>
          <p:cNvPr id="4" name="Object 3"/>
          <p:cNvGraphicFramePr>
            <a:graphicFrameLocks noChangeAspect="1"/>
          </p:cNvGraphicFramePr>
          <p:nvPr>
            <p:extLst>
              <p:ext uri="{D42A27DB-BD31-4B8C-83A1-F6EECF244321}">
                <p14:modId xmlns:p14="http://schemas.microsoft.com/office/powerpoint/2010/main" val="910853222"/>
              </p:ext>
            </p:extLst>
          </p:nvPr>
        </p:nvGraphicFramePr>
        <p:xfrm>
          <a:off x="5014913" y="890061"/>
          <a:ext cx="381000" cy="266700"/>
        </p:xfrm>
        <a:graphic>
          <a:graphicData uri="http://schemas.openxmlformats.org/presentationml/2006/ole">
            <mc:AlternateContent xmlns:mc="http://schemas.openxmlformats.org/markup-compatibility/2006">
              <mc:Choice xmlns:v="urn:schemas-microsoft-com:vml" Requires="v">
                <p:oleObj spid="_x0000_s24605" name="Equation" r:id="rId3" imgW="380835" imgH="266584" progId="Equation.3">
                  <p:embed/>
                </p:oleObj>
              </mc:Choice>
              <mc:Fallback>
                <p:oleObj name="Equation" r:id="rId3" imgW="380835" imgH="266584"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913" y="890061"/>
                        <a:ext cx="381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38674282"/>
              </p:ext>
            </p:extLst>
          </p:nvPr>
        </p:nvGraphicFramePr>
        <p:xfrm>
          <a:off x="442913" y="1577548"/>
          <a:ext cx="381000" cy="266700"/>
        </p:xfrm>
        <a:graphic>
          <a:graphicData uri="http://schemas.openxmlformats.org/presentationml/2006/ole">
            <mc:AlternateContent xmlns:mc="http://schemas.openxmlformats.org/markup-compatibility/2006">
              <mc:Choice xmlns:v="urn:schemas-microsoft-com:vml" Requires="v">
                <p:oleObj spid="_x0000_s24606" name="Equation" r:id="rId5" imgW="380835" imgH="266584" progId="Equation.3">
                  <p:embed/>
                </p:oleObj>
              </mc:Choice>
              <mc:Fallback>
                <p:oleObj name="Equation" r:id="rId5" imgW="380835" imgH="266584"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3" y="1577548"/>
                        <a:ext cx="381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0" y="879901"/>
            <a:ext cx="7086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difference between the absolute scale, and SHE scale, is the energy         </a:t>
            </a:r>
            <a:r>
              <a:rPr lang="en-US" altLang="en-US" sz="1200" dirty="0" smtClean="0">
                <a:latin typeface="Arial" pitchFamily="34" charset="0"/>
                <a:ea typeface="Times New Roman" pitchFamily="18" charset="0"/>
                <a:cs typeface="Arial" pitchFamily="34" charset="0"/>
              </a:rPr>
              <a:t> </a:t>
            </a:r>
            <a:r>
              <a:rPr lang="en-US" altLang="en-US" sz="1200" dirty="0">
                <a:latin typeface="Arial" pitchFamily="34" charset="0"/>
                <a:ea typeface="Times New Roman" pitchFamily="18" charset="0"/>
                <a:cs typeface="Arial" pitchFamily="34" charset="0"/>
              </a:rPr>
              <a:t>of the hydrated proton at unit activity, with respect to the electron in vacuum close to the solution surface</a:t>
            </a:r>
            <a:r>
              <a:rPr lang="en-US" altLang="en-US" sz="1200" dirty="0">
                <a:latin typeface="Times New Roman" pitchFamily="18" charset="0"/>
                <a:ea typeface="Times" pitchFamily="18" charset="0"/>
                <a:cs typeface="Times New Roman" pitchFamily="18" charset="0"/>
              </a:rPr>
              <a:t> (</a:t>
            </a:r>
            <a:r>
              <a:rPr lang="en-US" altLang="en-US" sz="1200" dirty="0" err="1">
                <a:latin typeface="Times New Roman" pitchFamily="18" charset="0"/>
                <a:ea typeface="Times" pitchFamily="18" charset="0"/>
                <a:cs typeface="Times New Roman" pitchFamily="18" charset="0"/>
              </a:rPr>
              <a:t>Trasatti</a:t>
            </a:r>
            <a:r>
              <a:rPr lang="en-US" altLang="en-US" sz="1200" dirty="0">
                <a:latin typeface="Times New Roman" pitchFamily="18" charset="0"/>
                <a:ea typeface="Times" pitchFamily="18" charset="0"/>
                <a:cs typeface="Times New Roman" pitchFamily="18" charset="0"/>
              </a:rPr>
              <a:t>, 1986)</a:t>
            </a:r>
            <a:r>
              <a:rPr lang="en-US" altLang="en-US" sz="1200" dirty="0">
                <a:latin typeface="Arial" pitchFamily="34" charset="0"/>
                <a:ea typeface="Times New Roman" pitchFamily="18" charset="0"/>
                <a:cs typeface="Arial" pitchFamily="34" charset="0"/>
              </a:rPr>
              <a:t>, which </a:t>
            </a:r>
            <a:r>
              <a:rPr lang="en-US" altLang="en-US" sz="1200" dirty="0">
                <a:latin typeface="Times New Roman" pitchFamily="18" charset="0"/>
                <a:ea typeface="Times" pitchFamily="18" charset="0"/>
                <a:cs typeface="Times New Roman" pitchFamily="18" charset="0"/>
              </a:rPr>
              <a:t>is about </a:t>
            </a: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914400" y="1572398"/>
            <a:ext cx="6019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- 4.44</a:t>
            </a:r>
            <a:r>
              <a:rPr kumimoji="0" lang="en-US" altLang="en-US" sz="1200" b="0" i="0" u="none" strike="noStrike" cap="none" normalizeH="0" dirty="0" smtClean="0">
                <a:ln>
                  <a:noFill/>
                </a:ln>
                <a:solidFill>
                  <a:schemeClr val="tx1"/>
                </a:solidFill>
                <a:effectLst/>
                <a:latin typeface="Times New Roman" pitchFamily="18" charset="0"/>
                <a:ea typeface="Times" pitchFamily="18" charset="0"/>
                <a:cs typeface="Times New Roman" pitchFamily="18" charset="0"/>
              </a:rPr>
              <a:t> e</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V.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515565754"/>
              </p:ext>
            </p:extLst>
          </p:nvPr>
        </p:nvGraphicFramePr>
        <p:xfrm>
          <a:off x="609600" y="2971800"/>
          <a:ext cx="1571625" cy="266700"/>
        </p:xfrm>
        <a:graphic>
          <a:graphicData uri="http://schemas.openxmlformats.org/presentationml/2006/ole">
            <mc:AlternateContent xmlns:mc="http://schemas.openxmlformats.org/markup-compatibility/2006">
              <mc:Choice xmlns:v="urn:schemas-microsoft-com:vml" Requires="v">
                <p:oleObj spid="_x0000_s24607" name="Equation" r:id="rId6" imgW="1574117" imgH="266584" progId="Equation.3">
                  <p:embed/>
                </p:oleObj>
              </mc:Choice>
              <mc:Fallback>
                <p:oleObj name="Equation" r:id="rId6" imgW="1574117" imgH="266584"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971800"/>
                        <a:ext cx="15716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 name="Picture 2" descr="C:\Users\Carmen\Dropbox (DISPOSITIVOS FOTO)\book energy (1)\part 1\figs files\figs 3 voltage\3 10 a.tif"/>
          <p:cNvPicPr>
            <a:picLocks noChangeAspect="1" noChangeArrowheads="1"/>
          </p:cNvPicPr>
          <p:nvPr/>
        </p:nvPicPr>
        <p:blipFill>
          <a:blip r:embed="rId8" cstate="print"/>
          <a:srcRect/>
          <a:stretch>
            <a:fillRect/>
          </a:stretch>
        </p:blipFill>
        <p:spPr bwMode="auto">
          <a:xfrm>
            <a:off x="4038600" y="1911786"/>
            <a:ext cx="2724150" cy="3182938"/>
          </a:xfrm>
          <a:prstGeom prst="rect">
            <a:avLst/>
          </a:prstGeom>
          <a:noFill/>
        </p:spPr>
      </p:pic>
      <p:sp>
        <p:nvSpPr>
          <p:cNvPr id="40" name="Rectangle 39"/>
          <p:cNvSpPr/>
          <p:nvPr/>
        </p:nvSpPr>
        <p:spPr>
          <a:xfrm>
            <a:off x="3543300" y="5334000"/>
            <a:ext cx="5147670" cy="430887"/>
          </a:xfrm>
          <a:prstGeom prst="rect">
            <a:avLst/>
          </a:prstGeom>
        </p:spPr>
        <p:txBody>
          <a:bodyPr wrap="square">
            <a:spAutoFit/>
          </a:bodyPr>
          <a:lstStyle/>
          <a:p>
            <a:r>
              <a:rPr lang="en-US" sz="1100" b="1" dirty="0"/>
              <a:t>Figure </a:t>
            </a:r>
            <a:r>
              <a:rPr lang="en-US" sz="1100" b="1" dirty="0" smtClean="0"/>
              <a:t>3.10.</a:t>
            </a:r>
            <a:r>
              <a:rPr lang="en-US" sz="1100" dirty="0" smtClean="0"/>
              <a:t> (a) Measurement of energy of a specific energy level, </a:t>
            </a:r>
            <a:r>
              <a:rPr lang="en-US" sz="1100" i="1" dirty="0" smtClean="0"/>
              <a:t>E</a:t>
            </a:r>
            <a:r>
              <a:rPr lang="en-US" sz="1100" dirty="0" smtClean="0"/>
              <a:t>, from the vacuum level, or as potential </a:t>
            </a:r>
            <a:r>
              <a:rPr lang="en-US" sz="1100" i="1" dirty="0" err="1" smtClean="0"/>
              <a:t>V</a:t>
            </a:r>
            <a:r>
              <a:rPr lang="en-US" sz="1100" i="1" baseline="-25000" dirty="0" err="1" smtClean="0"/>
              <a:t>r</a:t>
            </a:r>
            <a:r>
              <a:rPr lang="en-US" sz="1100" dirty="0" smtClean="0"/>
              <a:t> from the reference electrode. </a:t>
            </a:r>
            <a:endParaRPr lang="es-ES" sz="1100" dirty="0" smtClean="0"/>
          </a:p>
        </p:txBody>
      </p:sp>
    </p:spTree>
    <p:extLst>
      <p:ext uri="{BB962C8B-B14F-4D97-AF65-F5344CB8AC3E}">
        <p14:creationId xmlns:p14="http://schemas.microsoft.com/office/powerpoint/2010/main" val="2935563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52400" y="457200"/>
            <a:ext cx="3224809" cy="1277273"/>
          </a:xfrm>
          <a:prstGeom prst="rect">
            <a:avLst/>
          </a:prstGeom>
        </p:spPr>
        <p:txBody>
          <a:bodyPr wrap="square">
            <a:spAutoFit/>
          </a:bodyPr>
          <a:lstStyle/>
          <a:p>
            <a:r>
              <a:rPr lang="en-US" sz="1100" b="1" dirty="0"/>
              <a:t>Figure </a:t>
            </a:r>
            <a:r>
              <a:rPr lang="en-US" sz="1100" b="1" dirty="0" smtClean="0"/>
              <a:t>2.7.</a:t>
            </a:r>
            <a:r>
              <a:rPr lang="en-US" sz="1100" dirty="0" smtClean="0"/>
              <a:t> Work functions of metals and contact materials, energy levels of inorganic and organic semiconductors and photoactive molecules, </a:t>
            </a:r>
            <a:r>
              <a:rPr lang="en-US" sz="1100" dirty="0" err="1" smtClean="0"/>
              <a:t>redox</a:t>
            </a:r>
            <a:r>
              <a:rPr lang="en-US" sz="1100" dirty="0" smtClean="0"/>
              <a:t> level of electrode materials, reactions in aqueous solution, and reference electrodes.</a:t>
            </a:r>
            <a:endParaRPr lang="es-ES" sz="1100" dirty="0" smtClean="0"/>
          </a:p>
          <a:p>
            <a:r>
              <a:rPr lang="en-US" sz="1100" dirty="0" smtClean="0"/>
              <a:t> </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1510" name="Picture 6" descr="C:\Users\Carmen\Dropbox (DISPOSITIVOS FOTO)\book energy (1)\part 1\figs files\figs 2 basics\2 7.TIF"/>
          <p:cNvPicPr>
            <a:picLocks noChangeAspect="1" noChangeArrowheads="1"/>
          </p:cNvPicPr>
          <p:nvPr/>
        </p:nvPicPr>
        <p:blipFill>
          <a:blip r:embed="rId2" cstate="print"/>
          <a:srcRect/>
          <a:stretch>
            <a:fillRect/>
          </a:stretch>
        </p:blipFill>
        <p:spPr bwMode="auto">
          <a:xfrm>
            <a:off x="3377209" y="360680"/>
            <a:ext cx="5319567" cy="6297104"/>
          </a:xfrm>
          <a:prstGeom prst="rect">
            <a:avLst/>
          </a:prstGeom>
          <a:noFill/>
        </p:spPr>
      </p:pic>
    </p:spTree>
    <p:extLst>
      <p:ext uri="{BB962C8B-B14F-4D97-AF65-F5344CB8AC3E}">
        <p14:creationId xmlns:p14="http://schemas.microsoft.com/office/powerpoint/2010/main" val="48802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424830" y="4191000"/>
            <a:ext cx="5719170" cy="600164"/>
          </a:xfrm>
          <a:prstGeom prst="rect">
            <a:avLst/>
          </a:prstGeom>
        </p:spPr>
        <p:txBody>
          <a:bodyPr wrap="square">
            <a:spAutoFit/>
          </a:bodyPr>
          <a:lstStyle/>
          <a:p>
            <a:r>
              <a:rPr lang="en-US" sz="1100" b="1" dirty="0"/>
              <a:t>Figure </a:t>
            </a:r>
            <a:r>
              <a:rPr lang="en-US" sz="1100" b="1" dirty="0" smtClean="0"/>
              <a:t>3.10.</a:t>
            </a:r>
            <a:r>
              <a:rPr lang="en-US" sz="1100" dirty="0" smtClean="0"/>
              <a:t> (a) Measurement of energy of a specific energy level, </a:t>
            </a:r>
            <a:r>
              <a:rPr lang="en-US" sz="1100" i="1" dirty="0" smtClean="0"/>
              <a:t>E</a:t>
            </a:r>
            <a:r>
              <a:rPr lang="en-US" sz="1100" dirty="0" smtClean="0"/>
              <a:t>, from the vacuum level, or as potential </a:t>
            </a:r>
            <a:r>
              <a:rPr lang="en-US" sz="1100" i="1" dirty="0" err="1" smtClean="0"/>
              <a:t>V</a:t>
            </a:r>
            <a:r>
              <a:rPr lang="en-US" sz="1100" i="1" baseline="-25000" dirty="0" err="1" smtClean="0"/>
              <a:t>r</a:t>
            </a:r>
            <a:r>
              <a:rPr lang="en-US" sz="1100" dirty="0" smtClean="0"/>
              <a:t> from the reference electrode. (b) Energy level of metal/semiconductor/electrolyte system, before they reach equilibrium of equalized Fermi levels.</a:t>
            </a:r>
            <a:endParaRPr lang="es-ES" sz="1100" dirty="0" smtClean="0"/>
          </a:p>
        </p:txBody>
      </p:sp>
      <p:pic>
        <p:nvPicPr>
          <p:cNvPr id="8195" name="Picture 3" descr="C:\Users\Carmen\Dropbox (DISPOSITIVOS FOTO)\book energy (1)\part 1\figs files\figs 3 voltage\3 10b.TIF"/>
          <p:cNvPicPr>
            <a:picLocks noChangeAspect="1" noChangeArrowheads="1"/>
          </p:cNvPicPr>
          <p:nvPr/>
        </p:nvPicPr>
        <p:blipFill>
          <a:blip r:embed="rId2" cstate="print"/>
          <a:srcRect/>
          <a:stretch>
            <a:fillRect/>
          </a:stretch>
        </p:blipFill>
        <p:spPr bwMode="auto">
          <a:xfrm>
            <a:off x="4267200" y="1066800"/>
            <a:ext cx="4175125" cy="3005138"/>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953000" y="3543191"/>
            <a:ext cx="3737970" cy="769441"/>
          </a:xfrm>
          <a:prstGeom prst="rect">
            <a:avLst/>
          </a:prstGeom>
        </p:spPr>
        <p:txBody>
          <a:bodyPr wrap="square">
            <a:spAutoFit/>
          </a:bodyPr>
          <a:lstStyle/>
          <a:p>
            <a:r>
              <a:rPr lang="en-US" sz="1100" b="1" dirty="0"/>
              <a:t>Figure 3.1.</a:t>
            </a:r>
            <a:r>
              <a:rPr lang="en-US" sz="1100" dirty="0"/>
              <a:t> Basic structure of a device. (a) Planar geometry. (b) Nanostructured particulate semiconductor contacts current collector including a blocking layer and is surrounded by liquid electrolyte that contacts the right electrode</a:t>
            </a:r>
          </a:p>
        </p:txBody>
      </p:sp>
      <p:pic>
        <p:nvPicPr>
          <p:cNvPr id="4" name="Picture 2" descr="C:\Users\Journal\Dropbox\book energy\book complete\figs files\figs 3 voltage\3 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480" y="196335"/>
            <a:ext cx="1898120" cy="3308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4952" y="196334"/>
            <a:ext cx="2792752" cy="369332"/>
          </a:xfrm>
          <a:prstGeom prst="rect">
            <a:avLst/>
          </a:prstGeom>
          <a:noFill/>
        </p:spPr>
        <p:txBody>
          <a:bodyPr wrap="none" rtlCol="0">
            <a:spAutoFit/>
          </a:bodyPr>
          <a:lstStyle/>
          <a:p>
            <a:r>
              <a:rPr lang="en-US" b="1" dirty="0"/>
              <a:t>1. The voltage in the device</a:t>
            </a:r>
          </a:p>
        </p:txBody>
      </p:sp>
      <p:sp>
        <p:nvSpPr>
          <p:cNvPr id="7" name="TextBox 6"/>
          <p:cNvSpPr txBox="1"/>
          <p:nvPr/>
        </p:nvSpPr>
        <p:spPr>
          <a:xfrm>
            <a:off x="457200" y="713959"/>
            <a:ext cx="3549848" cy="3323987"/>
          </a:xfrm>
          <a:prstGeom prst="rect">
            <a:avLst/>
          </a:prstGeom>
          <a:noFill/>
        </p:spPr>
        <p:txBody>
          <a:bodyPr wrap="square" rtlCol="0">
            <a:spAutoFit/>
          </a:bodyPr>
          <a:lstStyle/>
          <a:p>
            <a:r>
              <a:rPr lang="en-US" sz="1400" dirty="0"/>
              <a:t>devices are contacted by a high conductivity material, that does not undergo chemical transformations, and such material is often termed the </a:t>
            </a:r>
            <a:r>
              <a:rPr lang="en-US" sz="1400" i="1" dirty="0"/>
              <a:t>current collector</a:t>
            </a:r>
            <a:r>
              <a:rPr lang="en-US" sz="1400" dirty="0"/>
              <a:t>. Other common denominations of the contacts are the electrodes, the </a:t>
            </a:r>
            <a:r>
              <a:rPr lang="en-US" sz="1400" i="1" dirty="0"/>
              <a:t>plates</a:t>
            </a:r>
            <a:r>
              <a:rPr lang="en-US" sz="1400" dirty="0"/>
              <a:t>, or the </a:t>
            </a:r>
            <a:r>
              <a:rPr lang="en-US" sz="1400" i="1" dirty="0"/>
              <a:t>terminals</a:t>
            </a:r>
            <a:r>
              <a:rPr lang="en-US" sz="1400" dirty="0"/>
              <a:t>. The </a:t>
            </a:r>
            <a:r>
              <a:rPr lang="en-US" sz="1400" i="1" dirty="0"/>
              <a:t>electrode </a:t>
            </a:r>
            <a:r>
              <a:rPr lang="en-US" sz="1400" dirty="0"/>
              <a:t>is sometimes extended to include active phases in the device, as well as the first layers of electrolyte in contact with the solid. </a:t>
            </a:r>
            <a:endParaRPr lang="en-US" sz="1400" dirty="0" smtClean="0"/>
          </a:p>
          <a:p>
            <a:endParaRPr lang="en-US" sz="1400" dirty="0"/>
          </a:p>
          <a:p>
            <a:r>
              <a:rPr lang="en-US" sz="1400" dirty="0" smtClean="0"/>
              <a:t>Nanostructured </a:t>
            </a:r>
            <a:r>
              <a:rPr lang="en-US" sz="1400" dirty="0"/>
              <a:t>energy devices usually operate by the combination of several </a:t>
            </a:r>
            <a:r>
              <a:rPr lang="en-US" sz="1400" dirty="0" smtClean="0"/>
              <a:t>materials arranged </a:t>
            </a:r>
            <a:r>
              <a:rPr lang="en-US" sz="1400" dirty="0"/>
              <a:t>to funnel the charge carriers in a desired direction, or to provoke required chemical reactions. </a:t>
            </a:r>
          </a:p>
        </p:txBody>
      </p:sp>
    </p:spTree>
    <p:extLst>
      <p:ext uri="{BB962C8B-B14F-4D97-AF65-F5344CB8AC3E}">
        <p14:creationId xmlns:p14="http://schemas.microsoft.com/office/powerpoint/2010/main" val="2520715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20320" y="152400"/>
            <a:ext cx="4055277" cy="369332"/>
          </a:xfrm>
          <a:prstGeom prst="rect">
            <a:avLst/>
          </a:prstGeom>
        </p:spPr>
        <p:txBody>
          <a:bodyPr wrap="none">
            <a:spAutoFit/>
          </a:bodyPr>
          <a:lstStyle/>
          <a:p>
            <a:r>
              <a:rPr lang="en-US" b="1" dirty="0"/>
              <a:t>11. Changes of electrolyte levels with pH</a:t>
            </a:r>
          </a:p>
        </p:txBody>
      </p:sp>
      <p:graphicFrame>
        <p:nvGraphicFramePr>
          <p:cNvPr id="6" name="Object 5"/>
          <p:cNvGraphicFramePr>
            <a:graphicFrameLocks noChangeAspect="1"/>
          </p:cNvGraphicFramePr>
          <p:nvPr>
            <p:extLst>
              <p:ext uri="{D42A27DB-BD31-4B8C-83A1-F6EECF244321}">
                <p14:modId xmlns:p14="http://schemas.microsoft.com/office/powerpoint/2010/main" val="1802283251"/>
              </p:ext>
            </p:extLst>
          </p:nvPr>
        </p:nvGraphicFramePr>
        <p:xfrm>
          <a:off x="0" y="575418"/>
          <a:ext cx="1228725" cy="247650"/>
        </p:xfrm>
        <a:graphic>
          <a:graphicData uri="http://schemas.openxmlformats.org/presentationml/2006/ole">
            <mc:AlternateContent xmlns:mc="http://schemas.openxmlformats.org/markup-compatibility/2006">
              <mc:Choice xmlns:v="urn:schemas-microsoft-com:vml" Requires="v">
                <p:oleObj spid="_x0000_s25657" name="Equation" r:id="rId3" imgW="1218671" imgH="253890" progId="Equation.3">
                  <p:embed/>
                </p:oleObj>
              </mc:Choice>
              <mc:Fallback>
                <p:oleObj name="Equation" r:id="rId3" imgW="1218671" imgH="25389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5418"/>
                        <a:ext cx="12287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56445740"/>
              </p:ext>
            </p:extLst>
          </p:nvPr>
        </p:nvGraphicFramePr>
        <p:xfrm>
          <a:off x="0" y="893618"/>
          <a:ext cx="1476375" cy="247650"/>
        </p:xfrm>
        <a:graphic>
          <a:graphicData uri="http://schemas.openxmlformats.org/presentationml/2006/ole">
            <mc:AlternateContent xmlns:mc="http://schemas.openxmlformats.org/markup-compatibility/2006">
              <mc:Choice xmlns:v="urn:schemas-microsoft-com:vml" Requires="v">
                <p:oleObj spid="_x0000_s25658" name="Equation" r:id="rId5" imgW="1473200" imgH="254000" progId="Equation.3">
                  <p:embed/>
                </p:oleObj>
              </mc:Choice>
              <mc:Fallback>
                <p:oleObj name="Equation" r:id="rId5" imgW="1473200" imgH="2540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93618"/>
                        <a:ext cx="147637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57741050"/>
              </p:ext>
            </p:extLst>
          </p:nvPr>
        </p:nvGraphicFramePr>
        <p:xfrm>
          <a:off x="2047958" y="1295400"/>
          <a:ext cx="695325" cy="266700"/>
        </p:xfrm>
        <a:graphic>
          <a:graphicData uri="http://schemas.openxmlformats.org/presentationml/2006/ole">
            <mc:AlternateContent xmlns:mc="http://schemas.openxmlformats.org/markup-compatibility/2006">
              <mc:Choice xmlns:v="urn:schemas-microsoft-com:vml" Requires="v">
                <p:oleObj spid="_x0000_s25659" name="Equation" r:id="rId7" imgW="685502" imgH="266584" progId="Equation.3">
                  <p:embed/>
                </p:oleObj>
              </mc:Choice>
              <mc:Fallback>
                <p:oleObj name="Equation" r:id="rId7" imgW="685502" imgH="266584"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7958" y="1295400"/>
                        <a:ext cx="6953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51485177"/>
              </p:ext>
            </p:extLst>
          </p:nvPr>
        </p:nvGraphicFramePr>
        <p:xfrm>
          <a:off x="323850" y="1676400"/>
          <a:ext cx="238125" cy="238125"/>
        </p:xfrm>
        <a:graphic>
          <a:graphicData uri="http://schemas.openxmlformats.org/presentationml/2006/ole">
            <mc:AlternateContent xmlns:mc="http://schemas.openxmlformats.org/markup-compatibility/2006">
              <mc:Choice xmlns:v="urn:schemas-microsoft-com:vml" Requires="v">
                <p:oleObj spid="_x0000_s25660" name="Equation" r:id="rId9" imgW="228600" imgH="228600" progId="Equation.3">
                  <p:embed/>
                </p:oleObj>
              </mc:Choice>
              <mc:Fallback>
                <p:oleObj name="Equation" r:id="rId9" imgW="228600" imgH="2286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1676400"/>
                        <a:ext cx="2381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84089764"/>
              </p:ext>
            </p:extLst>
          </p:nvPr>
        </p:nvGraphicFramePr>
        <p:xfrm>
          <a:off x="914400" y="1524000"/>
          <a:ext cx="676275" cy="495300"/>
        </p:xfrm>
        <a:graphic>
          <a:graphicData uri="http://schemas.openxmlformats.org/presentationml/2006/ole">
            <mc:AlternateContent xmlns:mc="http://schemas.openxmlformats.org/markup-compatibility/2006">
              <mc:Choice xmlns:v="urn:schemas-microsoft-com:vml" Requires="v">
                <p:oleObj spid="_x0000_s25661" name="Equation" r:id="rId11" imgW="672808" imgH="507780" progId="Equation.3">
                  <p:embed/>
                </p:oleObj>
              </mc:Choice>
              <mc:Fallback>
                <p:oleObj name="Equation" r:id="rId11" imgW="672808" imgH="50778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1524000"/>
                        <a:ext cx="67627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29797758"/>
              </p:ext>
            </p:extLst>
          </p:nvPr>
        </p:nvGraphicFramePr>
        <p:xfrm>
          <a:off x="2438400" y="1683281"/>
          <a:ext cx="428625" cy="200025"/>
        </p:xfrm>
        <a:graphic>
          <a:graphicData uri="http://schemas.openxmlformats.org/presentationml/2006/ole">
            <mc:AlternateContent xmlns:mc="http://schemas.openxmlformats.org/markup-compatibility/2006">
              <mc:Choice xmlns:v="urn:schemas-microsoft-com:vml" Requires="v">
                <p:oleObj spid="_x0000_s25662" name="Equation" r:id="rId13" imgW="431613" imgH="203112" progId="Equation.3">
                  <p:embed/>
                </p:oleObj>
              </mc:Choice>
              <mc:Fallback>
                <p:oleObj name="Equation" r:id="rId13" imgW="431613" imgH="203112" progId="Equation.3">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683281"/>
                        <a:ext cx="4286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70768769"/>
              </p:ext>
            </p:extLst>
          </p:nvPr>
        </p:nvGraphicFramePr>
        <p:xfrm>
          <a:off x="228600" y="2133600"/>
          <a:ext cx="914400" cy="238125"/>
        </p:xfrm>
        <a:graphic>
          <a:graphicData uri="http://schemas.openxmlformats.org/presentationml/2006/ole">
            <mc:AlternateContent xmlns:mc="http://schemas.openxmlformats.org/markup-compatibility/2006">
              <mc:Choice xmlns:v="urn:schemas-microsoft-com:vml" Requires="v">
                <p:oleObj spid="_x0000_s25663" name="Equation" r:id="rId15" imgW="914400" imgH="241300" progId="Equation.3">
                  <p:embed/>
                </p:oleObj>
              </mc:Choice>
              <mc:Fallback>
                <p:oleObj name="Equation" r:id="rId15" imgW="914400" imgH="241300" progId="Equation.3">
                  <p:embed/>
                  <p:pic>
                    <p:nvPicPr>
                      <p:cNvPr id="0"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2133600"/>
                        <a:ext cx="9144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80967195"/>
              </p:ext>
            </p:extLst>
          </p:nvPr>
        </p:nvGraphicFramePr>
        <p:xfrm>
          <a:off x="1802472" y="2120315"/>
          <a:ext cx="428625" cy="200025"/>
        </p:xfrm>
        <a:graphic>
          <a:graphicData uri="http://schemas.openxmlformats.org/presentationml/2006/ole">
            <mc:AlternateContent xmlns:mc="http://schemas.openxmlformats.org/markup-compatibility/2006">
              <mc:Choice xmlns:v="urn:schemas-microsoft-com:vml" Requires="v">
                <p:oleObj spid="_x0000_s25664" name="Equation" r:id="rId17" imgW="431613" imgH="203112" progId="Equation.3">
                  <p:embed/>
                </p:oleObj>
              </mc:Choice>
              <mc:Fallback>
                <p:oleObj name="Equation" r:id="rId17" imgW="431613" imgH="203112" progId="Equation.3">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02472" y="2120315"/>
                        <a:ext cx="4286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277817612"/>
              </p:ext>
            </p:extLst>
          </p:nvPr>
        </p:nvGraphicFramePr>
        <p:xfrm>
          <a:off x="368354" y="3269397"/>
          <a:ext cx="2000250" cy="514350"/>
        </p:xfrm>
        <a:graphic>
          <a:graphicData uri="http://schemas.openxmlformats.org/presentationml/2006/ole">
            <mc:AlternateContent xmlns:mc="http://schemas.openxmlformats.org/markup-compatibility/2006">
              <mc:Choice xmlns:v="urn:schemas-microsoft-com:vml" Requires="v">
                <p:oleObj spid="_x0000_s25665" name="Equation" r:id="rId18" imgW="2006600" imgH="520700" progId="Equation.3">
                  <p:embed/>
                </p:oleObj>
              </mc:Choice>
              <mc:Fallback>
                <p:oleObj name="Equation" r:id="rId18" imgW="2006600" imgH="520700" progId="Equation.3">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8354" y="3269397"/>
                        <a:ext cx="200025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2"/>
          <p:cNvSpPr>
            <a:spLocks noChangeArrowheads="1"/>
          </p:cNvSpPr>
          <p:nvPr/>
        </p:nvSpPr>
        <p:spPr bwMode="auto">
          <a:xfrm>
            <a:off x="1371600" y="893618"/>
            <a:ext cx="702468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5581650" algn="l"/>
              </a:tabLst>
              <a:defRPr>
                <a:solidFill>
                  <a:schemeClr val="tx1"/>
                </a:solidFill>
                <a:latin typeface="Arial" pitchFamily="34" charset="0"/>
                <a:cs typeface="Arial" pitchFamily="34" charset="0"/>
              </a:defRPr>
            </a:lvl1pPr>
            <a:lvl2pPr fontAlgn="base">
              <a:spcBef>
                <a:spcPct val="0"/>
              </a:spcBef>
              <a:spcAft>
                <a:spcPct val="0"/>
              </a:spcAft>
              <a:tabLst>
                <a:tab pos="5581650" algn="l"/>
              </a:tabLst>
              <a:defRPr>
                <a:solidFill>
                  <a:schemeClr val="tx1"/>
                </a:solidFill>
                <a:latin typeface="Arial" pitchFamily="34" charset="0"/>
                <a:cs typeface="Arial" pitchFamily="34" charset="0"/>
              </a:defRPr>
            </a:lvl2pPr>
            <a:lvl3pPr fontAlgn="base">
              <a:spcBef>
                <a:spcPct val="0"/>
              </a:spcBef>
              <a:spcAft>
                <a:spcPct val="0"/>
              </a:spcAft>
              <a:tabLst>
                <a:tab pos="5581650" algn="l"/>
              </a:tabLst>
              <a:defRPr>
                <a:solidFill>
                  <a:schemeClr val="tx1"/>
                </a:solidFill>
                <a:latin typeface="Arial" pitchFamily="34" charset="0"/>
                <a:cs typeface="Arial" pitchFamily="34" charset="0"/>
              </a:defRPr>
            </a:lvl3pPr>
            <a:lvl4pPr fontAlgn="base">
              <a:spcBef>
                <a:spcPct val="0"/>
              </a:spcBef>
              <a:spcAft>
                <a:spcPct val="0"/>
              </a:spcAft>
              <a:tabLst>
                <a:tab pos="5581650" algn="l"/>
              </a:tabLst>
              <a:defRPr>
                <a:solidFill>
                  <a:schemeClr val="tx1"/>
                </a:solidFill>
                <a:latin typeface="Arial" pitchFamily="34" charset="0"/>
                <a:cs typeface="Arial" pitchFamily="34" charset="0"/>
              </a:defRPr>
            </a:lvl4pPr>
            <a:lvl5pPr fontAlgn="base">
              <a:spcBef>
                <a:spcPct val="0"/>
              </a:spcBef>
              <a:spcAft>
                <a:spcPct val="0"/>
              </a:spcAft>
              <a:tabLst>
                <a:tab pos="5581650" algn="l"/>
              </a:tabLst>
              <a:defRPr>
                <a:solidFill>
                  <a:schemeClr val="tx1"/>
                </a:solidFill>
                <a:latin typeface="Arial" pitchFamily="34" charset="0"/>
                <a:cs typeface="Arial" pitchFamily="34" charset="0"/>
              </a:defRPr>
            </a:lvl5pPr>
            <a:lvl6pPr fontAlgn="base">
              <a:spcBef>
                <a:spcPct val="0"/>
              </a:spcBef>
              <a:spcAft>
                <a:spcPct val="0"/>
              </a:spcAft>
              <a:tabLst>
                <a:tab pos="5581650" algn="l"/>
              </a:tabLst>
              <a:defRPr>
                <a:solidFill>
                  <a:schemeClr val="tx1"/>
                </a:solidFill>
                <a:latin typeface="Arial" pitchFamily="34" charset="0"/>
                <a:cs typeface="Arial" pitchFamily="34" charset="0"/>
              </a:defRPr>
            </a:lvl6pPr>
            <a:lvl7pPr fontAlgn="base">
              <a:spcBef>
                <a:spcPct val="0"/>
              </a:spcBef>
              <a:spcAft>
                <a:spcPct val="0"/>
              </a:spcAft>
              <a:tabLst>
                <a:tab pos="5581650" algn="l"/>
              </a:tabLst>
              <a:defRPr>
                <a:solidFill>
                  <a:schemeClr val="tx1"/>
                </a:solidFill>
                <a:latin typeface="Arial" pitchFamily="34" charset="0"/>
                <a:cs typeface="Arial" pitchFamily="34" charset="0"/>
              </a:defRPr>
            </a:lvl7pPr>
            <a:lvl8pPr fontAlgn="base">
              <a:spcBef>
                <a:spcPct val="0"/>
              </a:spcBef>
              <a:spcAft>
                <a:spcPct val="0"/>
              </a:spcAft>
              <a:tabLst>
                <a:tab pos="5581650" algn="l"/>
              </a:tabLst>
              <a:defRPr>
                <a:solidFill>
                  <a:schemeClr val="tx1"/>
                </a:solidFill>
                <a:latin typeface="Arial" pitchFamily="34" charset="0"/>
                <a:cs typeface="Arial" pitchFamily="34" charset="0"/>
              </a:defRPr>
            </a:lvl8pPr>
            <a:lvl9pPr fontAlgn="base">
              <a:spcBef>
                <a:spcPct val="0"/>
              </a:spcBef>
              <a:spcAft>
                <a:spcPct val="0"/>
              </a:spcAft>
              <a:tabLst>
                <a:tab pos="5581650" algn="l"/>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l"/>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tab pos="5581650" algn="l"/>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parameter pH measures the activity of H</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ions as</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15900" algn="just" defTabSz="914400" rtl="0" eaLnBrk="0" fontAlgn="base" latinLnBrk="0" hangingPunct="0">
              <a:lnSpc>
                <a:spcPct val="100000"/>
              </a:lnSpc>
              <a:spcBef>
                <a:spcPct val="0"/>
              </a:spcBef>
              <a:spcAft>
                <a:spcPct val="0"/>
              </a:spcAft>
              <a:buClrTx/>
              <a:buSzTx/>
              <a:buFontTx/>
              <a:buNone/>
              <a:tabLst>
                <a:tab pos="5581650" algn="l"/>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 =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5"/>
          <p:cNvSpPr>
            <a:spLocks noChangeArrowheads="1"/>
          </p:cNvSpPr>
          <p:nvPr/>
        </p:nvSpPr>
        <p:spPr bwMode="auto">
          <a:xfrm>
            <a:off x="1685494" y="1676400"/>
            <a:ext cx="7953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1.008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18"/>
          <p:cNvSpPr>
            <a:spLocks noChangeArrowheads="1"/>
          </p:cNvSpPr>
          <p:nvPr/>
        </p:nvSpPr>
        <p:spPr bwMode="auto">
          <a:xfrm>
            <a:off x="380568" y="2530733"/>
            <a:ext cx="762000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5581650" algn="l"/>
              </a:tabLst>
              <a:defRPr>
                <a:solidFill>
                  <a:schemeClr val="tx1"/>
                </a:solidFill>
                <a:latin typeface="Arial" pitchFamily="34" charset="0"/>
                <a:cs typeface="Arial" pitchFamily="34" charset="0"/>
              </a:defRPr>
            </a:lvl1pPr>
            <a:lvl2pPr fontAlgn="base">
              <a:spcBef>
                <a:spcPct val="0"/>
              </a:spcBef>
              <a:spcAft>
                <a:spcPct val="0"/>
              </a:spcAft>
              <a:tabLst>
                <a:tab pos="5581650" algn="l"/>
              </a:tabLst>
              <a:defRPr>
                <a:solidFill>
                  <a:schemeClr val="tx1"/>
                </a:solidFill>
                <a:latin typeface="Arial" pitchFamily="34" charset="0"/>
                <a:cs typeface="Arial" pitchFamily="34" charset="0"/>
              </a:defRPr>
            </a:lvl2pPr>
            <a:lvl3pPr fontAlgn="base">
              <a:spcBef>
                <a:spcPct val="0"/>
              </a:spcBef>
              <a:spcAft>
                <a:spcPct val="0"/>
              </a:spcAft>
              <a:tabLst>
                <a:tab pos="5581650" algn="l"/>
              </a:tabLst>
              <a:defRPr>
                <a:solidFill>
                  <a:schemeClr val="tx1"/>
                </a:solidFill>
                <a:latin typeface="Arial" pitchFamily="34" charset="0"/>
                <a:cs typeface="Arial" pitchFamily="34" charset="0"/>
              </a:defRPr>
            </a:lvl3pPr>
            <a:lvl4pPr fontAlgn="base">
              <a:spcBef>
                <a:spcPct val="0"/>
              </a:spcBef>
              <a:spcAft>
                <a:spcPct val="0"/>
              </a:spcAft>
              <a:tabLst>
                <a:tab pos="5581650" algn="l"/>
              </a:tabLst>
              <a:defRPr>
                <a:solidFill>
                  <a:schemeClr val="tx1"/>
                </a:solidFill>
                <a:latin typeface="Arial" pitchFamily="34" charset="0"/>
                <a:cs typeface="Arial" pitchFamily="34" charset="0"/>
              </a:defRPr>
            </a:lvl4pPr>
            <a:lvl5pPr fontAlgn="base">
              <a:spcBef>
                <a:spcPct val="0"/>
              </a:spcBef>
              <a:spcAft>
                <a:spcPct val="0"/>
              </a:spcAft>
              <a:tabLst>
                <a:tab pos="5581650" algn="l"/>
              </a:tabLst>
              <a:defRPr>
                <a:solidFill>
                  <a:schemeClr val="tx1"/>
                </a:solidFill>
                <a:latin typeface="Arial" pitchFamily="34" charset="0"/>
                <a:cs typeface="Arial" pitchFamily="34" charset="0"/>
              </a:defRPr>
            </a:lvl5pPr>
            <a:lvl6pPr fontAlgn="base">
              <a:spcBef>
                <a:spcPct val="0"/>
              </a:spcBef>
              <a:spcAft>
                <a:spcPct val="0"/>
              </a:spcAft>
              <a:tabLst>
                <a:tab pos="5581650" algn="l"/>
              </a:tabLst>
              <a:defRPr>
                <a:solidFill>
                  <a:schemeClr val="tx1"/>
                </a:solidFill>
                <a:latin typeface="Arial" pitchFamily="34" charset="0"/>
                <a:cs typeface="Arial" pitchFamily="34" charset="0"/>
              </a:defRPr>
            </a:lvl6pPr>
            <a:lvl7pPr fontAlgn="base">
              <a:spcBef>
                <a:spcPct val="0"/>
              </a:spcBef>
              <a:spcAft>
                <a:spcPct val="0"/>
              </a:spcAft>
              <a:tabLst>
                <a:tab pos="5581650" algn="l"/>
              </a:tabLst>
              <a:defRPr>
                <a:solidFill>
                  <a:schemeClr val="tx1"/>
                </a:solidFill>
                <a:latin typeface="Arial" pitchFamily="34" charset="0"/>
                <a:cs typeface="Arial" pitchFamily="34" charset="0"/>
              </a:defRPr>
            </a:lvl7pPr>
            <a:lvl8pPr fontAlgn="base">
              <a:spcBef>
                <a:spcPct val="0"/>
              </a:spcBef>
              <a:spcAft>
                <a:spcPct val="0"/>
              </a:spcAft>
              <a:tabLst>
                <a:tab pos="5581650" algn="l"/>
              </a:tabLst>
              <a:defRPr>
                <a:solidFill>
                  <a:schemeClr val="tx1"/>
                </a:solidFill>
                <a:latin typeface="Arial" pitchFamily="34" charset="0"/>
                <a:cs typeface="Arial" pitchFamily="34" charset="0"/>
              </a:defRPr>
            </a:lvl8pPr>
            <a:lvl9pPr fontAlgn="base">
              <a:spcBef>
                <a:spcPct val="0"/>
              </a:spcBef>
              <a:spcAft>
                <a:spcPct val="0"/>
              </a:spcAft>
              <a:tabLst>
                <a:tab pos="558165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5581650" algn="l"/>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constant is the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ionic product</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water. In neutral water the concentrations of both ionic species are the same, 10</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-7</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mol</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the value of pH is 7. </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15900" algn="l" defTabSz="914400" rtl="0" eaLnBrk="0" fontAlgn="base" latinLnBrk="0" hangingPunct="0">
              <a:lnSpc>
                <a:spcPct val="100000"/>
              </a:lnSpc>
              <a:spcBef>
                <a:spcPct val="0"/>
              </a:spcBef>
              <a:spcAft>
                <a:spcPct val="0"/>
              </a:spcAft>
              <a:buClrTx/>
              <a:buSzTx/>
              <a:buFontTx/>
              <a:buNone/>
              <a:tabLst>
                <a:tab pos="5581650" algn="l"/>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5"/>
          <p:cNvSpPr/>
          <p:nvPr/>
        </p:nvSpPr>
        <p:spPr>
          <a:xfrm>
            <a:off x="2368604" y="2081829"/>
            <a:ext cx="752129" cy="276999"/>
          </a:xfrm>
          <a:prstGeom prst="rect">
            <a:avLst/>
          </a:prstGeom>
        </p:spPr>
        <p:txBody>
          <a:bodyPr wrap="none">
            <a:spAutoFit/>
          </a:bodyPr>
          <a:lstStyle/>
          <a:p>
            <a:r>
              <a:rPr lang="en-US" altLang="en-US" sz="1200" dirty="0">
                <a:latin typeface="Arial" pitchFamily="34" charset="0"/>
                <a:ea typeface="Times New Roman" pitchFamily="18" charset="0"/>
                <a:cs typeface="Arial" pitchFamily="34" charset="0"/>
              </a:rPr>
              <a:t> mol</a:t>
            </a:r>
            <a:r>
              <a:rPr lang="en-US" altLang="en-US" sz="1200" baseline="30000" dirty="0">
                <a:latin typeface="Arial" pitchFamily="34" charset="0"/>
                <a:ea typeface="Times New Roman" pitchFamily="18" charset="0"/>
                <a:cs typeface="Arial" pitchFamily="34" charset="0"/>
              </a:rPr>
              <a:t>2</a:t>
            </a:r>
            <a:r>
              <a:rPr lang="en-US" altLang="en-US" sz="1200" dirty="0">
                <a:latin typeface="Arial" pitchFamily="34" charset="0"/>
                <a:ea typeface="Times New Roman" pitchFamily="18" charset="0"/>
                <a:cs typeface="Arial" pitchFamily="34" charset="0"/>
              </a:rPr>
              <a:t> L</a:t>
            </a:r>
            <a:r>
              <a:rPr lang="en-US" altLang="en-US" sz="1200" baseline="30000" dirty="0">
                <a:latin typeface="Arial" pitchFamily="34" charset="0"/>
                <a:ea typeface="Times New Roman" pitchFamily="18" charset="0"/>
                <a:cs typeface="Arial" pitchFamily="34" charset="0"/>
              </a:rPr>
              <a:t>-2</a:t>
            </a:r>
            <a:endParaRPr lang="en-US" sz="1200" dirty="0"/>
          </a:p>
        </p:txBody>
      </p:sp>
      <p:sp>
        <p:nvSpPr>
          <p:cNvPr id="32" name="Rectangle 15"/>
          <p:cNvSpPr>
            <a:spLocks noChangeArrowheads="1"/>
          </p:cNvSpPr>
          <p:nvPr/>
        </p:nvSpPr>
        <p:spPr bwMode="auto">
          <a:xfrm>
            <a:off x="1038226" y="2082013"/>
            <a:ext cx="79533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1.008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1074252397"/>
              </p:ext>
            </p:extLst>
          </p:nvPr>
        </p:nvGraphicFramePr>
        <p:xfrm>
          <a:off x="380568" y="4038600"/>
          <a:ext cx="1857375" cy="428625"/>
        </p:xfrm>
        <a:graphic>
          <a:graphicData uri="http://schemas.openxmlformats.org/presentationml/2006/ole">
            <mc:AlternateContent xmlns:mc="http://schemas.openxmlformats.org/markup-compatibility/2006">
              <mc:Choice xmlns:v="urn:schemas-microsoft-com:vml" Requires="v">
                <p:oleObj spid="_x0000_s25666" name="Equation" r:id="rId20" imgW="1866900" imgH="431800" progId="Equation.3">
                  <p:embed/>
                </p:oleObj>
              </mc:Choice>
              <mc:Fallback>
                <p:oleObj name="Equation" r:id="rId20" imgW="1866900" imgH="431800" progId="Equation.3">
                  <p:embed/>
                  <p:pic>
                    <p:nvPicPr>
                      <p:cNvPr id="0" name="Object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0568" y="4038600"/>
                        <a:ext cx="18573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3454082743"/>
              </p:ext>
            </p:extLst>
          </p:nvPr>
        </p:nvGraphicFramePr>
        <p:xfrm>
          <a:off x="369402" y="4876800"/>
          <a:ext cx="1847850" cy="428625"/>
        </p:xfrm>
        <a:graphic>
          <a:graphicData uri="http://schemas.openxmlformats.org/presentationml/2006/ole">
            <mc:AlternateContent xmlns:mc="http://schemas.openxmlformats.org/markup-compatibility/2006">
              <mc:Choice xmlns:v="urn:schemas-microsoft-com:vml" Requires="v">
                <p:oleObj spid="_x0000_s25667" name="Equation" r:id="rId22" imgW="1854200" imgH="431800" progId="Equation.3">
                  <p:embed/>
                </p:oleObj>
              </mc:Choice>
              <mc:Fallback>
                <p:oleObj name="Equation" r:id="rId22" imgW="1854200" imgH="431800" progId="Equation.3">
                  <p:embed/>
                  <p:pic>
                    <p:nvPicPr>
                      <p:cNvPr id="0" name="Object 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9402" y="4876800"/>
                        <a:ext cx="184785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02216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769441"/>
          </a:xfrm>
          <a:prstGeom prst="rect">
            <a:avLst/>
          </a:prstGeom>
        </p:spPr>
        <p:txBody>
          <a:bodyPr wrap="square">
            <a:spAutoFit/>
          </a:bodyPr>
          <a:lstStyle/>
          <a:p>
            <a:r>
              <a:rPr lang="en-US" sz="1100" b="1" dirty="0"/>
              <a:t>Figure </a:t>
            </a:r>
            <a:r>
              <a:rPr lang="en-US" sz="1100" b="1" dirty="0" smtClean="0"/>
              <a:t>3.11.</a:t>
            </a:r>
            <a:r>
              <a:rPr lang="en-US" sz="1100" dirty="0" smtClean="0"/>
              <a:t> General form of water reduction and oxidation potentials, vs. pH, or </a:t>
            </a:r>
            <a:r>
              <a:rPr lang="en-US" sz="1100" dirty="0" err="1" smtClean="0"/>
              <a:t>Pourbaix</a:t>
            </a:r>
            <a:r>
              <a:rPr lang="en-US" sz="1100" dirty="0" smtClean="0"/>
              <a:t>, diagram. The shaded region is the domain of stability of water. At more negative potentials than the upper water is reduced by electrons injected from the electrode, and at more positive potentials water is oxidized by holes injected from the electrode. At acid pH proton (</a:t>
            </a:r>
            <a:r>
              <a:rPr lang="en-US" sz="1100" dirty="0" err="1" smtClean="0"/>
              <a:t>hydronium</a:t>
            </a:r>
            <a:r>
              <a:rPr lang="en-US" sz="1100" dirty="0" smtClean="0"/>
              <a:t>) ions are more abundant, while at alkaline pH the hydroxyl ion OH</a:t>
            </a:r>
            <a:r>
              <a:rPr lang="en-US" sz="1100" baseline="30000" dirty="0" smtClean="0"/>
              <a:t>-</a:t>
            </a:r>
            <a:r>
              <a:rPr lang="en-US" sz="1100" dirty="0" smtClean="0"/>
              <a:t> dominates, and the reduction and oxidation reactions are expressed differently.</a:t>
            </a:r>
            <a:endParaRPr lang="en-US" sz="1100" dirty="0"/>
          </a:p>
        </p:txBody>
      </p:sp>
      <p:pic>
        <p:nvPicPr>
          <p:cNvPr id="9218" name="Picture 2" descr="C:\Users\Carmen\Dropbox (DISPOSITIVOS FOTO)\book energy (1)\part 1\figs files\figs 3 voltage\3 11.TIF"/>
          <p:cNvPicPr>
            <a:picLocks noChangeAspect="1" noChangeArrowheads="1"/>
          </p:cNvPicPr>
          <p:nvPr/>
        </p:nvPicPr>
        <p:blipFill>
          <a:blip r:embed="rId2" cstate="print"/>
          <a:srcRect/>
          <a:stretch>
            <a:fillRect/>
          </a:stretch>
        </p:blipFill>
        <p:spPr bwMode="auto">
          <a:xfrm>
            <a:off x="1905000" y="381000"/>
            <a:ext cx="4739946" cy="37338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539552" y="1752600"/>
            <a:ext cx="6318448" cy="1877437"/>
          </a:xfrm>
          <a:prstGeom prst="rect">
            <a:avLst/>
          </a:prstGeom>
        </p:spPr>
        <p:txBody>
          <a:bodyPr wrap="square">
            <a:spAutoFit/>
          </a:bodyPr>
          <a:lstStyle/>
          <a:p>
            <a:r>
              <a:rPr lang="en-US" dirty="0" smtClean="0"/>
              <a:t>References</a:t>
            </a:r>
          </a:p>
          <a:p>
            <a:r>
              <a:rPr lang="en-US" sz="1400" dirty="0" err="1" smtClean="0"/>
              <a:t>Rickert</a:t>
            </a:r>
            <a:r>
              <a:rPr lang="en-US" sz="1400" dirty="0"/>
              <a:t>, H. </a:t>
            </a:r>
            <a:r>
              <a:rPr lang="en-US" sz="1400" i="1" dirty="0"/>
              <a:t>Electrochemistry of Solids</a:t>
            </a:r>
            <a:r>
              <a:rPr lang="en-US" sz="1400" dirty="0"/>
              <a:t>; Springer </a:t>
            </a:r>
            <a:r>
              <a:rPr lang="en-US" sz="1400" dirty="0" err="1"/>
              <a:t>Verlag</a:t>
            </a:r>
            <a:r>
              <a:rPr lang="en-US" sz="1400" dirty="0"/>
              <a:t>: Berlin, 1982</a:t>
            </a:r>
            <a:r>
              <a:rPr lang="en-US" sz="1400" dirty="0" smtClean="0"/>
              <a:t>.</a:t>
            </a:r>
          </a:p>
          <a:p>
            <a:endParaRPr lang="en-US" sz="1400" dirty="0"/>
          </a:p>
          <a:p>
            <a:r>
              <a:rPr lang="en-US" sz="1400" dirty="0" err="1"/>
              <a:t>Riess</a:t>
            </a:r>
            <a:r>
              <a:rPr lang="en-US" sz="1400" dirty="0"/>
              <a:t>, I. "What does a voltmeter measure?" </a:t>
            </a:r>
            <a:r>
              <a:rPr lang="en-US" sz="1400" i="1" dirty="0"/>
              <a:t>Solid State Ionics</a:t>
            </a:r>
            <a:r>
              <a:rPr lang="en-US" sz="1400" dirty="0"/>
              <a:t> </a:t>
            </a:r>
            <a:r>
              <a:rPr lang="en-US" sz="1400" b="1" dirty="0"/>
              <a:t>1997</a:t>
            </a:r>
            <a:r>
              <a:rPr lang="en-US" sz="1400" dirty="0"/>
              <a:t>, </a:t>
            </a:r>
            <a:r>
              <a:rPr lang="en-US" sz="1400" i="1" dirty="0"/>
              <a:t>95</a:t>
            </a:r>
            <a:r>
              <a:rPr lang="en-US" sz="1400" dirty="0"/>
              <a:t>, 327-328</a:t>
            </a:r>
            <a:r>
              <a:rPr lang="en-US" sz="1400" dirty="0" smtClean="0"/>
              <a:t>.</a:t>
            </a:r>
          </a:p>
          <a:p>
            <a:endParaRPr lang="en-US" sz="1400" dirty="0" smtClean="0"/>
          </a:p>
          <a:p>
            <a:r>
              <a:rPr lang="en-US" sz="1400" dirty="0" err="1"/>
              <a:t>Trasatti</a:t>
            </a:r>
            <a:r>
              <a:rPr lang="en-US" sz="1400" dirty="0"/>
              <a:t>, S. "The absolute electrode potential: An explanatory note". </a:t>
            </a:r>
            <a:r>
              <a:rPr lang="en-US" sz="1400" i="1" dirty="0"/>
              <a:t>Pure and Applied Chemistry</a:t>
            </a:r>
            <a:r>
              <a:rPr lang="en-US" sz="1400" dirty="0"/>
              <a:t> </a:t>
            </a:r>
            <a:r>
              <a:rPr lang="en-US" sz="1400" b="1" dirty="0"/>
              <a:t>1986</a:t>
            </a:r>
            <a:r>
              <a:rPr lang="en-US" sz="1400" dirty="0"/>
              <a:t>, </a:t>
            </a:r>
            <a:r>
              <a:rPr lang="en-US" sz="1400" i="1" dirty="0"/>
              <a:t>58</a:t>
            </a:r>
            <a:r>
              <a:rPr lang="en-US" sz="1400" dirty="0"/>
              <a:t>, 955-966</a:t>
            </a:r>
            <a:r>
              <a:rPr lang="en-US" sz="1400" dirty="0" smtClean="0"/>
              <a:t>.</a:t>
            </a:r>
          </a:p>
          <a:p>
            <a:endParaRPr lang="en-US" sz="1400" dirty="0"/>
          </a:p>
        </p:txBody>
      </p:sp>
    </p:spTree>
    <p:extLst>
      <p:ext uri="{BB962C8B-B14F-4D97-AF65-F5344CB8AC3E}">
        <p14:creationId xmlns:p14="http://schemas.microsoft.com/office/powerpoint/2010/main" val="3973043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28625" y="3733800"/>
            <a:ext cx="5099090" cy="600164"/>
          </a:xfrm>
          <a:prstGeom prst="rect">
            <a:avLst/>
          </a:prstGeom>
        </p:spPr>
        <p:txBody>
          <a:bodyPr wrap="square">
            <a:spAutoFit/>
          </a:bodyPr>
          <a:lstStyle/>
          <a:p>
            <a:r>
              <a:rPr lang="en-US" sz="1100" b="1" dirty="0"/>
              <a:t>Figure </a:t>
            </a:r>
            <a:r>
              <a:rPr lang="en-US" sz="1100" b="1" dirty="0" smtClean="0"/>
              <a:t>1.2.</a:t>
            </a:r>
            <a:r>
              <a:rPr lang="en-US" sz="1100" dirty="0" smtClean="0"/>
              <a:t> </a:t>
            </a:r>
            <a:r>
              <a:rPr lang="en-US" sz="1100" dirty="0"/>
              <a:t>SEM image of the cross section of a porous electrode formed by sintered TiO</a:t>
            </a:r>
            <a:r>
              <a:rPr lang="en-US" sz="1100" baseline="-25000" dirty="0"/>
              <a:t>2</a:t>
            </a:r>
            <a:r>
              <a:rPr lang="en-US" sz="1100" dirty="0"/>
              <a:t> anatase crystals (inset), deposited on a transparent substrate that consists on a glass support and thin TCO layer. Courtesy of Ronen </a:t>
            </a:r>
            <a:r>
              <a:rPr lang="en-US" sz="1100" dirty="0" err="1"/>
              <a:t>Gottesman</a:t>
            </a:r>
            <a:r>
              <a:rPr lang="en-US" sz="1100" dirty="0"/>
              <a:t> and </a:t>
            </a:r>
            <a:r>
              <a:rPr lang="en-US" sz="1100" dirty="0" err="1"/>
              <a:t>Arie</a:t>
            </a:r>
            <a:r>
              <a:rPr lang="en-US" sz="1100" dirty="0"/>
              <a:t> </a:t>
            </a:r>
            <a:r>
              <a:rPr lang="en-US" sz="1100" dirty="0" err="1"/>
              <a:t>Zaban</a:t>
            </a:r>
            <a:r>
              <a:rPr lang="en-US" sz="1100" dirty="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228600"/>
            <a:ext cx="4676775" cy="334454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838199"/>
            <a:ext cx="2504256" cy="2260091"/>
          </a:xfrm>
          <a:prstGeom prst="rect">
            <a:avLst/>
          </a:prstGeom>
        </p:spPr>
      </p:pic>
    </p:spTree>
    <p:extLst>
      <p:ext uri="{BB962C8B-B14F-4D97-AF65-F5344CB8AC3E}">
        <p14:creationId xmlns:p14="http://schemas.microsoft.com/office/powerpoint/2010/main" val="2763698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004752" y="2514600"/>
            <a:ext cx="4883265" cy="938719"/>
          </a:xfrm>
          <a:prstGeom prst="rect">
            <a:avLst/>
          </a:prstGeom>
        </p:spPr>
        <p:txBody>
          <a:bodyPr wrap="square">
            <a:spAutoFit/>
          </a:bodyPr>
          <a:lstStyle/>
          <a:p>
            <a:r>
              <a:rPr lang="en-US" sz="1100" b="1" dirty="0"/>
              <a:t>Figure 3.2.</a:t>
            </a:r>
            <a:r>
              <a:rPr lang="en-US" sz="1100" dirty="0"/>
              <a:t> The voltage applied in the device</a:t>
            </a:r>
            <a:r>
              <a:rPr lang="en-US" sz="1100" dirty="0" smtClean="0"/>
              <a:t>, </a:t>
            </a:r>
            <a:r>
              <a:rPr lang="en-US" sz="1100" i="1" dirty="0" smtClean="0"/>
              <a:t>V</a:t>
            </a:r>
            <a:r>
              <a:rPr lang="en-US" sz="1100" dirty="0" smtClean="0"/>
              <a:t> </a:t>
            </a:r>
            <a:r>
              <a:rPr lang="en-US" sz="1100" dirty="0"/>
              <a:t>, is proportional to the difference of the electron Fermi level in the left electrode </a:t>
            </a:r>
            <a:r>
              <a:rPr lang="en-US" sz="1100" i="1" dirty="0" smtClean="0"/>
              <a:t>E</a:t>
            </a:r>
            <a:r>
              <a:rPr lang="en-US" sz="1100" i="1" baseline="-25000" dirty="0" smtClean="0"/>
              <a:t>FA</a:t>
            </a:r>
            <a:r>
              <a:rPr lang="en-US" sz="1100" dirty="0" smtClean="0"/>
              <a:t>, </a:t>
            </a:r>
            <a:r>
              <a:rPr lang="en-US" sz="1100" dirty="0"/>
              <a:t>and the electron Fermi level in the right electrode</a:t>
            </a:r>
            <a:r>
              <a:rPr lang="en-US" sz="1100" dirty="0" smtClean="0"/>
              <a:t>, </a:t>
            </a:r>
            <a:r>
              <a:rPr lang="en-US" sz="1100" i="1" dirty="0" smtClean="0"/>
              <a:t>E</a:t>
            </a:r>
            <a:r>
              <a:rPr lang="en-US" sz="1100" i="1" baseline="-25000" dirty="0" smtClean="0"/>
              <a:t>FB</a:t>
            </a:r>
            <a:r>
              <a:rPr lang="en-US" sz="1100" dirty="0" smtClean="0"/>
              <a:t> </a:t>
            </a:r>
            <a:r>
              <a:rPr lang="en-US" sz="1100" dirty="0"/>
              <a:t>, which is taken as a graphical reference. The vertical scale represents electron energy increasing upwards. (a) Negative bias voltage at the left electrode. (b) Positive bias voltage at the left electrode.</a:t>
            </a:r>
          </a:p>
        </p:txBody>
      </p:sp>
      <p:pic>
        <p:nvPicPr>
          <p:cNvPr id="4" name="Picture 2" descr="C:\Users\Journal\Dropbox\book energy\book complete\figs files\figs 3 voltage\3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4753" y="533400"/>
            <a:ext cx="4705267" cy="1752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0" y="543222"/>
            <a:ext cx="3581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voltage measures the work necessary to carry an electron from one plate of the device to the other.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76200" y="141327"/>
            <a:ext cx="2279535" cy="369332"/>
          </a:xfrm>
          <a:prstGeom prst="rect">
            <a:avLst/>
          </a:prstGeom>
        </p:spPr>
        <p:txBody>
          <a:bodyPr wrap="none">
            <a:spAutoFit/>
          </a:bodyPr>
          <a:lstStyle/>
          <a:p>
            <a:r>
              <a:rPr lang="en-US" b="1" dirty="0"/>
              <a:t>2. Anode and cathode</a:t>
            </a:r>
          </a:p>
        </p:txBody>
      </p:sp>
      <p:sp>
        <p:nvSpPr>
          <p:cNvPr id="1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6565633"/>
              </p:ext>
            </p:extLst>
          </p:nvPr>
        </p:nvGraphicFramePr>
        <p:xfrm>
          <a:off x="228600" y="2879184"/>
          <a:ext cx="1143000" cy="209550"/>
        </p:xfrm>
        <a:graphic>
          <a:graphicData uri="http://schemas.openxmlformats.org/presentationml/2006/ole">
            <mc:AlternateContent xmlns:mc="http://schemas.openxmlformats.org/markup-compatibility/2006">
              <mc:Choice xmlns:v="urn:schemas-microsoft-com:vml" Requires="v">
                <p:oleObj spid="_x0000_s13329" name="Equation" r:id="rId4" imgW="1143000" imgH="215640" progId="Equation.3">
                  <p:embed/>
                </p:oleObj>
              </mc:Choice>
              <mc:Fallback>
                <p:oleObj name="Equation" r:id="rId4" imgW="1143000" imgH="215640" progId="Equation.3">
                  <p:embed/>
                  <p:pic>
                    <p:nvPicPr>
                      <p:cNvPr id="0" name="Object 4"/>
                      <p:cNvPicPr>
                        <a:picLocks noChangeAspect="1" noChangeArrowheads="1"/>
                      </p:cNvPicPr>
                      <p:nvPr/>
                    </p:nvPicPr>
                    <p:blipFill>
                      <a:blip r:embed="rId5"/>
                      <a:srcRect/>
                      <a:stretch>
                        <a:fillRect/>
                      </a:stretch>
                    </p:blipFill>
                    <p:spPr bwMode="auto">
                      <a:xfrm>
                        <a:off x="228600" y="2879184"/>
                        <a:ext cx="114300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76200" y="1868269"/>
            <a:ext cx="3200400" cy="954107"/>
          </a:xfrm>
          <a:prstGeom prst="rect">
            <a:avLst/>
          </a:prstGeom>
        </p:spPr>
        <p:txBody>
          <a:bodyPr wrap="square">
            <a:spAutoFit/>
          </a:bodyPr>
          <a:lstStyle/>
          <a:p>
            <a:r>
              <a:rPr lang="en-US" sz="1400" dirty="0" smtClean="0"/>
              <a:t>The voltage is </a:t>
            </a:r>
            <a:r>
              <a:rPr lang="en-US" sz="1400" dirty="0"/>
              <a:t>given by the difference of electron Fermi levels </a:t>
            </a:r>
            <a:r>
              <a:rPr lang="es-ES" sz="1400" dirty="0" smtClean="0"/>
              <a:t>(</a:t>
            </a:r>
            <a:r>
              <a:rPr lang="es-ES" sz="1400" dirty="0" err="1" smtClean="0"/>
              <a:t>electrochemical</a:t>
            </a:r>
            <a:r>
              <a:rPr lang="es-ES" sz="1400" dirty="0" smtClean="0"/>
              <a:t> </a:t>
            </a:r>
            <a:r>
              <a:rPr lang="es-ES" sz="1400" dirty="0" err="1" smtClean="0"/>
              <a:t>potential</a:t>
            </a:r>
            <a:r>
              <a:rPr lang="es-ES" sz="1400" dirty="0" smtClean="0"/>
              <a:t> of </a:t>
            </a:r>
            <a:r>
              <a:rPr lang="es-ES" sz="1400" dirty="0" err="1" smtClean="0"/>
              <a:t>electrons</a:t>
            </a:r>
            <a:r>
              <a:rPr lang="es-ES" sz="1400" dirty="0" smtClean="0"/>
              <a:t>) </a:t>
            </a:r>
            <a:r>
              <a:rPr lang="en-US" sz="1400" dirty="0" smtClean="0"/>
              <a:t>between </a:t>
            </a:r>
            <a:r>
              <a:rPr lang="en-US" sz="1400" dirty="0"/>
              <a:t>the two </a:t>
            </a:r>
            <a:r>
              <a:rPr lang="en-US" sz="1400" dirty="0" smtClean="0"/>
              <a:t>plates</a:t>
            </a:r>
            <a:endParaRPr lang="en-US" sz="14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600164"/>
          </a:xfrm>
          <a:prstGeom prst="rect">
            <a:avLst/>
          </a:prstGeom>
        </p:spPr>
        <p:txBody>
          <a:bodyPr wrap="square">
            <a:spAutoFit/>
          </a:bodyPr>
          <a:lstStyle/>
          <a:p>
            <a:r>
              <a:rPr lang="en-US" sz="1100" b="1" dirty="0"/>
              <a:t>Figure </a:t>
            </a:r>
            <a:r>
              <a:rPr lang="en-US" sz="1100" b="1" dirty="0" smtClean="0"/>
              <a:t>3.3.</a:t>
            </a:r>
            <a:r>
              <a:rPr lang="en-US" sz="1100" dirty="0" smtClean="0"/>
              <a:t> (a) Negative bias at the left electrode of a diode. Electrons enter the diode at the negative electrode, the cathode. (b) The battery produces negative voltage at the left electrode. Electrons leave the battery through the negative terminal, and enter the battery through the positive terminal, which is the cathode.</a:t>
            </a:r>
            <a:endParaRPr lang="es-ES" sz="1100" dirty="0" smtClean="0"/>
          </a:p>
        </p:txBody>
      </p:sp>
      <p:pic>
        <p:nvPicPr>
          <p:cNvPr id="1026" name="Picture 2" descr="C:\Users\Carmen\Dropbox (DISPOSITIVOS FOTO)\book energy (1)\part 1\figs files\figs 3 voltage\3 3.tif"/>
          <p:cNvPicPr>
            <a:picLocks noChangeAspect="1" noChangeArrowheads="1"/>
          </p:cNvPicPr>
          <p:nvPr/>
        </p:nvPicPr>
        <p:blipFill>
          <a:blip r:embed="rId2" cstate="print"/>
          <a:srcRect/>
          <a:stretch>
            <a:fillRect/>
          </a:stretch>
        </p:blipFill>
        <p:spPr bwMode="auto">
          <a:xfrm>
            <a:off x="990600" y="2667000"/>
            <a:ext cx="6922622" cy="2524125"/>
          </a:xfrm>
          <a:prstGeom prst="rect">
            <a:avLst/>
          </a:prstGeom>
          <a:noFill/>
        </p:spPr>
      </p:pic>
      <p:sp>
        <p:nvSpPr>
          <p:cNvPr id="4" name="Rectangle 3"/>
          <p:cNvSpPr/>
          <p:nvPr/>
        </p:nvSpPr>
        <p:spPr>
          <a:xfrm>
            <a:off x="990600" y="304800"/>
            <a:ext cx="6324600" cy="1169551"/>
          </a:xfrm>
          <a:prstGeom prst="rect">
            <a:avLst/>
          </a:prstGeom>
        </p:spPr>
        <p:txBody>
          <a:bodyPr wrap="square">
            <a:spAutoFit/>
          </a:bodyPr>
          <a:lstStyle/>
          <a:p>
            <a:r>
              <a:rPr lang="en-US" sz="1400" dirty="0"/>
              <a:t>If the device is a </a:t>
            </a:r>
            <a:r>
              <a:rPr lang="en-US" sz="1400" i="1" dirty="0"/>
              <a:t>load</a:t>
            </a:r>
            <a:r>
              <a:rPr lang="en-US" sz="1400" dirty="0"/>
              <a:t> such as a resistor it consumes electric power. The voltage has to be applied from an external power source, for example using a </a:t>
            </a:r>
            <a:r>
              <a:rPr lang="en-US" sz="1400" dirty="0" smtClean="0"/>
              <a:t>battery. </a:t>
            </a:r>
          </a:p>
          <a:p>
            <a:endParaRPr lang="en-US" sz="1400" dirty="0"/>
          </a:p>
          <a:p>
            <a:r>
              <a:rPr lang="en-US" sz="1400" dirty="0" smtClean="0"/>
              <a:t>If </a:t>
            </a:r>
            <a:r>
              <a:rPr lang="en-US" sz="1400" dirty="0"/>
              <a:t>the device itself produces power such as a battery, or a solar cell, voltage exists even in the absence of any external power source,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600164"/>
          </a:xfrm>
          <a:prstGeom prst="rect">
            <a:avLst/>
          </a:prstGeom>
        </p:spPr>
        <p:txBody>
          <a:bodyPr wrap="square">
            <a:spAutoFit/>
          </a:bodyPr>
          <a:lstStyle/>
          <a:p>
            <a:r>
              <a:rPr lang="en-US" sz="1100" b="1" dirty="0"/>
              <a:t>Figure </a:t>
            </a:r>
            <a:r>
              <a:rPr lang="en-US" sz="1100" b="1" dirty="0" smtClean="0"/>
              <a:t>3.3.</a:t>
            </a:r>
            <a:r>
              <a:rPr lang="en-US" sz="1100" dirty="0" smtClean="0"/>
              <a:t> (a) Negative bias at the left electrode of a diode. Electrons enter the diode at the negative electrode, the cathode. (b) The battery produces negative voltage at the left electrode. Electrons leave the battery through the negative terminal, and enter the battery through the positive terminal, which is the cathode.</a:t>
            </a:r>
            <a:endParaRPr lang="es-ES" sz="1100" dirty="0" smtClean="0"/>
          </a:p>
        </p:txBody>
      </p:sp>
      <p:pic>
        <p:nvPicPr>
          <p:cNvPr id="1026" name="Picture 2" descr="C:\Users\Carmen\Dropbox (DISPOSITIVOS FOTO)\book energy (1)\part 1\figs files\figs 3 voltage\3 3.tif"/>
          <p:cNvPicPr>
            <a:picLocks noChangeAspect="1" noChangeArrowheads="1"/>
          </p:cNvPicPr>
          <p:nvPr/>
        </p:nvPicPr>
        <p:blipFill>
          <a:blip r:embed="rId2" cstate="print"/>
          <a:srcRect/>
          <a:stretch>
            <a:fillRect/>
          </a:stretch>
        </p:blipFill>
        <p:spPr bwMode="auto">
          <a:xfrm>
            <a:off x="990600" y="2667000"/>
            <a:ext cx="6922622" cy="2524125"/>
          </a:xfrm>
          <a:prstGeom prst="rect">
            <a:avLst/>
          </a:prstGeom>
          <a:noFill/>
        </p:spPr>
      </p:pic>
      <p:sp>
        <p:nvSpPr>
          <p:cNvPr id="4" name="Rectangle 3"/>
          <p:cNvSpPr/>
          <p:nvPr/>
        </p:nvSpPr>
        <p:spPr>
          <a:xfrm>
            <a:off x="990600" y="304800"/>
            <a:ext cx="6324600" cy="2031325"/>
          </a:xfrm>
          <a:prstGeom prst="rect">
            <a:avLst/>
          </a:prstGeom>
        </p:spPr>
        <p:txBody>
          <a:bodyPr wrap="square">
            <a:spAutoFit/>
          </a:bodyPr>
          <a:lstStyle/>
          <a:p>
            <a:pPr lvl="0"/>
            <a:r>
              <a:rPr lang="en-US" sz="1400" dirty="0"/>
              <a:t>in a device which consumes power as an </a:t>
            </a:r>
            <a:r>
              <a:rPr lang="en-US" sz="1400" dirty="0" err="1"/>
              <a:t>electrolyzer</a:t>
            </a:r>
            <a:r>
              <a:rPr lang="en-US" sz="1400" dirty="0"/>
              <a:t>, the cathode is at negative voltage with respect to the anode, </a:t>
            </a:r>
            <a:r>
              <a:rPr lang="en-US" sz="1400" dirty="0" smtClean="0"/>
              <a:t>and</a:t>
            </a:r>
          </a:p>
          <a:p>
            <a:pPr lvl="0"/>
            <a:endParaRPr lang="en-US" sz="1400" dirty="0"/>
          </a:p>
          <a:p>
            <a:pPr lvl="0"/>
            <a:r>
              <a:rPr lang="en-US" sz="1400" dirty="0"/>
              <a:t>in a device which provides power, the cathode is at positive potential</a:t>
            </a:r>
            <a:r>
              <a:rPr lang="en-US" sz="1400" dirty="0" smtClean="0"/>
              <a:t>.</a:t>
            </a:r>
          </a:p>
          <a:p>
            <a:pPr lvl="0"/>
            <a:endParaRPr lang="en-US" sz="1400" dirty="0"/>
          </a:p>
          <a:p>
            <a:r>
              <a:rPr lang="en-US" sz="1400" dirty="0"/>
              <a:t>In a battery, the sign of the current changes when the battery is being charged or discharged. Irrespective of the current flow, the electrode containing the more electropositive material, that is with lower work function (for example, graphite in a lithium-ion cell) is termed the anode. </a:t>
            </a:r>
          </a:p>
        </p:txBody>
      </p:sp>
    </p:spTree>
    <p:extLst>
      <p:ext uri="{BB962C8B-B14F-4D97-AF65-F5344CB8AC3E}">
        <p14:creationId xmlns:p14="http://schemas.microsoft.com/office/powerpoint/2010/main" val="2667230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C:\Users\Carmen\Dropbox (DISPOSITIVOS FOTO)\book energy (1)\part 1\figs files\figs 3 voltage\3 5.tif"/>
          <p:cNvPicPr>
            <a:picLocks noChangeAspect="1" noChangeArrowheads="1"/>
          </p:cNvPicPr>
          <p:nvPr/>
        </p:nvPicPr>
        <p:blipFill>
          <a:blip r:embed="rId3" cstate="print"/>
          <a:srcRect/>
          <a:stretch>
            <a:fillRect/>
          </a:stretch>
        </p:blipFill>
        <p:spPr bwMode="auto">
          <a:xfrm>
            <a:off x="2543151" y="609600"/>
            <a:ext cx="6128769" cy="3505200"/>
          </a:xfrm>
          <a:prstGeom prst="rect">
            <a:avLst/>
          </a:prstGeom>
          <a:noFill/>
        </p:spPr>
      </p:pic>
      <p:sp>
        <p:nvSpPr>
          <p:cNvPr id="4" name="Rectangle 3"/>
          <p:cNvSpPr/>
          <p:nvPr/>
        </p:nvSpPr>
        <p:spPr>
          <a:xfrm>
            <a:off x="76200" y="76200"/>
            <a:ext cx="4260333" cy="369332"/>
          </a:xfrm>
          <a:prstGeom prst="rect">
            <a:avLst/>
          </a:prstGeom>
        </p:spPr>
        <p:txBody>
          <a:bodyPr wrap="none">
            <a:spAutoFit/>
          </a:bodyPr>
          <a:lstStyle/>
          <a:p>
            <a:r>
              <a:rPr lang="en-US" b="1" dirty="0"/>
              <a:t>3. Applied voltage and potential difference</a:t>
            </a:r>
          </a:p>
        </p:txBody>
      </p:sp>
      <p:sp>
        <p:nvSpPr>
          <p:cNvPr id="12" name="Rectangle 11"/>
          <p:cNvSpPr/>
          <p:nvPr/>
        </p:nvSpPr>
        <p:spPr>
          <a:xfrm>
            <a:off x="4800600" y="4191000"/>
            <a:ext cx="4239818" cy="430887"/>
          </a:xfrm>
          <a:prstGeom prst="rect">
            <a:avLst/>
          </a:prstGeom>
        </p:spPr>
        <p:txBody>
          <a:bodyPr wrap="square">
            <a:spAutoFit/>
          </a:bodyPr>
          <a:lstStyle/>
          <a:p>
            <a:r>
              <a:rPr lang="en-US" sz="1100" b="1" dirty="0"/>
              <a:t>Figure </a:t>
            </a:r>
            <a:r>
              <a:rPr lang="en-US" sz="1100" b="1" dirty="0" smtClean="0"/>
              <a:t>3.5.</a:t>
            </a:r>
            <a:r>
              <a:rPr lang="en-US" sz="1100" dirty="0" smtClean="0"/>
              <a:t> Energy diagram of potentials, vacuum levels, and Fermi levels, in two metal contacts of the same material.</a:t>
            </a:r>
            <a:endParaRPr lang="en-US" sz="1100"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934571759"/>
              </p:ext>
            </p:extLst>
          </p:nvPr>
        </p:nvGraphicFramePr>
        <p:xfrm>
          <a:off x="3206750" y="1704975"/>
          <a:ext cx="873125" cy="209550"/>
        </p:xfrm>
        <a:graphic>
          <a:graphicData uri="http://schemas.openxmlformats.org/presentationml/2006/ole">
            <mc:AlternateContent xmlns:mc="http://schemas.openxmlformats.org/markup-compatibility/2006">
              <mc:Choice xmlns:v="urn:schemas-microsoft-com:vml" Requires="v">
                <p:oleObj spid="_x0000_s15424" name="Equation" r:id="rId4" imgW="876240" imgH="215640" progId="Equation.3">
                  <p:embed/>
                </p:oleObj>
              </mc:Choice>
              <mc:Fallback>
                <p:oleObj name="Equation" r:id="rId4" imgW="876240" imgH="215640" progId="Equation.3">
                  <p:embed/>
                  <p:pic>
                    <p:nvPicPr>
                      <p:cNvPr id="0" name="Object 1"/>
                      <p:cNvPicPr>
                        <a:picLocks noChangeAspect="1" noChangeArrowheads="1"/>
                      </p:cNvPicPr>
                      <p:nvPr/>
                    </p:nvPicPr>
                    <p:blipFill>
                      <a:blip r:embed="rId5"/>
                      <a:srcRect/>
                      <a:stretch>
                        <a:fillRect/>
                      </a:stretch>
                    </p:blipFill>
                    <p:spPr bwMode="auto">
                      <a:xfrm>
                        <a:off x="3206750" y="1704975"/>
                        <a:ext cx="87312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flipV="1">
            <a:off x="3200400" y="1905000"/>
            <a:ext cx="113613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4246707877"/>
              </p:ext>
            </p:extLst>
          </p:nvPr>
        </p:nvGraphicFramePr>
        <p:xfrm>
          <a:off x="5029200" y="954088"/>
          <a:ext cx="885825" cy="425450"/>
        </p:xfrm>
        <a:graphic>
          <a:graphicData uri="http://schemas.openxmlformats.org/presentationml/2006/ole">
            <mc:AlternateContent xmlns:mc="http://schemas.openxmlformats.org/markup-compatibility/2006">
              <mc:Choice xmlns:v="urn:schemas-microsoft-com:vml" Requires="v">
                <p:oleObj spid="_x0000_s15425" name="Equation" r:id="rId6" imgW="888840" imgH="431640" progId="Equation.3">
                  <p:embed/>
                </p:oleObj>
              </mc:Choice>
              <mc:Fallback>
                <p:oleObj name="Equation" r:id="rId6" imgW="888840" imgH="431640" progId="Equation.3">
                  <p:embed/>
                  <p:pic>
                    <p:nvPicPr>
                      <p:cNvPr id="0" name="Object 3"/>
                      <p:cNvPicPr>
                        <a:picLocks noChangeAspect="1" noChangeArrowheads="1"/>
                      </p:cNvPicPr>
                      <p:nvPr/>
                    </p:nvPicPr>
                    <p:blipFill>
                      <a:blip r:embed="rId7"/>
                      <a:srcRect/>
                      <a:stretch>
                        <a:fillRect/>
                      </a:stretch>
                    </p:blipFill>
                    <p:spPr bwMode="auto">
                      <a:xfrm>
                        <a:off x="5029200" y="954088"/>
                        <a:ext cx="885825"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Arrow Connector 14"/>
          <p:cNvCxnSpPr/>
          <p:nvPr/>
        </p:nvCxnSpPr>
        <p:spPr>
          <a:xfrm flipV="1">
            <a:off x="5257800" y="914400"/>
            <a:ext cx="990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00400" y="2209800"/>
            <a:ext cx="20574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633015277"/>
              </p:ext>
            </p:extLst>
          </p:nvPr>
        </p:nvGraphicFramePr>
        <p:xfrm>
          <a:off x="3402013" y="2644775"/>
          <a:ext cx="733425" cy="225425"/>
        </p:xfrm>
        <a:graphic>
          <a:graphicData uri="http://schemas.openxmlformats.org/presentationml/2006/ole">
            <mc:AlternateContent xmlns:mc="http://schemas.openxmlformats.org/markup-compatibility/2006">
              <mc:Choice xmlns:v="urn:schemas-microsoft-com:vml" Requires="v">
                <p:oleObj spid="_x0000_s15426" name="Equation" r:id="rId8" imgW="736560" imgH="228600" progId="Equation.3">
                  <p:embed/>
                </p:oleObj>
              </mc:Choice>
              <mc:Fallback>
                <p:oleObj name="Equation" r:id="rId8" imgW="736560" imgH="228600" progId="Equation.3">
                  <p:embed/>
                  <p:pic>
                    <p:nvPicPr>
                      <p:cNvPr id="0" name="Object 5"/>
                      <p:cNvPicPr>
                        <a:picLocks noChangeAspect="1" noChangeArrowheads="1"/>
                      </p:cNvPicPr>
                      <p:nvPr/>
                    </p:nvPicPr>
                    <p:blipFill>
                      <a:blip r:embed="rId9"/>
                      <a:srcRect/>
                      <a:stretch>
                        <a:fillRect/>
                      </a:stretch>
                    </p:blipFill>
                    <p:spPr bwMode="auto">
                      <a:xfrm>
                        <a:off x="3402013" y="2644775"/>
                        <a:ext cx="733425" cy="22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p:nvPr/>
        </p:nvCxnSpPr>
        <p:spPr>
          <a:xfrm flipV="1">
            <a:off x="5943600" y="2019300"/>
            <a:ext cx="12954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911814758"/>
              </p:ext>
            </p:extLst>
          </p:nvPr>
        </p:nvGraphicFramePr>
        <p:xfrm>
          <a:off x="5943600" y="3038475"/>
          <a:ext cx="1247775" cy="419100"/>
        </p:xfrm>
        <a:graphic>
          <a:graphicData uri="http://schemas.openxmlformats.org/presentationml/2006/ole">
            <mc:AlternateContent xmlns:mc="http://schemas.openxmlformats.org/markup-compatibility/2006">
              <mc:Choice xmlns:v="urn:schemas-microsoft-com:vml" Requires="v">
                <p:oleObj spid="_x0000_s15427" name="Equation" r:id="rId10" imgW="1244520" imgH="431640" progId="Equation.3">
                  <p:embed/>
                </p:oleObj>
              </mc:Choice>
              <mc:Fallback>
                <p:oleObj name="Equation" r:id="rId10" imgW="1244520" imgH="431640" progId="Equation.3">
                  <p:embed/>
                  <p:pic>
                    <p:nvPicPr>
                      <p:cNvPr id="0" name="Object 7"/>
                      <p:cNvPicPr>
                        <a:picLocks noChangeAspect="1" noChangeArrowheads="1"/>
                      </p:cNvPicPr>
                      <p:nvPr/>
                    </p:nvPicPr>
                    <p:blipFill>
                      <a:blip r:embed="rId11"/>
                      <a:srcRect/>
                      <a:stretch>
                        <a:fillRect/>
                      </a:stretch>
                    </p:blipFill>
                    <p:spPr bwMode="auto">
                      <a:xfrm>
                        <a:off x="5943600" y="3038475"/>
                        <a:ext cx="12477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descr="C:\Users\Carmen\Dropbox (DISPOSITIVOS FOTO)\book energy (1)\part 1\figs files\figs 3 voltage\3 4.tif"/>
          <p:cNvPicPr>
            <a:picLocks noChangeAspect="1" noChangeArrowheads="1"/>
          </p:cNvPicPr>
          <p:nvPr/>
        </p:nvPicPr>
        <p:blipFill>
          <a:blip r:embed="rId3" cstate="print"/>
          <a:srcRect/>
          <a:stretch>
            <a:fillRect/>
          </a:stretch>
        </p:blipFill>
        <p:spPr bwMode="auto">
          <a:xfrm>
            <a:off x="5867400" y="2590800"/>
            <a:ext cx="1903238" cy="1828800"/>
          </a:xfrm>
          <a:prstGeom prst="rect">
            <a:avLst/>
          </a:prstGeom>
          <a:noFill/>
        </p:spPr>
      </p:pic>
      <p:sp>
        <p:nvSpPr>
          <p:cNvPr id="11" name="Rectangle 10"/>
          <p:cNvSpPr/>
          <p:nvPr/>
        </p:nvSpPr>
        <p:spPr>
          <a:xfrm>
            <a:off x="4724400" y="4648200"/>
            <a:ext cx="3966570" cy="430887"/>
          </a:xfrm>
          <a:prstGeom prst="rect">
            <a:avLst/>
          </a:prstGeom>
        </p:spPr>
        <p:txBody>
          <a:bodyPr wrap="square">
            <a:spAutoFit/>
          </a:bodyPr>
          <a:lstStyle/>
          <a:p>
            <a:r>
              <a:rPr lang="en-US" sz="1100" b="1" dirty="0"/>
              <a:t>Figure </a:t>
            </a:r>
            <a:r>
              <a:rPr lang="en-US" sz="1100" b="1" dirty="0" smtClean="0"/>
              <a:t>3.4.</a:t>
            </a:r>
            <a:r>
              <a:rPr lang="en-US" sz="1100" dirty="0" smtClean="0"/>
              <a:t> Measurement of voltage between pieces of silver and gold, using a voltmeter that has copper terminals.</a:t>
            </a:r>
            <a:endParaRPr lang="es-ES" sz="11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610571266"/>
              </p:ext>
            </p:extLst>
          </p:nvPr>
        </p:nvGraphicFramePr>
        <p:xfrm>
          <a:off x="838200" y="1317427"/>
          <a:ext cx="1419225" cy="419100"/>
        </p:xfrm>
        <a:graphic>
          <a:graphicData uri="http://schemas.openxmlformats.org/presentationml/2006/ole">
            <mc:AlternateContent xmlns:mc="http://schemas.openxmlformats.org/markup-compatibility/2006">
              <mc:Choice xmlns:v="urn:schemas-microsoft-com:vml" Requires="v">
                <p:oleObj spid="_x0000_s17422" name="Equation" r:id="rId4" imgW="1422400" imgH="431800" progId="Equation.3">
                  <p:embed/>
                </p:oleObj>
              </mc:Choice>
              <mc:Fallback>
                <p:oleObj name="Equation" r:id="rId4" imgW="1422400" imgH="431800"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317427"/>
                        <a:ext cx="14192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706220" y="990600"/>
            <a:ext cx="2439770" cy="307777"/>
          </a:xfrm>
          <a:prstGeom prst="rect">
            <a:avLst/>
          </a:prstGeom>
          <a:noFill/>
        </p:spPr>
        <p:txBody>
          <a:bodyPr wrap="none" rtlCol="0">
            <a:spAutoFit/>
          </a:bodyPr>
          <a:lstStyle/>
          <a:p>
            <a:r>
              <a:rPr lang="en-US" sz="1400" dirty="0" smtClean="0"/>
              <a:t>Terminals of the same material</a:t>
            </a:r>
            <a:endParaRPr lang="en-US" sz="1400" dirty="0"/>
          </a:p>
        </p:txBody>
      </p:sp>
      <p:sp>
        <p:nvSpPr>
          <p:cNvPr id="7" name="Rectangle 6"/>
          <p:cNvSpPr/>
          <p:nvPr/>
        </p:nvSpPr>
        <p:spPr>
          <a:xfrm>
            <a:off x="706219" y="152400"/>
            <a:ext cx="6001465" cy="830997"/>
          </a:xfrm>
          <a:prstGeom prst="rect">
            <a:avLst/>
          </a:prstGeom>
        </p:spPr>
        <p:txBody>
          <a:bodyPr wrap="square">
            <a:spAutoFit/>
          </a:bodyPr>
          <a:lstStyle/>
          <a:p>
            <a:r>
              <a:rPr lang="en-US" sz="1600" dirty="0" smtClean="0"/>
              <a:t>A voltage </a:t>
            </a:r>
            <a:r>
              <a:rPr lang="en-US" sz="1600" dirty="0"/>
              <a:t>in a device is a difference of Fermi levels between the two electrodes. </a:t>
            </a:r>
            <a:endParaRPr lang="en-US" sz="1600" dirty="0" smtClean="0"/>
          </a:p>
          <a:p>
            <a:r>
              <a:rPr lang="en-US" sz="1600" dirty="0" smtClean="0"/>
              <a:t>the </a:t>
            </a:r>
            <a:r>
              <a:rPr lang="en-US" sz="1600" dirty="0"/>
              <a:t>difference of electrostatic </a:t>
            </a:r>
            <a:r>
              <a:rPr lang="en-US" sz="1600" dirty="0" smtClean="0"/>
              <a:t>potentials is not the voltage. </a:t>
            </a:r>
            <a:endParaRPr lang="en-US" sz="1600" dirty="0"/>
          </a:p>
        </p:txBody>
      </p:sp>
      <p:sp>
        <p:nvSpPr>
          <p:cNvPr id="8" name="Rectangle 7"/>
          <p:cNvSpPr/>
          <p:nvPr/>
        </p:nvSpPr>
        <p:spPr>
          <a:xfrm>
            <a:off x="706220" y="1944469"/>
            <a:ext cx="4572000" cy="523220"/>
          </a:xfrm>
          <a:prstGeom prst="rect">
            <a:avLst/>
          </a:prstGeom>
        </p:spPr>
        <p:txBody>
          <a:bodyPr>
            <a:spAutoFit/>
          </a:bodyPr>
          <a:lstStyle/>
          <a:p>
            <a:r>
              <a:rPr lang="en-US" sz="1400" dirty="0"/>
              <a:t>if the contacts materials are different, </a:t>
            </a:r>
            <a:r>
              <a:rPr lang="en-US" sz="1400" dirty="0" smtClean="0"/>
              <a:t>there is a difference of </a:t>
            </a:r>
            <a:r>
              <a:rPr lang="en-US" sz="1400" dirty="0"/>
              <a:t>Volta and Galvani potentials. </a:t>
            </a:r>
          </a:p>
        </p:txBody>
      </p:sp>
      <p:sp>
        <p:nvSpPr>
          <p:cNvPr id="10" name="Rectangle 9"/>
          <p:cNvSpPr/>
          <p:nvPr/>
        </p:nvSpPr>
        <p:spPr>
          <a:xfrm>
            <a:off x="706220" y="2743200"/>
            <a:ext cx="4572000" cy="738664"/>
          </a:xfrm>
          <a:prstGeom prst="rect">
            <a:avLst/>
          </a:prstGeom>
        </p:spPr>
        <p:txBody>
          <a:bodyPr>
            <a:spAutoFit/>
          </a:bodyPr>
          <a:lstStyle/>
          <a:p>
            <a:r>
              <a:rPr lang="en-US" sz="1400" dirty="0"/>
              <a:t>the voltmeter provides the difference of electrochemical potentials (Fermi levels) of electrons between Ag and Au, though not the electric potential difference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800600" y="3276600"/>
            <a:ext cx="4063009" cy="430887"/>
          </a:xfrm>
          <a:prstGeom prst="rect">
            <a:avLst/>
          </a:prstGeom>
        </p:spPr>
        <p:txBody>
          <a:bodyPr wrap="square">
            <a:spAutoFit/>
          </a:bodyPr>
          <a:lstStyle/>
          <a:p>
            <a:r>
              <a:rPr lang="en-US" sz="1100" b="1" dirty="0"/>
              <a:t>Figure </a:t>
            </a:r>
            <a:r>
              <a:rPr lang="en-US" sz="1100" b="1" dirty="0" smtClean="0"/>
              <a:t>3.6.</a:t>
            </a:r>
            <a:r>
              <a:rPr lang="en-US" sz="1100" dirty="0" smtClean="0"/>
              <a:t> A capacitor formed by two plates of the same metal. (a) Zero voltage. (b) The left plate in biased negatively.</a:t>
            </a:r>
            <a:endParaRPr lang="es-ES" sz="1100" dirty="0" smtClean="0"/>
          </a:p>
        </p:txBody>
      </p:sp>
      <p:pic>
        <p:nvPicPr>
          <p:cNvPr id="4098" name="Picture 2" descr="C:\Users\Carmen\Dropbox (DISPOSITIVOS FOTO)\book energy (1)\part 1\figs files\figs 3 voltage\3 6.tif"/>
          <p:cNvPicPr>
            <a:picLocks noChangeAspect="1" noChangeArrowheads="1"/>
          </p:cNvPicPr>
          <p:nvPr/>
        </p:nvPicPr>
        <p:blipFill>
          <a:blip r:embed="rId3" cstate="print"/>
          <a:srcRect/>
          <a:stretch>
            <a:fillRect/>
          </a:stretch>
        </p:blipFill>
        <p:spPr bwMode="auto">
          <a:xfrm>
            <a:off x="4572000" y="337066"/>
            <a:ext cx="4203230" cy="2771775"/>
          </a:xfrm>
          <a:prstGeom prst="rect">
            <a:avLst/>
          </a:prstGeom>
          <a:noFill/>
        </p:spPr>
      </p:pic>
      <p:sp>
        <p:nvSpPr>
          <p:cNvPr id="4" name="Rectangle 3"/>
          <p:cNvSpPr/>
          <p:nvPr/>
        </p:nvSpPr>
        <p:spPr>
          <a:xfrm>
            <a:off x="304800" y="152400"/>
            <a:ext cx="1702325" cy="369332"/>
          </a:xfrm>
          <a:prstGeom prst="rect">
            <a:avLst/>
          </a:prstGeom>
        </p:spPr>
        <p:txBody>
          <a:bodyPr wrap="none">
            <a:spAutoFit/>
          </a:bodyPr>
          <a:lstStyle/>
          <a:p>
            <a:r>
              <a:rPr lang="en-US" b="1" dirty="0"/>
              <a:t>4. The capacitor</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740596093"/>
              </p:ext>
            </p:extLst>
          </p:nvPr>
        </p:nvGraphicFramePr>
        <p:xfrm>
          <a:off x="152400" y="685800"/>
          <a:ext cx="1285875" cy="238125"/>
        </p:xfrm>
        <a:graphic>
          <a:graphicData uri="http://schemas.openxmlformats.org/presentationml/2006/ole">
            <mc:AlternateContent xmlns:mc="http://schemas.openxmlformats.org/markup-compatibility/2006">
              <mc:Choice xmlns:v="urn:schemas-microsoft-com:vml" Requires="v">
                <p:oleObj spid="_x0000_s18485" name="Equation" r:id="rId4" imgW="1282700" imgH="241300" progId="Equation.3">
                  <p:embed/>
                </p:oleObj>
              </mc:Choice>
              <mc:Fallback>
                <p:oleObj name="Equation" r:id="rId4" imgW="12827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12858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778503994"/>
              </p:ext>
            </p:extLst>
          </p:nvPr>
        </p:nvGraphicFramePr>
        <p:xfrm>
          <a:off x="152400" y="1143000"/>
          <a:ext cx="523875" cy="381000"/>
        </p:xfrm>
        <a:graphic>
          <a:graphicData uri="http://schemas.openxmlformats.org/presentationml/2006/ole">
            <mc:AlternateContent xmlns:mc="http://schemas.openxmlformats.org/markup-compatibility/2006">
              <mc:Choice xmlns:v="urn:schemas-microsoft-com:vml" Requires="v">
                <p:oleObj spid="_x0000_s18486" name="Equation" r:id="rId6" imgW="533169" imgH="393529" progId="Equation.3">
                  <p:embed/>
                </p:oleObj>
              </mc:Choice>
              <mc:Fallback>
                <p:oleObj name="Equation" r:id="rId6" imgW="533169" imgH="393529"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43000"/>
                        <a:ext cx="5238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468811518"/>
              </p:ext>
            </p:extLst>
          </p:nvPr>
        </p:nvGraphicFramePr>
        <p:xfrm>
          <a:off x="152400" y="1722953"/>
          <a:ext cx="533400" cy="419100"/>
        </p:xfrm>
        <a:graphic>
          <a:graphicData uri="http://schemas.openxmlformats.org/presentationml/2006/ole">
            <mc:AlternateContent xmlns:mc="http://schemas.openxmlformats.org/markup-compatibility/2006">
              <mc:Choice xmlns:v="urn:schemas-microsoft-com:vml" Requires="v">
                <p:oleObj spid="_x0000_s18487" name="Equation" r:id="rId8" imgW="533169" imgH="418918" progId="Equation.3">
                  <p:embed/>
                </p:oleObj>
              </mc:Choice>
              <mc:Fallback>
                <p:oleObj name="Equation" r:id="rId8" imgW="533169" imgH="418918"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722953"/>
                        <a:ext cx="5334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541670654"/>
              </p:ext>
            </p:extLst>
          </p:nvPr>
        </p:nvGraphicFramePr>
        <p:xfrm>
          <a:off x="228600" y="2438400"/>
          <a:ext cx="552450" cy="390525"/>
        </p:xfrm>
        <a:graphic>
          <a:graphicData uri="http://schemas.openxmlformats.org/presentationml/2006/ole">
            <mc:AlternateContent xmlns:mc="http://schemas.openxmlformats.org/markup-compatibility/2006">
              <mc:Choice xmlns:v="urn:schemas-microsoft-com:vml" Requires="v">
                <p:oleObj spid="_x0000_s18488" name="Equation" r:id="rId10" imgW="558558" imgH="393529" progId="Equation.3">
                  <p:embed/>
                </p:oleObj>
              </mc:Choice>
              <mc:Fallback>
                <p:oleObj name="Equation" r:id="rId10" imgW="558558" imgH="393529"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2438400"/>
                        <a:ext cx="5524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1673</Words>
  <Application>Microsoft Office PowerPoint</Application>
  <PresentationFormat>On-screen Show (4:3)</PresentationFormat>
  <Paragraphs>129</Paragraphs>
  <Slides>22</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Office Theme</vt:lpstr>
      <vt:lpstr>Equation</vt:lpstr>
      <vt:lpstr>Ecuación</vt:lpstr>
      <vt:lpstr>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102</cp:revision>
  <dcterms:created xsi:type="dcterms:W3CDTF">2012-04-28T07:58:05Z</dcterms:created>
  <dcterms:modified xsi:type="dcterms:W3CDTF">2014-11-08T18:00:57Z</dcterms:modified>
</cp:coreProperties>
</file>