
<file path=[Content_Types].xml><?xml version="1.0" encoding="utf-8"?>
<Types xmlns="http://schemas.openxmlformats.org/package/2006/content-types">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6"/>
  </p:notesMasterIdLst>
  <p:sldIdLst>
    <p:sldId id="257" r:id="rId2"/>
    <p:sldId id="304" r:id="rId3"/>
    <p:sldId id="277" r:id="rId4"/>
    <p:sldId id="278" r:id="rId5"/>
    <p:sldId id="279" r:id="rId6"/>
    <p:sldId id="280" r:id="rId7"/>
    <p:sldId id="281" r:id="rId8"/>
    <p:sldId id="296" r:id="rId9"/>
    <p:sldId id="283" r:id="rId10"/>
    <p:sldId id="282" r:id="rId11"/>
    <p:sldId id="284" r:id="rId12"/>
    <p:sldId id="285" r:id="rId13"/>
    <p:sldId id="286" r:id="rId14"/>
    <p:sldId id="288" r:id="rId15"/>
    <p:sldId id="295" r:id="rId16"/>
    <p:sldId id="287" r:id="rId17"/>
    <p:sldId id="289" r:id="rId18"/>
    <p:sldId id="290" r:id="rId19"/>
    <p:sldId id="291" r:id="rId20"/>
    <p:sldId id="298" r:id="rId21"/>
    <p:sldId id="292" r:id="rId22"/>
    <p:sldId id="293" r:id="rId23"/>
    <p:sldId id="294" r:id="rId24"/>
    <p:sldId id="29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90" autoAdjust="0"/>
    <p:restoredTop sz="94660" autoAdjust="0"/>
  </p:normalViewPr>
  <p:slideViewPr>
    <p:cSldViewPr>
      <p:cViewPr varScale="1">
        <p:scale>
          <a:sx n="94" d="100"/>
          <a:sy n="94" d="100"/>
        </p:scale>
        <p:origin x="-26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4" Type="http://schemas.openxmlformats.org/officeDocument/2006/relationships/image" Target="../media/image60.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5" Type="http://schemas.openxmlformats.org/officeDocument/2006/relationships/image" Target="../media/image66.wmf"/><Relationship Id="rId4" Type="http://schemas.openxmlformats.org/officeDocument/2006/relationships/image" Target="../media/image6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3.wmf"/><Relationship Id="rId1" Type="http://schemas.openxmlformats.org/officeDocument/2006/relationships/image" Target="../media/image62.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7.wmf"/><Relationship Id="rId7" Type="http://schemas.openxmlformats.org/officeDocument/2006/relationships/image" Target="../media/image11.wmf"/><Relationship Id="rId2" Type="http://schemas.openxmlformats.org/officeDocument/2006/relationships/image" Target="../media/image6.wmf"/><Relationship Id="rId1" Type="http://schemas.openxmlformats.org/officeDocument/2006/relationships/image" Target="../media/image5.wmf"/><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5" Type="http://schemas.openxmlformats.org/officeDocument/2006/relationships/image" Target="../media/image20.wmf"/><Relationship Id="rId4"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8.wmf"/><Relationship Id="rId7" Type="http://schemas.openxmlformats.org/officeDocument/2006/relationships/image" Target="../media/image32.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11" Type="http://schemas.openxmlformats.org/officeDocument/2006/relationships/image" Target="../media/image36.wmf"/><Relationship Id="rId5" Type="http://schemas.openxmlformats.org/officeDocument/2006/relationships/image" Target="../media/image30.wmf"/><Relationship Id="rId10" Type="http://schemas.openxmlformats.org/officeDocument/2006/relationships/image" Target="../media/image35.wmf"/><Relationship Id="rId4" Type="http://schemas.openxmlformats.org/officeDocument/2006/relationships/image" Target="../media/image29.wmf"/><Relationship Id="rId9"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26886C-EFF1-4CA2-8312-E7094A603E57}" type="datetimeFigureOut">
              <a:rPr lang="en-US" smtClean="0"/>
              <a:pPr/>
              <a:t>12/1/2014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888536-DBA0-40BB-8995-12671ADD070D}" type="slidenum">
              <a:rPr lang="en-US" smtClean="0"/>
              <a:pPr/>
              <a:t>‹#›</a:t>
            </a:fld>
            <a:endParaRPr lang="en-US"/>
          </a:p>
        </p:txBody>
      </p:sp>
    </p:spTree>
    <p:extLst>
      <p:ext uri="{BB962C8B-B14F-4D97-AF65-F5344CB8AC3E}">
        <p14:creationId xmlns:p14="http://schemas.microsoft.com/office/powerpoint/2010/main" val="74311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68AC4-BE36-4D20-AF4C-3D10AD117F3E}" type="datetime1">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31776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298E21-8891-4F3C-B8F0-913B51A702A7}" type="datetime1">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72855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82884-36B9-41E3-BC02-823BBC94C1B5}" type="datetime1">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30983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a:p>
            <a:pPr lvl="0"/>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068A0DE-478B-4350-8A14-D1B542FBC67D}" type="datetime1">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088544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E96817-6CFF-46DF-A69A-0909EC81A8E3}" type="datetime1">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924944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8C211A-4FED-45ED-A321-36E13BC617CA}" type="datetime1">
              <a:rPr lang="en-US" smtClean="0"/>
              <a:pPr/>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1892810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C7E6AF-8C73-4920-AB13-DCCCF99E838E}" type="datetime1">
              <a:rPr lang="en-US" smtClean="0"/>
              <a:pPr/>
              <a:t>12/1/2014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79045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35E69B-BA85-495A-B13C-F2A9D497A830}" type="datetime1">
              <a:rPr lang="en-US" smtClean="0"/>
              <a:pPr/>
              <a:t>12/1/2014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87284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2A2951-BA16-4363-85A6-09F330C1A950}" type="datetime1">
              <a:rPr lang="en-US" smtClean="0"/>
              <a:pPr/>
              <a:t>12/1/2014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5143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B93C3-409A-40CF-A7D9-D5187BD894E7}" type="datetime1">
              <a:rPr lang="en-US" smtClean="0"/>
              <a:pPr/>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71090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68BDE-A08A-4A60-BC47-BA32167F0DF9}" type="datetime1">
              <a:rPr lang="en-US" smtClean="0"/>
              <a:pPr/>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3575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725AE-F1AC-4980-B1CD-7DBD5380D563}" type="datetime1">
              <a:rPr lang="en-US" smtClean="0"/>
              <a:pPr/>
              <a:t>12/1/2014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14D3E-DFA2-41DA-9E70-573401C2683A}" type="slidenum">
              <a:rPr lang="en-US" smtClean="0"/>
              <a:pPr/>
              <a:t>‹#›</a:t>
            </a:fld>
            <a:endParaRPr lang="en-US"/>
          </a:p>
        </p:txBody>
      </p:sp>
    </p:spTree>
    <p:extLst>
      <p:ext uri="{BB962C8B-B14F-4D97-AF65-F5344CB8AC3E}">
        <p14:creationId xmlns:p14="http://schemas.microsoft.com/office/powerpoint/2010/main" val="2116540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0.wmf"/><Relationship Id="rId18" Type="http://schemas.openxmlformats.org/officeDocument/2006/relationships/oleObject" Target="../embeddings/oleObject27.bin"/><Relationship Id="rId3" Type="http://schemas.openxmlformats.org/officeDocument/2006/relationships/image" Target="../media/image37.tiff"/><Relationship Id="rId21" Type="http://schemas.openxmlformats.org/officeDocument/2006/relationships/image" Target="../media/image34.wmf"/><Relationship Id="rId7" Type="http://schemas.openxmlformats.org/officeDocument/2006/relationships/image" Target="../media/image27.wmf"/><Relationship Id="rId12" Type="http://schemas.openxmlformats.org/officeDocument/2006/relationships/oleObject" Target="../embeddings/oleObject24.bin"/><Relationship Id="rId17" Type="http://schemas.openxmlformats.org/officeDocument/2006/relationships/image" Target="../media/image32.wmf"/><Relationship Id="rId25" Type="http://schemas.openxmlformats.org/officeDocument/2006/relationships/image" Target="../media/image36.wmf"/><Relationship Id="rId2" Type="http://schemas.openxmlformats.org/officeDocument/2006/relationships/slideLayout" Target="../slideLayouts/slideLayout2.xml"/><Relationship Id="rId16" Type="http://schemas.openxmlformats.org/officeDocument/2006/relationships/oleObject" Target="../embeddings/oleObject26.bin"/><Relationship Id="rId20" Type="http://schemas.openxmlformats.org/officeDocument/2006/relationships/oleObject" Target="../embeddings/oleObject28.bin"/><Relationship Id="rId1" Type="http://schemas.openxmlformats.org/officeDocument/2006/relationships/vmlDrawing" Target="../drawings/vmlDrawing5.vml"/><Relationship Id="rId6" Type="http://schemas.openxmlformats.org/officeDocument/2006/relationships/oleObject" Target="../embeddings/oleObject21.bin"/><Relationship Id="rId11" Type="http://schemas.openxmlformats.org/officeDocument/2006/relationships/image" Target="../media/image29.wmf"/><Relationship Id="rId24" Type="http://schemas.openxmlformats.org/officeDocument/2006/relationships/oleObject" Target="../embeddings/oleObject30.bin"/><Relationship Id="rId5" Type="http://schemas.openxmlformats.org/officeDocument/2006/relationships/image" Target="../media/image26.wmf"/><Relationship Id="rId15" Type="http://schemas.openxmlformats.org/officeDocument/2006/relationships/image" Target="../media/image31.wmf"/><Relationship Id="rId23" Type="http://schemas.openxmlformats.org/officeDocument/2006/relationships/image" Target="../media/image35.wmf"/><Relationship Id="rId10" Type="http://schemas.openxmlformats.org/officeDocument/2006/relationships/oleObject" Target="../embeddings/oleObject23.bin"/><Relationship Id="rId19" Type="http://schemas.openxmlformats.org/officeDocument/2006/relationships/image" Target="../media/image33.wmf"/><Relationship Id="rId4" Type="http://schemas.openxmlformats.org/officeDocument/2006/relationships/oleObject" Target="../embeddings/oleObject20.bin"/><Relationship Id="rId9" Type="http://schemas.openxmlformats.org/officeDocument/2006/relationships/image" Target="../media/image28.wmf"/><Relationship Id="rId14" Type="http://schemas.openxmlformats.org/officeDocument/2006/relationships/oleObject" Target="../embeddings/oleObject25.bin"/><Relationship Id="rId22" Type="http://schemas.openxmlformats.org/officeDocument/2006/relationships/oleObject" Target="../embeddings/oleObject29.bin"/></Relationships>
</file>

<file path=ppt/slides/_rels/slide11.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42.tiff"/><Relationship Id="rId7" Type="http://schemas.openxmlformats.org/officeDocument/2006/relationships/image" Target="../media/image39.wmf"/><Relationship Id="rId12"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32.bin"/><Relationship Id="rId11" Type="http://schemas.openxmlformats.org/officeDocument/2006/relationships/oleObject" Target="../embeddings/oleObject34.bin"/><Relationship Id="rId5" Type="http://schemas.openxmlformats.org/officeDocument/2006/relationships/image" Target="../media/image38.wmf"/><Relationship Id="rId10" Type="http://schemas.openxmlformats.org/officeDocument/2006/relationships/image" Target="../media/image40.wmf"/><Relationship Id="rId4" Type="http://schemas.openxmlformats.org/officeDocument/2006/relationships/oleObject" Target="../embeddings/oleObject31.bin"/><Relationship Id="rId9" Type="http://schemas.openxmlformats.org/officeDocument/2006/relationships/oleObject" Target="../embeddings/oleObject33.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image" Target="../media/image46.tiff"/><Relationship Id="rId7" Type="http://schemas.openxmlformats.org/officeDocument/2006/relationships/image" Target="../media/image44.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36.bin"/><Relationship Id="rId5" Type="http://schemas.openxmlformats.org/officeDocument/2006/relationships/image" Target="../media/image43.wmf"/><Relationship Id="rId4" Type="http://schemas.openxmlformats.org/officeDocument/2006/relationships/oleObject" Target="../embeddings/oleObject35.bin"/><Relationship Id="rId9" Type="http://schemas.openxmlformats.org/officeDocument/2006/relationships/image" Target="../media/image45.wmf"/></Relationships>
</file>

<file path=ppt/slides/_rels/slide1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47.wmf"/><Relationship Id="rId4" Type="http://schemas.openxmlformats.org/officeDocument/2006/relationships/oleObject" Target="../embeddings/oleObject38.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hyperlink" Target="http://pubs.acs.org/doi/abs/10.1021/ja025673r" TargetMode="External"/><Relationship Id="rId7" Type="http://schemas.openxmlformats.org/officeDocument/2006/relationships/image" Target="../media/image50.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40.bin"/><Relationship Id="rId5" Type="http://schemas.openxmlformats.org/officeDocument/2006/relationships/image" Target="../media/image49.wmf"/><Relationship Id="rId10" Type="http://schemas.openxmlformats.org/officeDocument/2006/relationships/image" Target="../media/image52.tiff"/><Relationship Id="rId4" Type="http://schemas.openxmlformats.org/officeDocument/2006/relationships/oleObject" Target="../embeddings/oleObject39.bin"/><Relationship Id="rId9" Type="http://schemas.openxmlformats.org/officeDocument/2006/relationships/image" Target="../media/image51.wmf"/></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hyperlink" Target="http://www.ncbi.nlm.nih.gov/pubmed/16803128"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onlinelibrary.wiley.com/doi/10.1002/(SICI)1521-4095(199906)11:8%3c605::AID-ADMA605%3e3.0.CO;2-Q/abstract" TargetMode="Externa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3.wmf"/><Relationship Id="rId5" Type="http://schemas.openxmlformats.org/officeDocument/2006/relationships/oleObject" Target="../embeddings/oleObject42.bin"/><Relationship Id="rId4" Type="http://schemas.openxmlformats.org/officeDocument/2006/relationships/image" Target="../media/image54.tiff"/></Relationships>
</file>

<file path=ppt/slides/_rels/slide17.xml.rels><?xml version="1.0" encoding="UTF-8" standalone="yes"?>
<Relationships xmlns="http://schemas.openxmlformats.org/package/2006/relationships"><Relationship Id="rId3" Type="http://schemas.openxmlformats.org/officeDocument/2006/relationships/hyperlink" Target="http://journals.aps.org/prb/abstract/10.1103/PhysRevB.73.041302" TargetMode="Externa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55.wmf"/><Relationship Id="rId5" Type="http://schemas.openxmlformats.org/officeDocument/2006/relationships/oleObject" Target="../embeddings/oleObject43.bin"/><Relationship Id="rId4" Type="http://schemas.openxmlformats.org/officeDocument/2006/relationships/image" Target="../media/image56.tif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image" Target="../media/image61.tiff"/><Relationship Id="rId7" Type="http://schemas.openxmlformats.org/officeDocument/2006/relationships/image" Target="../media/image58.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45.bin"/><Relationship Id="rId11" Type="http://schemas.openxmlformats.org/officeDocument/2006/relationships/image" Target="../media/image60.wmf"/><Relationship Id="rId5" Type="http://schemas.openxmlformats.org/officeDocument/2006/relationships/image" Target="../media/image57.wmf"/><Relationship Id="rId10" Type="http://schemas.openxmlformats.org/officeDocument/2006/relationships/oleObject" Target="../embeddings/oleObject47.bin"/><Relationship Id="rId4" Type="http://schemas.openxmlformats.org/officeDocument/2006/relationships/oleObject" Target="../embeddings/oleObject44.bin"/><Relationship Id="rId9" Type="http://schemas.openxmlformats.org/officeDocument/2006/relationships/image" Target="../media/image59.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50.bin"/><Relationship Id="rId13" Type="http://schemas.openxmlformats.org/officeDocument/2006/relationships/image" Target="../media/image66.wmf"/><Relationship Id="rId3" Type="http://schemas.openxmlformats.org/officeDocument/2006/relationships/image" Target="../media/image67.tiff"/><Relationship Id="rId7" Type="http://schemas.openxmlformats.org/officeDocument/2006/relationships/image" Target="../media/image63.wmf"/><Relationship Id="rId12"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49.bin"/><Relationship Id="rId11" Type="http://schemas.openxmlformats.org/officeDocument/2006/relationships/image" Target="../media/image65.wmf"/><Relationship Id="rId5" Type="http://schemas.openxmlformats.org/officeDocument/2006/relationships/image" Target="../media/image62.wmf"/><Relationship Id="rId10" Type="http://schemas.openxmlformats.org/officeDocument/2006/relationships/oleObject" Target="../embeddings/oleObject51.bin"/><Relationship Id="rId4" Type="http://schemas.openxmlformats.org/officeDocument/2006/relationships/oleObject" Target="../embeddings/oleObject48.bin"/><Relationship Id="rId9" Type="http://schemas.openxmlformats.org/officeDocument/2006/relationships/image" Target="../media/image64.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55.bin"/><Relationship Id="rId13" Type="http://schemas.openxmlformats.org/officeDocument/2006/relationships/image" Target="../media/image70.wmf"/><Relationship Id="rId3" Type="http://schemas.openxmlformats.org/officeDocument/2006/relationships/image" Target="../media/image67.tiff"/><Relationship Id="rId7" Type="http://schemas.openxmlformats.org/officeDocument/2006/relationships/image" Target="../media/image63.wmf"/><Relationship Id="rId12" Type="http://schemas.openxmlformats.org/officeDocument/2006/relationships/oleObject" Target="../embeddings/oleObject57.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54.bin"/><Relationship Id="rId11" Type="http://schemas.openxmlformats.org/officeDocument/2006/relationships/image" Target="../media/image69.wmf"/><Relationship Id="rId5" Type="http://schemas.openxmlformats.org/officeDocument/2006/relationships/image" Target="../media/image62.wmf"/><Relationship Id="rId15" Type="http://schemas.openxmlformats.org/officeDocument/2006/relationships/image" Target="../media/image71.wmf"/><Relationship Id="rId10" Type="http://schemas.openxmlformats.org/officeDocument/2006/relationships/oleObject" Target="../embeddings/oleObject56.bin"/><Relationship Id="rId4" Type="http://schemas.openxmlformats.org/officeDocument/2006/relationships/oleObject" Target="../embeddings/oleObject53.bin"/><Relationship Id="rId9" Type="http://schemas.openxmlformats.org/officeDocument/2006/relationships/image" Target="../media/image68.wmf"/><Relationship Id="rId14" Type="http://schemas.openxmlformats.org/officeDocument/2006/relationships/oleObject" Target="../embeddings/oleObject58.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61.bin"/><Relationship Id="rId3" Type="http://schemas.openxmlformats.org/officeDocument/2006/relationships/image" Target="../media/image74.tiff"/><Relationship Id="rId7" Type="http://schemas.openxmlformats.org/officeDocument/2006/relationships/image" Target="../media/image73.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60.bin"/><Relationship Id="rId5" Type="http://schemas.openxmlformats.org/officeDocument/2006/relationships/image" Target="../media/image72.wmf"/><Relationship Id="rId4" Type="http://schemas.openxmlformats.org/officeDocument/2006/relationships/oleObject" Target="../embeddings/oleObject59.bin"/></Relationships>
</file>

<file path=ppt/slides/_rels/slide22.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4.tiff"/><Relationship Id="rId7" Type="http://schemas.openxmlformats.org/officeDocument/2006/relationships/image" Target="../media/image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wmf"/><Relationship Id="rId4" Type="http://schemas.openxmlformats.org/officeDocument/2006/relationships/oleObject" Target="../embeddings/oleObject1.bin"/><Relationship Id="rId9" Type="http://schemas.openxmlformats.org/officeDocument/2006/relationships/image" Target="../media/image3.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9.wmf"/><Relationship Id="rId18" Type="http://schemas.openxmlformats.org/officeDocument/2006/relationships/oleObject" Target="../embeddings/oleObject11.bin"/><Relationship Id="rId3" Type="http://schemas.openxmlformats.org/officeDocument/2006/relationships/image" Target="../media/image13.tiff"/><Relationship Id="rId7" Type="http://schemas.openxmlformats.org/officeDocument/2006/relationships/image" Target="../media/image6.wmf"/><Relationship Id="rId12" Type="http://schemas.openxmlformats.org/officeDocument/2006/relationships/oleObject" Target="../embeddings/oleObject8.bin"/><Relationship Id="rId17" Type="http://schemas.openxmlformats.org/officeDocument/2006/relationships/image" Target="../media/image11.wmf"/><Relationship Id="rId2" Type="http://schemas.openxmlformats.org/officeDocument/2006/relationships/slideLayout" Target="../slideLayouts/slideLayout2.xml"/><Relationship Id="rId16" Type="http://schemas.openxmlformats.org/officeDocument/2006/relationships/oleObject" Target="../embeddings/oleObject10.bin"/><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8.wmf"/><Relationship Id="rId5" Type="http://schemas.openxmlformats.org/officeDocument/2006/relationships/image" Target="../media/image5.wmf"/><Relationship Id="rId15" Type="http://schemas.openxmlformats.org/officeDocument/2006/relationships/image" Target="../media/image10.wmf"/><Relationship Id="rId10" Type="http://schemas.openxmlformats.org/officeDocument/2006/relationships/oleObject" Target="../embeddings/oleObject7.bin"/><Relationship Id="rId19" Type="http://schemas.openxmlformats.org/officeDocument/2006/relationships/image" Target="../media/image12.wmf"/><Relationship Id="rId4" Type="http://schemas.openxmlformats.org/officeDocument/2006/relationships/oleObject" Target="../embeddings/oleObject4.bin"/><Relationship Id="rId9" Type="http://schemas.openxmlformats.org/officeDocument/2006/relationships/image" Target="../media/image7.wmf"/><Relationship Id="rId14" Type="http://schemas.openxmlformats.org/officeDocument/2006/relationships/oleObject" Target="../embeddings/oleObject9.bin"/></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hyperlink" Target="http://www.ncbi.nlm.nih.gov/pubmed/16803128"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20.wmf"/><Relationship Id="rId3" Type="http://schemas.openxmlformats.org/officeDocument/2006/relationships/image" Target="../media/image21.tiff"/><Relationship Id="rId7" Type="http://schemas.openxmlformats.org/officeDocument/2006/relationships/image" Target="../media/image17.wmf"/><Relationship Id="rId12"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3.bin"/><Relationship Id="rId11" Type="http://schemas.openxmlformats.org/officeDocument/2006/relationships/image" Target="../media/image19.wmf"/><Relationship Id="rId5" Type="http://schemas.openxmlformats.org/officeDocument/2006/relationships/image" Target="../media/image16.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18.wmf"/></Relationships>
</file>

<file path=ppt/slides/_rels/slide8.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oleObject" Target="../embeddings/oleObject17.bin"/><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4.tiff"/><Relationship Id="rId5" Type="http://schemas.openxmlformats.org/officeDocument/2006/relationships/image" Target="../media/image21.tiff"/><Relationship Id="rId10" Type="http://schemas.openxmlformats.org/officeDocument/2006/relationships/image" Target="../media/image23.wmf"/><Relationship Id="rId4" Type="http://schemas.openxmlformats.org/officeDocument/2006/relationships/image" Target="../media/image16.wmf"/><Relationship Id="rId9" Type="http://schemas.openxmlformats.org/officeDocument/2006/relationships/oleObject" Target="../embeddings/oleObject19.bin"/></Relationships>
</file>

<file path=ppt/slides/_rels/slide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1600" dirty="0"/>
              <a:t>Juan Bisquert  </a:t>
            </a:r>
            <a:r>
              <a:rPr lang="en-US" sz="1600" dirty="0" smtClean="0"/>
              <a:t/>
            </a:r>
            <a:br>
              <a:rPr lang="en-US" sz="1600" dirty="0" smtClean="0"/>
            </a:br>
            <a:r>
              <a:rPr lang="en-US" sz="1600" b="1" i="1" dirty="0" smtClean="0"/>
              <a:t>Nanostructured </a:t>
            </a:r>
            <a:r>
              <a:rPr lang="en-US" sz="1600" b="1" i="1" dirty="0"/>
              <a:t>Energy Devices:  </a:t>
            </a:r>
            <a:r>
              <a:rPr lang="en-US" sz="1600" b="1" i="1" dirty="0" smtClean="0"/>
              <a:t>Equilibrium Concepts and Kinetics</a:t>
            </a:r>
            <a:r>
              <a:rPr lang="en-US" sz="1600" dirty="0"/>
              <a:t/>
            </a:r>
            <a:br>
              <a:rPr lang="en-US" sz="1600" dirty="0"/>
            </a:br>
            <a:r>
              <a:rPr lang="en-US" sz="1200" dirty="0" smtClean="0"/>
              <a:t>CRC Press</a:t>
            </a:r>
            <a:endParaRPr lang="en-US" sz="1200" dirty="0"/>
          </a:p>
        </p:txBody>
      </p:sp>
      <p:sp>
        <p:nvSpPr>
          <p:cNvPr id="2" name="Content Placeholder 1"/>
          <p:cNvSpPr>
            <a:spLocks noGrp="1"/>
          </p:cNvSpPr>
          <p:nvPr>
            <p:ph idx="1"/>
          </p:nvPr>
        </p:nvSpPr>
        <p:spPr/>
        <p:txBody>
          <a:bodyPr>
            <a:normAutofit fontScale="55000" lnSpcReduction="20000"/>
          </a:bodyPr>
          <a:lstStyle/>
          <a:p>
            <a:pPr marL="0" indent="0">
              <a:buNone/>
            </a:pPr>
            <a:r>
              <a:rPr lang="en-US" sz="3400" b="1" dirty="0"/>
              <a:t>Chapter </a:t>
            </a:r>
            <a:r>
              <a:rPr lang="en-US" sz="3400" b="1" dirty="0" smtClean="0"/>
              <a:t>2</a:t>
            </a:r>
            <a:endParaRPr lang="en-US" sz="3400" b="1" dirty="0"/>
          </a:p>
          <a:p>
            <a:pPr marL="0" indent="0">
              <a:buNone/>
            </a:pPr>
            <a:r>
              <a:rPr lang="en-US" sz="3400" b="1" dirty="0"/>
              <a:t>Electrostatic and </a:t>
            </a:r>
            <a:r>
              <a:rPr lang="en-US" sz="3400" b="1" dirty="0" smtClean="0"/>
              <a:t>thermodynamic potentials </a:t>
            </a:r>
            <a:r>
              <a:rPr lang="en-US" sz="3400" b="1" dirty="0"/>
              <a:t>of electrons in </a:t>
            </a:r>
            <a:r>
              <a:rPr lang="en-US" sz="3400" b="1" dirty="0" smtClean="0"/>
              <a:t>materials</a:t>
            </a:r>
          </a:p>
          <a:p>
            <a:pPr marL="0" indent="0">
              <a:buNone/>
            </a:pPr>
            <a:r>
              <a:rPr lang="en-US" dirty="0"/>
              <a:t>1. Electrostatic potential	</a:t>
            </a:r>
          </a:p>
          <a:p>
            <a:pPr marL="0" indent="0">
              <a:buNone/>
            </a:pPr>
            <a:r>
              <a:rPr lang="en-US" dirty="0"/>
              <a:t>2. Energies of free electrons and holes	</a:t>
            </a:r>
          </a:p>
          <a:p>
            <a:pPr marL="0" indent="0">
              <a:buNone/>
            </a:pPr>
            <a:r>
              <a:rPr lang="en-US" dirty="0"/>
              <a:t>3. Potential energy of the electrons in the semiconductor	</a:t>
            </a:r>
          </a:p>
          <a:p>
            <a:pPr marL="0" indent="0">
              <a:buNone/>
            </a:pPr>
            <a:r>
              <a:rPr lang="en-US" dirty="0"/>
              <a:t>4. The vacuum level	</a:t>
            </a:r>
          </a:p>
          <a:p>
            <a:pPr marL="0" indent="0">
              <a:buNone/>
            </a:pPr>
            <a:r>
              <a:rPr lang="en-US" dirty="0"/>
              <a:t>5. The Fermi level and the work function	</a:t>
            </a:r>
          </a:p>
          <a:p>
            <a:pPr marL="0" indent="0">
              <a:buNone/>
            </a:pPr>
            <a:r>
              <a:rPr lang="en-US" dirty="0"/>
              <a:t>6. The chemical potential of electrons	</a:t>
            </a:r>
          </a:p>
          <a:p>
            <a:pPr marL="0" indent="0">
              <a:buNone/>
            </a:pPr>
            <a:r>
              <a:rPr lang="en-US" dirty="0"/>
              <a:t>7. Potential step of a dipole layer or a double layer	</a:t>
            </a:r>
          </a:p>
          <a:p>
            <a:pPr marL="0" indent="0">
              <a:buNone/>
            </a:pPr>
            <a:r>
              <a:rPr lang="en-US" dirty="0"/>
              <a:t>8. Origin of surface dipoles	</a:t>
            </a:r>
          </a:p>
          <a:p>
            <a:pPr marL="0" indent="0">
              <a:buNone/>
            </a:pPr>
            <a:r>
              <a:rPr lang="en-US" dirty="0"/>
              <a:t>9. The Volta potential	</a:t>
            </a:r>
          </a:p>
          <a:p>
            <a:pPr marL="0" indent="0">
              <a:buNone/>
            </a:pPr>
            <a:r>
              <a:rPr lang="en-US" dirty="0"/>
              <a:t>10. Equalization of Fermi levels of two electronic conductor in contact	</a:t>
            </a:r>
          </a:p>
          <a:p>
            <a:pPr marL="0" indent="0">
              <a:buNone/>
            </a:pPr>
            <a:r>
              <a:rPr lang="en-US" dirty="0"/>
              <a:t>11. Equilibration of metal junctions and the contact potential difference	</a:t>
            </a:r>
          </a:p>
          <a:p>
            <a:pPr marL="0" indent="0">
              <a:buNone/>
            </a:pPr>
            <a:r>
              <a:rPr lang="en-US" dirty="0"/>
              <a:t>12. Equilibrium across the semiconductor junction	</a:t>
            </a:r>
          </a:p>
        </p:txBody>
      </p:sp>
      <p:sp>
        <p:nvSpPr>
          <p:cNvPr id="4" name="Title 1"/>
          <p:cNvSpPr txBox="1">
            <a:spLocks/>
          </p:cNvSpPr>
          <p:nvPr/>
        </p:nvSpPr>
        <p:spPr>
          <a:xfrm>
            <a:off x="527026" y="6405859"/>
            <a:ext cx="8229600"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dirty="0"/>
          </a:p>
        </p:txBody>
      </p:sp>
      <p:cxnSp>
        <p:nvCxnSpPr>
          <p:cNvPr id="5" name="Straight Connector 4"/>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31514D3E-DFA2-41DA-9E70-573401C2683A}" type="slidenum">
              <a:rPr lang="en-US" smtClean="0"/>
              <a:pPr/>
              <a:t>1</a:t>
            </a:fld>
            <a:endParaRPr lang="en-US"/>
          </a:p>
        </p:txBody>
      </p:sp>
    </p:spTree>
    <p:extLst>
      <p:ext uri="{BB962C8B-B14F-4D97-AF65-F5344CB8AC3E}">
        <p14:creationId xmlns:p14="http://schemas.microsoft.com/office/powerpoint/2010/main" val="3174210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a:t>
            </a:r>
            <a:r>
              <a:rPr lang="en-US" sz="1050" i="1" dirty="0" smtClean="0"/>
              <a:t>Equilibrium Concepts and Kinetics</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10</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080990" y="3810000"/>
            <a:ext cx="4063009" cy="938719"/>
          </a:xfrm>
          <a:prstGeom prst="rect">
            <a:avLst/>
          </a:prstGeom>
        </p:spPr>
        <p:txBody>
          <a:bodyPr wrap="square">
            <a:spAutoFit/>
          </a:bodyPr>
          <a:lstStyle/>
          <a:p>
            <a:r>
              <a:rPr lang="en-US" sz="1100" b="1" dirty="0"/>
              <a:t>Figure </a:t>
            </a:r>
            <a:r>
              <a:rPr lang="en-US" sz="1100" b="1" dirty="0" smtClean="0"/>
              <a:t>2.6.</a:t>
            </a:r>
            <a:r>
              <a:rPr lang="en-US" sz="1100" dirty="0" smtClean="0"/>
              <a:t> (a) Energy diagram of a semiconductor indicating the reference energy level </a:t>
            </a:r>
            <a:r>
              <a:rPr lang="en-US" sz="1100" i="1" dirty="0" smtClean="0"/>
              <a:t>E</a:t>
            </a:r>
            <a:r>
              <a:rPr lang="en-US" sz="1100" i="1" baseline="-25000" dirty="0" smtClean="0"/>
              <a:t>0,ref</a:t>
            </a:r>
            <a:r>
              <a:rPr lang="en-US" sz="1100" i="1" dirty="0" smtClean="0"/>
              <a:t> </a:t>
            </a:r>
            <a:r>
              <a:rPr lang="en-US" sz="1100" dirty="0" smtClean="0"/>
              <a:t>, the vacuum level </a:t>
            </a:r>
            <a:r>
              <a:rPr lang="en-US" sz="1100" i="1" dirty="0" err="1" smtClean="0"/>
              <a:t>E</a:t>
            </a:r>
            <a:r>
              <a:rPr lang="en-US" sz="1100" i="1" baseline="-25000" dirty="0" err="1" smtClean="0"/>
              <a:t>vac</a:t>
            </a:r>
            <a:r>
              <a:rPr lang="en-US" sz="1100" dirty="0" smtClean="0"/>
              <a:t> , energy band edges </a:t>
            </a:r>
            <a:r>
              <a:rPr lang="en-US" sz="1100" i="1" dirty="0" err="1" smtClean="0"/>
              <a:t>E</a:t>
            </a:r>
            <a:r>
              <a:rPr lang="en-US" sz="1100" i="1" baseline="-25000" dirty="0" err="1" smtClean="0"/>
              <a:t>c</a:t>
            </a:r>
            <a:r>
              <a:rPr lang="en-US" sz="1100" dirty="0" smtClean="0"/>
              <a:t> and </a:t>
            </a:r>
            <a:r>
              <a:rPr lang="en-US" sz="1100" i="1" dirty="0" err="1" smtClean="0"/>
              <a:t>E</a:t>
            </a:r>
            <a:r>
              <a:rPr lang="en-US" sz="1100" i="1" baseline="-25000" dirty="0" err="1" smtClean="0"/>
              <a:t>v</a:t>
            </a:r>
            <a:r>
              <a:rPr lang="en-US" sz="1100" dirty="0" smtClean="0"/>
              <a:t>, and the different statistical quantities defined in the text.</a:t>
            </a:r>
            <a:endParaRPr lang="es-ES" sz="1100" dirty="0" smtClean="0"/>
          </a:p>
          <a:p>
            <a:endParaRPr lang="en-US" sz="1100" dirty="0"/>
          </a:p>
        </p:txBody>
      </p:sp>
      <p:sp>
        <p:nvSpPr>
          <p:cNvPr id="30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30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3083" name="Picture 11" descr="C:\Users\Carmen\Dropbox (DISPOSITIVOS FOTO)\book energy (1)\part 1\figs files\figs 2 basics\2 6.tif"/>
          <p:cNvPicPr>
            <a:picLocks noChangeAspect="1" noChangeArrowheads="1"/>
          </p:cNvPicPr>
          <p:nvPr/>
        </p:nvPicPr>
        <p:blipFill>
          <a:blip r:embed="rId3" cstate="print"/>
          <a:srcRect/>
          <a:stretch>
            <a:fillRect/>
          </a:stretch>
        </p:blipFill>
        <p:spPr bwMode="auto">
          <a:xfrm>
            <a:off x="4437257" y="533400"/>
            <a:ext cx="4197752" cy="3024000"/>
          </a:xfrm>
          <a:prstGeom prst="rect">
            <a:avLst/>
          </a:prstGeom>
          <a:noFill/>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2312699549"/>
              </p:ext>
            </p:extLst>
          </p:nvPr>
        </p:nvGraphicFramePr>
        <p:xfrm>
          <a:off x="2971800" y="1069032"/>
          <a:ext cx="190500" cy="228600"/>
        </p:xfrm>
        <a:graphic>
          <a:graphicData uri="http://schemas.openxmlformats.org/presentationml/2006/ole">
            <mc:AlternateContent xmlns:mc="http://schemas.openxmlformats.org/markup-compatibility/2006">
              <mc:Choice xmlns:v="urn:schemas-microsoft-com:vml" Requires="v">
                <p:oleObj spid="_x0000_s41226" name="Equation" r:id="rId4" imgW="190500" imgH="228600" progId="Equation.3">
                  <p:embed/>
                </p:oleObj>
              </mc:Choice>
              <mc:Fallback>
                <p:oleObj name="Equation" r:id="rId4" imgW="1905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069032"/>
                        <a:ext cx="1905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26"/>
          <p:cNvSpPr>
            <a:spLocks noChangeArrowheads="1"/>
          </p:cNvSpPr>
          <p:nvPr/>
        </p:nvSpPr>
        <p:spPr bwMode="auto">
          <a:xfrm>
            <a:off x="54856" y="838200"/>
            <a:ext cx="4495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a:t>
            </a:r>
            <a:r>
              <a:rPr kumimoji="0" lang="en-US" altLang="en-U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Fermi level </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of the electrons, </a:t>
            </a:r>
            <a:r>
              <a:rPr lang="en-US" altLang="en-US" sz="1200" dirty="0">
                <a:latin typeface="Arial" pitchFamily="34" charset="0"/>
                <a:ea typeface="Times New Roman" pitchFamily="18" charset="0"/>
                <a:cs typeface="Arial" pitchFamily="34" charset="0"/>
              </a:rPr>
              <a:t> </a:t>
            </a:r>
            <a:r>
              <a:rPr lang="en-US" altLang="en-US" sz="1200" dirty="0" smtClean="0">
                <a:latin typeface="Arial" pitchFamily="34" charset="0"/>
                <a:ea typeface="Times New Roman" pitchFamily="18" charset="0"/>
                <a:cs typeface="Arial" pitchFamily="34" charset="0"/>
              </a:rPr>
              <a:t>is </a:t>
            </a:r>
            <a:r>
              <a:rPr lang="en-US" altLang="en-US" sz="1200" dirty="0">
                <a:latin typeface="Arial" pitchFamily="34" charset="0"/>
                <a:ea typeface="Times New Roman" pitchFamily="18" charset="0"/>
                <a:cs typeface="Arial" pitchFamily="34" charset="0"/>
              </a:rPr>
              <a:t>the same as the </a:t>
            </a:r>
            <a:r>
              <a:rPr lang="en-US" altLang="en-US" sz="1200" i="1" dirty="0">
                <a:latin typeface="Arial" pitchFamily="34" charset="0"/>
                <a:ea typeface="Times New Roman" pitchFamily="18" charset="0"/>
                <a:cs typeface="Arial" pitchFamily="34" charset="0"/>
              </a:rPr>
              <a:t>electrochemical potential</a:t>
            </a:r>
            <a:r>
              <a:rPr lang="en-US" altLang="en-US" sz="1200" dirty="0">
                <a:latin typeface="Arial" pitchFamily="34" charset="0"/>
                <a:ea typeface="Times New Roman" pitchFamily="18" charset="0"/>
                <a:cs typeface="Arial" pitchFamily="34" charset="0"/>
              </a:rPr>
              <a:t> of the </a:t>
            </a:r>
            <a:r>
              <a:rPr lang="en-US" altLang="en-US" sz="1200" dirty="0" smtClean="0">
                <a:latin typeface="Arial" pitchFamily="34" charset="0"/>
                <a:ea typeface="Times New Roman" pitchFamily="18" charset="0"/>
                <a:cs typeface="Arial" pitchFamily="34" charset="0"/>
              </a:rPr>
              <a:t>electrons</a:t>
            </a:r>
            <a:endParaRPr lang="en-US" altLang="en-US" dirty="0">
              <a:latin typeface="Arial" pitchFamily="34" charset="0"/>
              <a:cs typeface="Arial" pitchFamily="34" charset="0"/>
            </a:endParaRPr>
          </a:p>
        </p:txBody>
      </p:sp>
      <p:sp>
        <p:nvSpPr>
          <p:cNvPr id="19" name="Rectangle 27"/>
          <p:cNvSpPr>
            <a:spLocks noChangeArrowheads="1"/>
          </p:cNvSpPr>
          <p:nvPr/>
        </p:nvSpPr>
        <p:spPr bwMode="auto">
          <a:xfrm>
            <a:off x="16756" y="2523915"/>
            <a:ext cx="4572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2616785820"/>
              </p:ext>
            </p:extLst>
          </p:nvPr>
        </p:nvGraphicFramePr>
        <p:xfrm>
          <a:off x="304800" y="609600"/>
          <a:ext cx="923925" cy="228600"/>
        </p:xfrm>
        <a:graphic>
          <a:graphicData uri="http://schemas.openxmlformats.org/presentationml/2006/ole">
            <mc:AlternateContent xmlns:mc="http://schemas.openxmlformats.org/markup-compatibility/2006">
              <mc:Choice xmlns:v="urn:schemas-microsoft-com:vml" Requires="v">
                <p:oleObj spid="_x0000_s41227" name="Equation" r:id="rId6" imgW="927100" imgH="228600" progId="Equation.3">
                  <p:embed/>
                </p:oleObj>
              </mc:Choice>
              <mc:Fallback>
                <p:oleObj name="Equation" r:id="rId6" imgW="927100" imgH="228600" progId="Equation.3">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609600"/>
                        <a:ext cx="9239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4060274943"/>
              </p:ext>
            </p:extLst>
          </p:nvPr>
        </p:nvGraphicFramePr>
        <p:xfrm>
          <a:off x="1442331" y="1299865"/>
          <a:ext cx="1038225" cy="228600"/>
        </p:xfrm>
        <a:graphic>
          <a:graphicData uri="http://schemas.openxmlformats.org/presentationml/2006/ole">
            <mc:AlternateContent xmlns:mc="http://schemas.openxmlformats.org/markup-compatibility/2006">
              <mc:Choice xmlns:v="urn:schemas-microsoft-com:vml" Requires="v">
                <p:oleObj spid="_x0000_s41228" name="Equation" r:id="rId8" imgW="1040948" imgH="228501" progId="Equation.3">
                  <p:embed/>
                </p:oleObj>
              </mc:Choice>
              <mc:Fallback>
                <p:oleObj name="Equation" r:id="rId8" imgW="1040948" imgH="228501" progId="Equation.3">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2331" y="1299865"/>
                        <a:ext cx="10382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Object 20"/>
          <p:cNvGraphicFramePr>
            <a:graphicFrameLocks noChangeAspect="1"/>
          </p:cNvGraphicFramePr>
          <p:nvPr>
            <p:extLst>
              <p:ext uri="{D42A27DB-BD31-4B8C-83A1-F6EECF244321}">
                <p14:modId xmlns:p14="http://schemas.microsoft.com/office/powerpoint/2010/main" val="952597826"/>
              </p:ext>
            </p:extLst>
          </p:nvPr>
        </p:nvGraphicFramePr>
        <p:xfrm>
          <a:off x="304800" y="1660545"/>
          <a:ext cx="876300" cy="266700"/>
        </p:xfrm>
        <a:graphic>
          <a:graphicData uri="http://schemas.openxmlformats.org/presentationml/2006/ole">
            <mc:AlternateContent xmlns:mc="http://schemas.openxmlformats.org/markup-compatibility/2006">
              <mc:Choice xmlns:v="urn:schemas-microsoft-com:vml" Requires="v">
                <p:oleObj spid="_x0000_s41229" name="Equation" r:id="rId10" imgW="875920" imgH="266584" progId="Equation.3">
                  <p:embed/>
                </p:oleObj>
              </mc:Choice>
              <mc:Fallback>
                <p:oleObj name="Equation" r:id="rId10" imgW="875920" imgH="266584" progId="Equation.3">
                  <p:embed/>
                  <p:pic>
                    <p:nvPicPr>
                      <p:cNvPr id="0" name="Object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1660545"/>
                        <a:ext cx="8763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3855104494"/>
              </p:ext>
            </p:extLst>
          </p:nvPr>
        </p:nvGraphicFramePr>
        <p:xfrm>
          <a:off x="304800" y="2041545"/>
          <a:ext cx="990600" cy="419100"/>
        </p:xfrm>
        <a:graphic>
          <a:graphicData uri="http://schemas.openxmlformats.org/presentationml/2006/ole">
            <mc:AlternateContent xmlns:mc="http://schemas.openxmlformats.org/markup-compatibility/2006">
              <mc:Choice xmlns:v="urn:schemas-microsoft-com:vml" Requires="v">
                <p:oleObj spid="_x0000_s41230" name="Equation" r:id="rId12" imgW="990600" imgH="419100" progId="Equation.3">
                  <p:embed/>
                </p:oleObj>
              </mc:Choice>
              <mc:Fallback>
                <p:oleObj name="Equation" r:id="rId12" imgW="990600" imgH="419100" progId="Equation.3">
                  <p:embed/>
                  <p:pic>
                    <p:nvPicPr>
                      <p:cNvPr id="0"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2041545"/>
                        <a:ext cx="9906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 name="Object 24"/>
          <p:cNvGraphicFramePr>
            <a:graphicFrameLocks noChangeAspect="1"/>
          </p:cNvGraphicFramePr>
          <p:nvPr>
            <p:extLst>
              <p:ext uri="{D42A27DB-BD31-4B8C-83A1-F6EECF244321}">
                <p14:modId xmlns:p14="http://schemas.microsoft.com/office/powerpoint/2010/main" val="542635984"/>
              </p:ext>
            </p:extLst>
          </p:nvPr>
        </p:nvGraphicFramePr>
        <p:xfrm>
          <a:off x="304800" y="2642094"/>
          <a:ext cx="1362075" cy="428625"/>
        </p:xfrm>
        <a:graphic>
          <a:graphicData uri="http://schemas.openxmlformats.org/presentationml/2006/ole">
            <mc:AlternateContent xmlns:mc="http://schemas.openxmlformats.org/markup-compatibility/2006">
              <mc:Choice xmlns:v="urn:schemas-microsoft-com:vml" Requires="v">
                <p:oleObj spid="_x0000_s41231" name="Equation" r:id="rId14" imgW="1371600" imgH="431800" progId="Equation.3">
                  <p:embed/>
                </p:oleObj>
              </mc:Choice>
              <mc:Fallback>
                <p:oleObj name="Equation" r:id="rId14" imgW="1371600" imgH="431800" progId="Equation.3">
                  <p:embed/>
                  <p:pic>
                    <p:nvPicPr>
                      <p:cNvPr id="0" name="Object 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2642094"/>
                        <a:ext cx="136207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7" name="Object 26"/>
          <p:cNvGraphicFramePr>
            <a:graphicFrameLocks noChangeAspect="1"/>
          </p:cNvGraphicFramePr>
          <p:nvPr>
            <p:extLst>
              <p:ext uri="{D42A27DB-BD31-4B8C-83A1-F6EECF244321}">
                <p14:modId xmlns:p14="http://schemas.microsoft.com/office/powerpoint/2010/main" val="3145149477"/>
              </p:ext>
            </p:extLst>
          </p:nvPr>
        </p:nvGraphicFramePr>
        <p:xfrm>
          <a:off x="304800" y="3200400"/>
          <a:ext cx="1362075" cy="438150"/>
        </p:xfrm>
        <a:graphic>
          <a:graphicData uri="http://schemas.openxmlformats.org/presentationml/2006/ole">
            <mc:AlternateContent xmlns:mc="http://schemas.openxmlformats.org/markup-compatibility/2006">
              <mc:Choice xmlns:v="urn:schemas-microsoft-com:vml" Requires="v">
                <p:oleObj spid="_x0000_s41232" name="Equation" r:id="rId16" imgW="1371600" imgH="431640" progId="Equation.3">
                  <p:embed/>
                </p:oleObj>
              </mc:Choice>
              <mc:Fallback>
                <p:oleObj name="Equation" r:id="rId16" imgW="1371600" imgH="431640" progId="Equation.3">
                  <p:embed/>
                  <p:pic>
                    <p:nvPicPr>
                      <p:cNvPr id="0" name="Object 22"/>
                      <p:cNvPicPr>
                        <a:picLocks noChangeAspect="1" noChangeArrowheads="1"/>
                      </p:cNvPicPr>
                      <p:nvPr/>
                    </p:nvPicPr>
                    <p:blipFill>
                      <a:blip r:embed="rId17"/>
                      <a:srcRect/>
                      <a:stretch>
                        <a:fillRect/>
                      </a:stretch>
                    </p:blipFill>
                    <p:spPr bwMode="auto">
                      <a:xfrm>
                        <a:off x="304800" y="3200400"/>
                        <a:ext cx="136207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ectangle 2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9" name="Object 28"/>
          <p:cNvGraphicFramePr>
            <a:graphicFrameLocks noChangeAspect="1"/>
          </p:cNvGraphicFramePr>
          <p:nvPr>
            <p:extLst>
              <p:ext uri="{D42A27DB-BD31-4B8C-83A1-F6EECF244321}">
                <p14:modId xmlns:p14="http://schemas.microsoft.com/office/powerpoint/2010/main" val="980601410"/>
              </p:ext>
            </p:extLst>
          </p:nvPr>
        </p:nvGraphicFramePr>
        <p:xfrm>
          <a:off x="381000" y="4337667"/>
          <a:ext cx="1368425" cy="431800"/>
        </p:xfrm>
        <a:graphic>
          <a:graphicData uri="http://schemas.openxmlformats.org/presentationml/2006/ole">
            <mc:AlternateContent xmlns:mc="http://schemas.openxmlformats.org/markup-compatibility/2006">
              <mc:Choice xmlns:v="urn:schemas-microsoft-com:vml" Requires="v">
                <p:oleObj spid="_x0000_s41233" name="Equation" r:id="rId18" imgW="1371600" imgH="431640" progId="Equation.3">
                  <p:embed/>
                </p:oleObj>
              </mc:Choice>
              <mc:Fallback>
                <p:oleObj name="Equation" r:id="rId18" imgW="1371600" imgH="431640" progId="Equation.3">
                  <p:embed/>
                  <p:pic>
                    <p:nvPicPr>
                      <p:cNvPr id="0" name="Object 24"/>
                      <p:cNvPicPr>
                        <a:picLocks noChangeAspect="1" noChangeArrowheads="1"/>
                      </p:cNvPicPr>
                      <p:nvPr/>
                    </p:nvPicPr>
                    <p:blipFill>
                      <a:blip r:embed="rId19"/>
                      <a:srcRect/>
                      <a:stretch>
                        <a:fillRect/>
                      </a:stretch>
                    </p:blipFill>
                    <p:spPr bwMode="auto">
                      <a:xfrm>
                        <a:off x="381000" y="4337667"/>
                        <a:ext cx="1368425"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Rectangle 2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1" name="Object 30"/>
          <p:cNvGraphicFramePr>
            <a:graphicFrameLocks noChangeAspect="1"/>
          </p:cNvGraphicFramePr>
          <p:nvPr>
            <p:extLst>
              <p:ext uri="{D42A27DB-BD31-4B8C-83A1-F6EECF244321}">
                <p14:modId xmlns:p14="http://schemas.microsoft.com/office/powerpoint/2010/main" val="1132374458"/>
              </p:ext>
            </p:extLst>
          </p:nvPr>
        </p:nvGraphicFramePr>
        <p:xfrm>
          <a:off x="304800" y="4076794"/>
          <a:ext cx="1476375" cy="238125"/>
        </p:xfrm>
        <a:graphic>
          <a:graphicData uri="http://schemas.openxmlformats.org/presentationml/2006/ole">
            <mc:AlternateContent xmlns:mc="http://schemas.openxmlformats.org/markup-compatibility/2006">
              <mc:Choice xmlns:v="urn:schemas-microsoft-com:vml" Requires="v">
                <p:oleObj spid="_x0000_s41234" name="Equation" r:id="rId20" imgW="1485900" imgH="241300" progId="Equation.3">
                  <p:embed/>
                </p:oleObj>
              </mc:Choice>
              <mc:Fallback>
                <p:oleObj name="Equation" r:id="rId20" imgW="1485900" imgH="241300" progId="Equation.3">
                  <p:embed/>
                  <p:pic>
                    <p:nvPicPr>
                      <p:cNvPr id="0" name="Object 2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4800" y="4076794"/>
                        <a:ext cx="14763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Rectangle 26"/>
          <p:cNvSpPr>
            <a:spLocks noChangeArrowheads="1"/>
          </p:cNvSpPr>
          <p:nvPr/>
        </p:nvSpPr>
        <p:spPr bwMode="auto">
          <a:xfrm>
            <a:off x="207256" y="3671500"/>
            <a:ext cx="4495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a:t>
            </a:r>
            <a:r>
              <a:rPr kumimoji="0" lang="en-US" altLang="en-U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Fermi level </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of the holes </a:t>
            </a:r>
            <a:r>
              <a:rPr lang="en-US" sz="1200" dirty="0"/>
              <a:t>is drawn in the electron energy scale</a:t>
            </a:r>
            <a:endParaRPr lang="en-US" altLang="en-US" sz="1200" dirty="0">
              <a:latin typeface="Arial" pitchFamily="34" charset="0"/>
              <a:cs typeface="Arial" pitchFamily="34" charset="0"/>
            </a:endParaRPr>
          </a:p>
        </p:txBody>
      </p:sp>
      <p:sp>
        <p:nvSpPr>
          <p:cNvPr id="7168"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169" name="Object 7168"/>
          <p:cNvGraphicFramePr>
            <a:graphicFrameLocks noChangeAspect="1"/>
          </p:cNvGraphicFramePr>
          <p:nvPr>
            <p:extLst>
              <p:ext uri="{D42A27DB-BD31-4B8C-83A1-F6EECF244321}">
                <p14:modId xmlns:p14="http://schemas.microsoft.com/office/powerpoint/2010/main" val="191776390"/>
              </p:ext>
            </p:extLst>
          </p:nvPr>
        </p:nvGraphicFramePr>
        <p:xfrm>
          <a:off x="381000" y="5334000"/>
          <a:ext cx="2628900" cy="500062"/>
        </p:xfrm>
        <a:graphic>
          <a:graphicData uri="http://schemas.openxmlformats.org/presentationml/2006/ole">
            <mc:AlternateContent xmlns:mc="http://schemas.openxmlformats.org/markup-compatibility/2006">
              <mc:Choice xmlns:v="urn:schemas-microsoft-com:vml" Requires="v">
                <p:oleObj spid="_x0000_s41235" name="Equation" r:id="rId22" imgW="2641320" imgH="507960" progId="Equation.3">
                  <p:embed/>
                </p:oleObj>
              </mc:Choice>
              <mc:Fallback>
                <p:oleObj name="Equation" r:id="rId22" imgW="2641320" imgH="507960" progId="Equation.3">
                  <p:embed/>
                  <p:pic>
                    <p:nvPicPr>
                      <p:cNvPr id="0" name="Object 37"/>
                      <p:cNvPicPr>
                        <a:picLocks noChangeAspect="1" noChangeArrowheads="1"/>
                      </p:cNvPicPr>
                      <p:nvPr/>
                    </p:nvPicPr>
                    <p:blipFill>
                      <a:blip r:embed="rId23"/>
                      <a:srcRect/>
                      <a:stretch>
                        <a:fillRect/>
                      </a:stretch>
                    </p:blipFill>
                    <p:spPr bwMode="auto">
                      <a:xfrm>
                        <a:off x="381000" y="5334000"/>
                        <a:ext cx="2628900" cy="500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1" name="Rectangle 7170"/>
          <p:cNvSpPr/>
          <p:nvPr/>
        </p:nvSpPr>
        <p:spPr>
          <a:xfrm>
            <a:off x="304800" y="4904413"/>
            <a:ext cx="4572000" cy="276999"/>
          </a:xfrm>
          <a:prstGeom prst="rect">
            <a:avLst/>
          </a:prstGeom>
        </p:spPr>
        <p:txBody>
          <a:bodyPr>
            <a:spAutoFit/>
          </a:bodyPr>
          <a:lstStyle/>
          <a:p>
            <a:r>
              <a:rPr lang="en-US" sz="1200" dirty="0"/>
              <a:t>the total electrochemical energy of an electron-hole pair</a:t>
            </a:r>
          </a:p>
        </p:txBody>
      </p:sp>
      <p:sp>
        <p:nvSpPr>
          <p:cNvPr id="7173" name="Rectangle 7172"/>
          <p:cNvSpPr/>
          <p:nvPr/>
        </p:nvSpPr>
        <p:spPr>
          <a:xfrm>
            <a:off x="65016" y="164068"/>
            <a:ext cx="3767891" cy="369332"/>
          </a:xfrm>
          <a:prstGeom prst="rect">
            <a:avLst/>
          </a:prstGeom>
        </p:spPr>
        <p:txBody>
          <a:bodyPr wrap="none">
            <a:spAutoFit/>
          </a:bodyPr>
          <a:lstStyle/>
          <a:p>
            <a:r>
              <a:rPr lang="en-US" b="1" dirty="0"/>
              <a:t>6. The chemical potential of electrons</a:t>
            </a:r>
          </a:p>
        </p:txBody>
      </p:sp>
      <p:sp>
        <p:nvSpPr>
          <p:cNvPr id="6" name="Rectangle 10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480873340"/>
              </p:ext>
            </p:extLst>
          </p:nvPr>
        </p:nvGraphicFramePr>
        <p:xfrm>
          <a:off x="304800" y="1320185"/>
          <a:ext cx="609600" cy="228600"/>
        </p:xfrm>
        <a:graphic>
          <a:graphicData uri="http://schemas.openxmlformats.org/presentationml/2006/ole">
            <mc:AlternateContent xmlns:mc="http://schemas.openxmlformats.org/markup-compatibility/2006">
              <mc:Choice xmlns:v="urn:schemas-microsoft-com:vml" Requires="v">
                <p:oleObj spid="_x0000_s41236" name="Equation" r:id="rId24" imgW="609600" imgH="228600" progId="Equation.3">
                  <p:embed/>
                </p:oleObj>
              </mc:Choice>
              <mc:Fallback>
                <p:oleObj name="Equation" r:id="rId24" imgW="609600" imgH="228600" progId="Equation.3">
                  <p:embed/>
                  <p:pic>
                    <p:nvPicPr>
                      <p:cNvPr id="0" name="Object 9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04800" y="1320185"/>
                        <a:ext cx="6096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a:t>
            </a:r>
            <a:r>
              <a:rPr lang="en-US" sz="1050" i="1" dirty="0" smtClean="0"/>
              <a:t>Equilibrium Concepts and Kinetics</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11</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338318" y="4800600"/>
            <a:ext cx="4977409" cy="1277273"/>
          </a:xfrm>
          <a:prstGeom prst="rect">
            <a:avLst/>
          </a:prstGeom>
        </p:spPr>
        <p:txBody>
          <a:bodyPr wrap="square">
            <a:spAutoFit/>
          </a:bodyPr>
          <a:lstStyle/>
          <a:p>
            <a:r>
              <a:rPr lang="en-US" sz="1100" b="1" dirty="0" smtClean="0"/>
              <a:t>Figure 2.8.</a:t>
            </a:r>
            <a:r>
              <a:rPr lang="en-US" sz="1100" dirty="0" smtClean="0"/>
              <a:t> Energy diagram of an n-type doped semiconductor at two points with different values of the chemical potential </a:t>
            </a:r>
            <a:r>
              <a:rPr lang="en-US" sz="1100" i="1" dirty="0" smtClean="0"/>
              <a:t>µ</a:t>
            </a:r>
            <a:r>
              <a:rPr lang="en-US" sz="1100" i="1" baseline="-25000" dirty="0" smtClean="0"/>
              <a:t>n</a:t>
            </a:r>
            <a:r>
              <a:rPr lang="en-US" sz="1100" dirty="0" smtClean="0"/>
              <a:t>. </a:t>
            </a:r>
            <a:r>
              <a:rPr lang="en-US" sz="1100" i="1" dirty="0" err="1" smtClean="0"/>
              <a:t>E</a:t>
            </a:r>
            <a:r>
              <a:rPr lang="en-US" sz="1100" i="1" baseline="-25000" dirty="0" err="1" smtClean="0"/>
              <a:t>c</a:t>
            </a:r>
            <a:r>
              <a:rPr lang="en-US" sz="1100" dirty="0" smtClean="0"/>
              <a:t> is the conduction band edge, </a:t>
            </a:r>
            <a:r>
              <a:rPr lang="en-US" sz="1100" i="1" dirty="0" err="1" smtClean="0"/>
              <a:t>E</a:t>
            </a:r>
            <a:r>
              <a:rPr lang="en-US" sz="1100" i="1" baseline="-25000" dirty="0" err="1" smtClean="0"/>
              <a:t>Fn</a:t>
            </a:r>
            <a:r>
              <a:rPr lang="en-US" sz="1100" dirty="0" smtClean="0"/>
              <a:t> is the Fermi level. The increase of the chemical potential ∆</a:t>
            </a:r>
            <a:r>
              <a:rPr lang="en-US" sz="1100" i="1" dirty="0" smtClean="0"/>
              <a:t>µ</a:t>
            </a:r>
            <a:r>
              <a:rPr lang="en-US" sz="1100" i="1" baseline="-25000" dirty="0" smtClean="0"/>
              <a:t>n</a:t>
            </a:r>
            <a:r>
              <a:rPr lang="en-US" sz="1100" dirty="0" smtClean="0"/>
              <a:t>&gt;0 produces a larger concentration of electrons in the conduction band.</a:t>
            </a:r>
            <a:endParaRPr lang="es-ES" sz="1100" dirty="0" smtClean="0"/>
          </a:p>
          <a:p>
            <a:endParaRPr lang="es-ES" sz="1100" dirty="0" smtClean="0"/>
          </a:p>
          <a:p>
            <a:r>
              <a:rPr lang="en-US" sz="1100" dirty="0" smtClean="0"/>
              <a:t> </a:t>
            </a:r>
            <a:endParaRPr lang="es-ES" sz="1100" dirty="0" smtClean="0"/>
          </a:p>
          <a:p>
            <a:endParaRPr lang="en-US" sz="1100" dirty="0"/>
          </a:p>
        </p:txBody>
      </p:sp>
      <p:sp>
        <p:nvSpPr>
          <p:cNvPr id="30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30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225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22532" name="Picture 4" descr="C:\Users\Carmen\Dropbox (DISPOSITIVOS FOTO)\book energy (1)\part 1\figs files\figs 2 basics\2 8.tif"/>
          <p:cNvPicPr>
            <a:picLocks noChangeAspect="1" noChangeArrowheads="1"/>
          </p:cNvPicPr>
          <p:nvPr/>
        </p:nvPicPr>
        <p:blipFill>
          <a:blip r:embed="rId3" cstate="print"/>
          <a:srcRect/>
          <a:stretch>
            <a:fillRect/>
          </a:stretch>
        </p:blipFill>
        <p:spPr bwMode="auto">
          <a:xfrm>
            <a:off x="4800600" y="3200400"/>
            <a:ext cx="3404711" cy="1429800"/>
          </a:xfrm>
          <a:prstGeom prst="rect">
            <a:avLst/>
          </a:prstGeom>
          <a:noFill/>
        </p:spPr>
      </p:pic>
      <p:graphicFrame>
        <p:nvGraphicFramePr>
          <p:cNvPr id="4" name="Object 3"/>
          <p:cNvGraphicFramePr>
            <a:graphicFrameLocks noChangeAspect="1"/>
          </p:cNvGraphicFramePr>
          <p:nvPr>
            <p:extLst>
              <p:ext uri="{D42A27DB-BD31-4B8C-83A1-F6EECF244321}">
                <p14:modId xmlns:p14="http://schemas.microsoft.com/office/powerpoint/2010/main" val="798752253"/>
              </p:ext>
            </p:extLst>
          </p:nvPr>
        </p:nvGraphicFramePr>
        <p:xfrm>
          <a:off x="304800" y="1066800"/>
          <a:ext cx="2800350" cy="257175"/>
        </p:xfrm>
        <a:graphic>
          <a:graphicData uri="http://schemas.openxmlformats.org/presentationml/2006/ole">
            <mc:AlternateContent xmlns:mc="http://schemas.openxmlformats.org/markup-compatibility/2006">
              <mc:Choice xmlns:v="urn:schemas-microsoft-com:vml" Requires="v">
                <p:oleObj spid="_x0000_s43103" name="Equation" r:id="rId4" imgW="2794000" imgH="266700" progId="Equation.3">
                  <p:embed/>
                </p:oleObj>
              </mc:Choice>
              <mc:Fallback>
                <p:oleObj name="Equation" r:id="rId4" imgW="2794000" imgH="2667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066800"/>
                        <a:ext cx="28003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430405768"/>
              </p:ext>
            </p:extLst>
          </p:nvPr>
        </p:nvGraphicFramePr>
        <p:xfrm>
          <a:off x="304800" y="2133600"/>
          <a:ext cx="1009650" cy="238125"/>
        </p:xfrm>
        <a:graphic>
          <a:graphicData uri="http://schemas.openxmlformats.org/presentationml/2006/ole">
            <mc:AlternateContent xmlns:mc="http://schemas.openxmlformats.org/markup-compatibility/2006">
              <mc:Choice xmlns:v="urn:schemas-microsoft-com:vml" Requires="v">
                <p:oleObj spid="_x0000_s43104" name="Equation" r:id="rId6" imgW="914400" imgH="228600" progId="Equation.3">
                  <p:embed/>
                </p:oleObj>
              </mc:Choice>
              <mc:Fallback>
                <p:oleObj name="Equation" r:id="rId6" imgW="914400" imgH="228600" progId="Equation.3">
                  <p:embed/>
                  <p:pic>
                    <p:nvPicPr>
                      <p:cNvPr id="0"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133600"/>
                        <a:ext cx="10096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Picture 5" descr="C:\Users\Carmen\Dropbox (DISPOSITIVOS FOTO)\book energy (1)\part 1\figs files\figs 2 basics\2 5.tif"/>
          <p:cNvPicPr>
            <a:picLocks noChangeAspect="1" noChangeArrowheads="1"/>
          </p:cNvPicPr>
          <p:nvPr/>
        </p:nvPicPr>
        <p:blipFill rotWithShape="1">
          <a:blip r:embed="rId8" cstate="print"/>
          <a:srcRect l="51786"/>
          <a:stretch/>
        </p:blipFill>
        <p:spPr bwMode="auto">
          <a:xfrm>
            <a:off x="5791200" y="116840"/>
            <a:ext cx="3290849" cy="2484000"/>
          </a:xfrm>
          <a:prstGeom prst="rect">
            <a:avLst/>
          </a:prstGeom>
          <a:noFill/>
        </p:spPr>
      </p:pic>
      <p:sp>
        <p:nvSpPr>
          <p:cNvPr id="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3661550"/>
              </p:ext>
            </p:extLst>
          </p:nvPr>
        </p:nvGraphicFramePr>
        <p:xfrm>
          <a:off x="304800" y="1676400"/>
          <a:ext cx="933450" cy="228600"/>
        </p:xfrm>
        <a:graphic>
          <a:graphicData uri="http://schemas.openxmlformats.org/presentationml/2006/ole">
            <mc:AlternateContent xmlns:mc="http://schemas.openxmlformats.org/markup-compatibility/2006">
              <mc:Choice xmlns:v="urn:schemas-microsoft-com:vml" Requires="v">
                <p:oleObj spid="_x0000_s43105" name="Equation" r:id="rId9" imgW="939800" imgH="228600" progId="Equation.3">
                  <p:embed/>
                </p:oleObj>
              </mc:Choice>
              <mc:Fallback>
                <p:oleObj name="Equation" r:id="rId9" imgW="939800" imgH="228600" progId="Equation.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1676400"/>
                        <a:ext cx="93345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220302960"/>
              </p:ext>
            </p:extLst>
          </p:nvPr>
        </p:nvGraphicFramePr>
        <p:xfrm>
          <a:off x="2665927" y="4114800"/>
          <a:ext cx="1266825" cy="266700"/>
        </p:xfrm>
        <a:graphic>
          <a:graphicData uri="http://schemas.openxmlformats.org/presentationml/2006/ole">
            <mc:AlternateContent xmlns:mc="http://schemas.openxmlformats.org/markup-compatibility/2006">
              <mc:Choice xmlns:v="urn:schemas-microsoft-com:vml" Requires="v">
                <p:oleObj spid="_x0000_s43106" name="Equation" r:id="rId11" imgW="1269449" imgH="266584" progId="Equation.3">
                  <p:embed/>
                </p:oleObj>
              </mc:Choice>
              <mc:Fallback>
                <p:oleObj name="Equation" r:id="rId11" imgW="1269449" imgH="266584" progId="Equation.3">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5927" y="4114800"/>
                        <a:ext cx="126682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 name="Picture 5" descr="C:\Users\Carmen\Dropbox (DISPOSITIVOS FOTO)\book energy (1)\part 1\figs files\figs 2 basics\2 5.tif"/>
          <p:cNvPicPr>
            <a:picLocks noChangeAspect="1" noChangeArrowheads="1"/>
          </p:cNvPicPr>
          <p:nvPr/>
        </p:nvPicPr>
        <p:blipFill rotWithShape="1">
          <a:blip r:embed="rId8" cstate="print"/>
          <a:srcRect r="47767"/>
          <a:stretch/>
        </p:blipFill>
        <p:spPr bwMode="auto">
          <a:xfrm>
            <a:off x="3299340" y="172720"/>
            <a:ext cx="2617328" cy="182360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a:t>
            </a:r>
            <a:r>
              <a:rPr lang="en-US" sz="1050" i="1" dirty="0" smtClean="0"/>
              <a:t>Equilibrium Concepts and Kinetics</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3124200" y="4191000"/>
            <a:ext cx="6004560" cy="1277273"/>
          </a:xfrm>
          <a:prstGeom prst="rect">
            <a:avLst/>
          </a:prstGeom>
        </p:spPr>
        <p:txBody>
          <a:bodyPr wrap="square">
            <a:spAutoFit/>
          </a:bodyPr>
          <a:lstStyle/>
          <a:p>
            <a:r>
              <a:rPr lang="en-US" sz="1100" b="1" dirty="0" smtClean="0"/>
              <a:t>Figure 2.9. </a:t>
            </a:r>
            <a:r>
              <a:rPr lang="en-US" sz="1100" dirty="0" smtClean="0"/>
              <a:t>(a) Energy diagram of a dipole layer consisting on two sheets of negative and positive charge separated a distance </a:t>
            </a:r>
            <a:r>
              <a:rPr lang="en-US" sz="1100" i="1" dirty="0" smtClean="0"/>
              <a:t>d</a:t>
            </a:r>
            <a:r>
              <a:rPr lang="en-US" sz="1100" dirty="0" smtClean="0"/>
              <a:t>.       is the electrostatic potential, </a:t>
            </a:r>
            <a:r>
              <a:rPr lang="en-US" sz="1100" b="1" dirty="0" smtClean="0"/>
              <a:t>E </a:t>
            </a:r>
            <a:r>
              <a:rPr lang="en-US" sz="1100" dirty="0" smtClean="0"/>
              <a:t>is the electric field and ∆</a:t>
            </a:r>
            <a:r>
              <a:rPr lang="en-US" sz="1100" i="1" baseline="-25000" dirty="0" smtClean="0"/>
              <a:t>d</a:t>
            </a:r>
            <a:r>
              <a:rPr lang="en-US" sz="1100" dirty="0" smtClean="0"/>
              <a:t> is the step of the vacuum energy across the dipole layer. (b) Energy diagram (vacuum level) of a dipole layer of polar molecules with dipole moment </a:t>
            </a:r>
            <a:r>
              <a:rPr lang="en-US" sz="1100" i="1" dirty="0" err="1" smtClean="0"/>
              <a:t>m</a:t>
            </a:r>
            <a:r>
              <a:rPr lang="en-US" sz="1100" i="1" baseline="-25000" dirty="0" err="1" smtClean="0"/>
              <a:t>d</a:t>
            </a:r>
            <a:r>
              <a:rPr lang="en-US" sz="1100" dirty="0" smtClean="0"/>
              <a:t> that are tilted an angle </a:t>
            </a:r>
            <a:r>
              <a:rPr lang="el-GR" sz="1100" dirty="0" smtClean="0"/>
              <a:t>θ</a:t>
            </a:r>
            <a:r>
              <a:rPr lang="en-US" sz="1100" dirty="0" smtClean="0"/>
              <a:t> with respect to the normal.</a:t>
            </a:r>
            <a:endParaRPr lang="es-ES" sz="1100" dirty="0" smtClean="0"/>
          </a:p>
          <a:p>
            <a:endParaRPr lang="es-ES" sz="1100" dirty="0" smtClean="0"/>
          </a:p>
          <a:p>
            <a:r>
              <a:rPr lang="en-US" sz="1100" dirty="0" smtClean="0"/>
              <a:t> </a:t>
            </a:r>
            <a:endParaRPr lang="es-ES" sz="1100" dirty="0" smtClean="0"/>
          </a:p>
          <a:p>
            <a:endParaRPr lang="en-US" sz="1100" dirty="0"/>
          </a:p>
        </p:txBody>
      </p:sp>
      <p:sp>
        <p:nvSpPr>
          <p:cNvPr id="30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30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225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23554" name="Picture 2" descr="C:\Users\Carmen\Dropbox (DISPOSITIVOS FOTO)\book energy (1)\part 1\figs files\figs 2 basics\2 9.tif"/>
          <p:cNvPicPr>
            <a:picLocks noChangeAspect="1" noChangeArrowheads="1"/>
          </p:cNvPicPr>
          <p:nvPr/>
        </p:nvPicPr>
        <p:blipFill>
          <a:blip r:embed="rId3" cstate="print"/>
          <a:srcRect/>
          <a:stretch>
            <a:fillRect/>
          </a:stretch>
        </p:blipFill>
        <p:spPr bwMode="auto">
          <a:xfrm>
            <a:off x="2917149" y="914400"/>
            <a:ext cx="6226851" cy="3096000"/>
          </a:xfrm>
          <a:prstGeom prst="rect">
            <a:avLst/>
          </a:prstGeom>
          <a:noFill/>
        </p:spPr>
      </p:pic>
      <p:graphicFrame>
        <p:nvGraphicFramePr>
          <p:cNvPr id="23555" name="Object 3"/>
          <p:cNvGraphicFramePr>
            <a:graphicFrameLocks noChangeAspect="1"/>
          </p:cNvGraphicFramePr>
          <p:nvPr>
            <p:extLst>
              <p:ext uri="{D42A27DB-BD31-4B8C-83A1-F6EECF244321}">
                <p14:modId xmlns:p14="http://schemas.microsoft.com/office/powerpoint/2010/main" val="224919089"/>
              </p:ext>
            </p:extLst>
          </p:nvPr>
        </p:nvGraphicFramePr>
        <p:xfrm>
          <a:off x="4953000" y="4419600"/>
          <a:ext cx="139700" cy="165100"/>
        </p:xfrm>
        <a:graphic>
          <a:graphicData uri="http://schemas.openxmlformats.org/presentationml/2006/ole">
            <mc:AlternateContent xmlns:mc="http://schemas.openxmlformats.org/markup-compatibility/2006">
              <mc:Choice xmlns:v="urn:schemas-microsoft-com:vml" Requires="v">
                <p:oleObj spid="_x0000_s23623" name="Ecuación" r:id="rId4" imgW="139579" imgH="164957" progId="Equation.3">
                  <p:embed/>
                </p:oleObj>
              </mc:Choice>
              <mc:Fallback>
                <p:oleObj name="Ecuación" r:id="rId4" imgW="139579" imgH="164957"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419600"/>
                        <a:ext cx="1397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p:cNvSpPr txBox="1"/>
          <p:nvPr/>
        </p:nvSpPr>
        <p:spPr>
          <a:xfrm>
            <a:off x="1143000" y="272534"/>
            <a:ext cx="4991816" cy="369332"/>
          </a:xfrm>
          <a:prstGeom prst="rect">
            <a:avLst/>
          </a:prstGeom>
          <a:noFill/>
        </p:spPr>
        <p:txBody>
          <a:bodyPr wrap="none" rtlCol="0">
            <a:spAutoFit/>
          </a:bodyPr>
          <a:lstStyle/>
          <a:p>
            <a:r>
              <a:rPr lang="en-US" b="1" dirty="0"/>
              <a:t>7. Potential step of a dipole layer or a double </a:t>
            </a:r>
            <a:r>
              <a:rPr lang="en-US" b="1" dirty="0" smtClean="0"/>
              <a:t>layer</a:t>
            </a:r>
            <a:endParaRPr lang="en-US" b="1" dirty="0"/>
          </a:p>
        </p:txBody>
      </p:sp>
      <p:sp>
        <p:nvSpPr>
          <p:cNvPr id="6"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725475628"/>
              </p:ext>
            </p:extLst>
          </p:nvPr>
        </p:nvGraphicFramePr>
        <p:xfrm>
          <a:off x="33337" y="1447800"/>
          <a:ext cx="2219325" cy="266700"/>
        </p:xfrm>
        <a:graphic>
          <a:graphicData uri="http://schemas.openxmlformats.org/presentationml/2006/ole">
            <mc:AlternateContent xmlns:mc="http://schemas.openxmlformats.org/markup-compatibility/2006">
              <mc:Choice xmlns:v="urn:schemas-microsoft-com:vml" Requires="v">
                <p:oleObj spid="_x0000_s23624" name="Equation" r:id="rId6" imgW="2222500" imgH="266700" progId="Equation.3">
                  <p:embed/>
                </p:oleObj>
              </mc:Choice>
              <mc:Fallback>
                <p:oleObj name="Equation" r:id="rId6" imgW="2222500" imgH="2667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7" y="1447800"/>
                        <a:ext cx="221932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457588575"/>
              </p:ext>
            </p:extLst>
          </p:nvPr>
        </p:nvGraphicFramePr>
        <p:xfrm>
          <a:off x="126167" y="2243325"/>
          <a:ext cx="1038225" cy="438150"/>
        </p:xfrm>
        <a:graphic>
          <a:graphicData uri="http://schemas.openxmlformats.org/presentationml/2006/ole">
            <mc:AlternateContent xmlns:mc="http://schemas.openxmlformats.org/markup-compatibility/2006">
              <mc:Choice xmlns:v="urn:schemas-microsoft-com:vml" Requires="v">
                <p:oleObj spid="_x0000_s23625" name="Equation" r:id="rId8" imgW="1040948" imgH="444307" progId="Equation.3">
                  <p:embed/>
                </p:oleObj>
              </mc:Choice>
              <mc:Fallback>
                <p:oleObj name="Equation" r:id="rId8" imgW="1040948" imgH="444307"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167" y="2243325"/>
                        <a:ext cx="103822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a:t>
            </a:r>
            <a:r>
              <a:rPr lang="en-US" sz="1050" i="1" dirty="0" smtClean="0"/>
              <a:t>Equilibrium Concepts and Kinetics</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114800" y="4092550"/>
            <a:ext cx="4672609" cy="769441"/>
          </a:xfrm>
          <a:prstGeom prst="rect">
            <a:avLst/>
          </a:prstGeom>
        </p:spPr>
        <p:txBody>
          <a:bodyPr wrap="square">
            <a:spAutoFit/>
          </a:bodyPr>
          <a:lstStyle/>
          <a:p>
            <a:r>
              <a:rPr lang="en-US" sz="1100" b="1" dirty="0" smtClean="0"/>
              <a:t>Figure 2.10. </a:t>
            </a:r>
            <a:r>
              <a:rPr lang="en-US" sz="1100" dirty="0" smtClean="0"/>
              <a:t>Energy diagram (vacuum level) of a dipole layer of finite extension. </a:t>
            </a:r>
            <a:endParaRPr lang="es-ES" sz="1100" dirty="0" smtClean="0"/>
          </a:p>
          <a:p>
            <a:r>
              <a:rPr lang="en-US" sz="1100" dirty="0" smtClean="0"/>
              <a:t> </a:t>
            </a:r>
            <a:endParaRPr lang="es-ES" sz="1100" dirty="0" smtClean="0"/>
          </a:p>
          <a:p>
            <a:endParaRPr lang="en-US" sz="1100" dirty="0"/>
          </a:p>
        </p:txBody>
      </p:sp>
      <p:sp>
        <p:nvSpPr>
          <p:cNvPr id="30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30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225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24579" name="Picture 3" descr="C:\Users\Carmen\Dropbox (DISPOSITIVOS FOTO)\book energy (1)\part 1\figs files\figs 2 basics\2 10.tif"/>
          <p:cNvPicPr>
            <a:picLocks noChangeAspect="1" noChangeArrowheads="1"/>
          </p:cNvPicPr>
          <p:nvPr/>
        </p:nvPicPr>
        <p:blipFill>
          <a:blip r:embed="rId3" cstate="print"/>
          <a:srcRect/>
          <a:stretch>
            <a:fillRect/>
          </a:stretch>
        </p:blipFill>
        <p:spPr bwMode="auto">
          <a:xfrm>
            <a:off x="4114800" y="762000"/>
            <a:ext cx="3262274" cy="3330550"/>
          </a:xfrm>
          <a:prstGeom prst="rect">
            <a:avLst/>
          </a:prstGeom>
          <a:noFill/>
        </p:spPr>
      </p:pic>
      <p:sp>
        <p:nvSpPr>
          <p:cNvPr id="4" name="Rectangle 2"/>
          <p:cNvSpPr>
            <a:spLocks noChangeArrowheads="1"/>
          </p:cNvSpPr>
          <p:nvPr/>
        </p:nvSpPr>
        <p:spPr bwMode="auto">
          <a:xfrm>
            <a:off x="30480" y="1143000"/>
            <a:ext cx="70866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when removing the electron a distance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015112251"/>
              </p:ext>
            </p:extLst>
          </p:nvPr>
        </p:nvGraphicFramePr>
        <p:xfrm>
          <a:off x="2667000" y="1178064"/>
          <a:ext cx="466725" cy="180975"/>
        </p:xfrm>
        <a:graphic>
          <a:graphicData uri="http://schemas.openxmlformats.org/presentationml/2006/ole">
            <mc:AlternateContent xmlns:mc="http://schemas.openxmlformats.org/markup-compatibility/2006">
              <mc:Choice xmlns:v="urn:schemas-microsoft-com:vml" Requires="v">
                <p:oleObj spid="_x0000_s44056" name="Equation" r:id="rId4" imgW="469696" imgH="177723" progId="Equation.3">
                  <p:embed/>
                </p:oleObj>
              </mc:Choice>
              <mc:Fallback>
                <p:oleObj name="Equation" r:id="rId4" imgW="469696" imgH="177723"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178064"/>
                        <a:ext cx="466725"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3"/>
          <p:cNvSpPr>
            <a:spLocks noChangeArrowheads="1"/>
          </p:cNvSpPr>
          <p:nvPr/>
        </p:nvSpPr>
        <p:spPr bwMode="auto">
          <a:xfrm>
            <a:off x="152400" y="1419999"/>
            <a:ext cx="4114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 the dipole layer can be considered a point dipole and the electrostatic potential decreases rapidly</a:t>
            </a:r>
            <a:r>
              <a:rPr kumimoji="0" lang="en-US" altLang="en-US" sz="6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867400"/>
            <a:ext cx="8229600" cy="914400"/>
          </a:xfrm>
        </p:spPr>
        <p:txBody>
          <a:bodyPr>
            <a:noAutofit/>
          </a:bodyPr>
          <a:lstStyle/>
          <a:p>
            <a:pPr algn="l"/>
            <a:r>
              <a:rPr lang="en-US" sz="1050" dirty="0" smtClean="0"/>
              <a:t>Reproduced with permission from Crispin, X.; </a:t>
            </a:r>
            <a:r>
              <a:rPr lang="en-US" sz="1050" dirty="0" err="1" smtClean="0"/>
              <a:t>Geskin</a:t>
            </a:r>
            <a:r>
              <a:rPr lang="en-US" sz="1050" dirty="0" smtClean="0"/>
              <a:t>, V.; Crispin, A.; </a:t>
            </a:r>
            <a:r>
              <a:rPr lang="en-US" sz="1050" dirty="0" err="1" smtClean="0"/>
              <a:t>Cornil</a:t>
            </a:r>
            <a:r>
              <a:rPr lang="en-US" sz="1050" dirty="0" smtClean="0"/>
              <a:t>, J.; </a:t>
            </a:r>
            <a:r>
              <a:rPr lang="en-US" sz="1050" dirty="0" err="1" smtClean="0"/>
              <a:t>Lazzaroni</a:t>
            </a:r>
            <a:r>
              <a:rPr lang="en-US" sz="1050" dirty="0" smtClean="0"/>
              <a:t>, R.; </a:t>
            </a:r>
            <a:r>
              <a:rPr lang="en-US" sz="1050" dirty="0" err="1" smtClean="0"/>
              <a:t>Salaneck</a:t>
            </a:r>
            <a:r>
              <a:rPr lang="en-US" sz="1050" dirty="0" smtClean="0"/>
              <a:t>, W. R.; </a:t>
            </a:r>
            <a:r>
              <a:rPr lang="en-US" sz="1050" dirty="0" err="1" smtClean="0"/>
              <a:t>Bredas</a:t>
            </a:r>
            <a:r>
              <a:rPr lang="en-US" sz="1050" dirty="0" smtClean="0"/>
              <a:t>, J.-L. "</a:t>
            </a:r>
            <a:r>
              <a:rPr lang="en-US" sz="1050" dirty="0" smtClean="0">
                <a:hlinkClick r:id="rId3"/>
              </a:rPr>
              <a:t>Characterization of the interface dipole at organic/metal interfaces</a:t>
            </a:r>
            <a:r>
              <a:rPr lang="en-US" sz="1050" dirty="0" smtClean="0"/>
              <a:t>". </a:t>
            </a:r>
            <a:r>
              <a:rPr lang="en-US" sz="1050" i="1" dirty="0" smtClean="0"/>
              <a:t>J. Am. Chem. Soc. </a:t>
            </a:r>
            <a:r>
              <a:rPr lang="en-US" sz="1050" b="1" dirty="0" smtClean="0"/>
              <a:t>2002</a:t>
            </a:r>
            <a:r>
              <a:rPr lang="en-US" sz="1050" dirty="0" smtClean="0"/>
              <a:t>, </a:t>
            </a:r>
            <a:r>
              <a:rPr lang="en-US" sz="1050" i="1" dirty="0" smtClean="0"/>
              <a:t>124</a:t>
            </a:r>
            <a:r>
              <a:rPr lang="en-US" sz="1050" dirty="0" smtClean="0"/>
              <a:t>, 8131-8141.</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a:t>
            </a:r>
            <a:r>
              <a:rPr lang="en-US" sz="1050" i="1" dirty="0" smtClean="0"/>
              <a:t>Equilibrium Concepts and Kinetics</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24600"/>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a:xfrm>
            <a:off x="6553200" y="6127750"/>
            <a:ext cx="2133600" cy="365125"/>
          </a:xfrm>
        </p:spPr>
        <p:txBody>
          <a:bodyPr/>
          <a:lstStyle/>
          <a:p>
            <a:fld id="{31514D3E-DFA2-41DA-9E70-573401C2683A}" type="slidenum">
              <a:rPr lang="en-US" smtClean="0"/>
              <a:pPr/>
              <a:t>14</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08991" y="4953000"/>
            <a:ext cx="8126018" cy="769441"/>
          </a:xfrm>
          <a:prstGeom prst="rect">
            <a:avLst/>
          </a:prstGeom>
        </p:spPr>
        <p:txBody>
          <a:bodyPr wrap="square">
            <a:spAutoFit/>
          </a:bodyPr>
          <a:lstStyle/>
          <a:p>
            <a:r>
              <a:rPr lang="en-US" sz="1100" b="1" dirty="0"/>
              <a:t>Figure </a:t>
            </a:r>
            <a:r>
              <a:rPr lang="en-US" sz="1100" b="1" dirty="0" smtClean="0"/>
              <a:t>2.12.</a:t>
            </a:r>
            <a:r>
              <a:rPr lang="en-US" sz="1100" dirty="0" smtClean="0"/>
              <a:t> DFT calculations within the </a:t>
            </a:r>
            <a:r>
              <a:rPr lang="en-US" sz="1100" dirty="0" err="1" smtClean="0"/>
              <a:t>jellium</a:t>
            </a:r>
            <a:r>
              <a:rPr lang="en-US" sz="1100" dirty="0" smtClean="0"/>
              <a:t> model give the evolution of the electron density            across the metal/vacuum interface (bottom dotted curve), the effective potential                (top dotted curve), and the electric potential            (top solid line). The large circles depict the atoms on the metal surface; the zero on the </a:t>
            </a:r>
            <a:r>
              <a:rPr lang="en-US" sz="1100" i="1" dirty="0" smtClean="0"/>
              <a:t>x </a:t>
            </a:r>
            <a:r>
              <a:rPr lang="en-US" sz="1100" dirty="0" smtClean="0"/>
              <a:t>axis is positioned at one-half the </a:t>
            </a:r>
            <a:r>
              <a:rPr lang="en-US" sz="1100" dirty="0" err="1" smtClean="0"/>
              <a:t>interatomic</a:t>
            </a:r>
            <a:r>
              <a:rPr lang="en-US" sz="1100" dirty="0" smtClean="0"/>
              <a:t> layer distance from the surface nuclei plane (</a:t>
            </a:r>
            <a:r>
              <a:rPr lang="en-US" sz="1100" i="1" dirty="0" smtClean="0"/>
              <a:t>x </a:t>
            </a:r>
            <a:r>
              <a:rPr lang="en-US" sz="1100" dirty="0" smtClean="0"/>
              <a:t>&gt; 0 indicates the metal bulk). </a:t>
            </a:r>
            <a:r>
              <a:rPr lang="en-US" sz="1100" i="1" dirty="0" smtClean="0"/>
              <a:t>f(x)</a:t>
            </a:r>
            <a:r>
              <a:rPr lang="en-US" sz="1100" dirty="0" smtClean="0"/>
              <a:t> is a fitting sigmoid function.</a:t>
            </a:r>
            <a:endParaRPr lang="en-US" sz="1100" dirty="0"/>
          </a:p>
        </p:txBody>
      </p:sp>
      <p:sp>
        <p:nvSpPr>
          <p:cNvPr id="266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6627" name="Object 3"/>
          <p:cNvGraphicFramePr>
            <a:graphicFrameLocks noChangeAspect="1"/>
          </p:cNvGraphicFramePr>
          <p:nvPr/>
        </p:nvGraphicFramePr>
        <p:xfrm>
          <a:off x="6019800" y="4981575"/>
          <a:ext cx="333375" cy="200025"/>
        </p:xfrm>
        <a:graphic>
          <a:graphicData uri="http://schemas.openxmlformats.org/presentationml/2006/ole">
            <mc:AlternateContent xmlns:mc="http://schemas.openxmlformats.org/markup-compatibility/2006">
              <mc:Choice xmlns:v="urn:schemas-microsoft-com:vml" Requires="v">
                <p:oleObj spid="_x0000_s26698" name="Ecuación" r:id="rId4" imgW="330057" imgH="203112" progId="Equation.3">
                  <p:embed/>
                </p:oleObj>
              </mc:Choice>
              <mc:Fallback>
                <p:oleObj name="Ecuación" r:id="rId4" imgW="330057" imgH="203112" progId="Equation.3">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981575"/>
                        <a:ext cx="333375"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6629" name="Object 5"/>
          <p:cNvGraphicFramePr>
            <a:graphicFrameLocks noChangeAspect="1"/>
          </p:cNvGraphicFramePr>
          <p:nvPr/>
        </p:nvGraphicFramePr>
        <p:xfrm>
          <a:off x="6248400" y="5132388"/>
          <a:ext cx="323850" cy="200025"/>
        </p:xfrm>
        <a:graphic>
          <a:graphicData uri="http://schemas.openxmlformats.org/presentationml/2006/ole">
            <mc:AlternateContent xmlns:mc="http://schemas.openxmlformats.org/markup-compatibility/2006">
              <mc:Choice xmlns:v="urn:schemas-microsoft-com:vml" Requires="v">
                <p:oleObj spid="_x0000_s26699" name="Ecuación" r:id="rId6" imgW="330057" imgH="203112" progId="Equation.3">
                  <p:embed/>
                </p:oleObj>
              </mc:Choice>
              <mc:Fallback>
                <p:oleObj name="Ecuación" r:id="rId6" imgW="330057" imgH="203112" progId="Equation.3">
                  <p:embed/>
                  <p:pic>
                    <p:nvPicPr>
                      <p:cNvPr id="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5132388"/>
                        <a:ext cx="323850"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6631" name="Object 7"/>
          <p:cNvGraphicFramePr>
            <a:graphicFrameLocks noChangeAspect="1"/>
          </p:cNvGraphicFramePr>
          <p:nvPr/>
        </p:nvGraphicFramePr>
        <p:xfrm>
          <a:off x="3228975" y="5151438"/>
          <a:ext cx="428625" cy="238125"/>
        </p:xfrm>
        <a:graphic>
          <a:graphicData uri="http://schemas.openxmlformats.org/presentationml/2006/ole">
            <mc:AlternateContent xmlns:mc="http://schemas.openxmlformats.org/markup-compatibility/2006">
              <mc:Choice xmlns:v="urn:schemas-microsoft-com:vml" Requires="v">
                <p:oleObj spid="_x0000_s26700" name="Ecuación" r:id="rId8" imgW="431613" imgH="241195" progId="Equation.3">
                  <p:embed/>
                </p:oleObj>
              </mc:Choice>
              <mc:Fallback>
                <p:oleObj name="Ecuación" r:id="rId8" imgW="431613" imgH="241195" progId="Equation.3">
                  <p:embed/>
                  <p:pic>
                    <p:nvPicPr>
                      <p:cNvPr id="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8975" y="5151438"/>
                        <a:ext cx="42862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6633" name="Picture 9" descr="C:\Users\Carmen\Dropbox (DISPOSITIVOS FOTO)\book energy (1)\part 1\figs files\figs 2 basics\2 12.tiff"/>
          <p:cNvPicPr>
            <a:picLocks noChangeAspect="1" noChangeArrowheads="1"/>
          </p:cNvPicPr>
          <p:nvPr/>
        </p:nvPicPr>
        <p:blipFill>
          <a:blip r:embed="rId10" cstate="print"/>
          <a:srcRect/>
          <a:stretch>
            <a:fillRect/>
          </a:stretch>
        </p:blipFill>
        <p:spPr bwMode="auto">
          <a:xfrm>
            <a:off x="2514599" y="1371600"/>
            <a:ext cx="4387795" cy="3276600"/>
          </a:xfrm>
          <a:prstGeom prst="rect">
            <a:avLst/>
          </a:prstGeom>
          <a:noFill/>
        </p:spPr>
      </p:pic>
      <p:sp>
        <p:nvSpPr>
          <p:cNvPr id="17" name="Rectangle 16"/>
          <p:cNvSpPr/>
          <p:nvPr/>
        </p:nvSpPr>
        <p:spPr>
          <a:xfrm>
            <a:off x="152400" y="152400"/>
            <a:ext cx="2734531" cy="369332"/>
          </a:xfrm>
          <a:prstGeom prst="rect">
            <a:avLst/>
          </a:prstGeom>
        </p:spPr>
        <p:txBody>
          <a:bodyPr wrap="none">
            <a:spAutoFit/>
          </a:bodyPr>
          <a:lstStyle/>
          <a:p>
            <a:r>
              <a:rPr lang="en-US" b="1" dirty="0"/>
              <a:t>8. Origin of surface dipoles</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867400"/>
            <a:ext cx="8229600" cy="884509"/>
          </a:xfrm>
        </p:spPr>
        <p:txBody>
          <a:bodyPr>
            <a:noAutofit/>
          </a:bodyPr>
          <a:lstStyle/>
          <a:p>
            <a:pPr algn="l"/>
            <a:r>
              <a:rPr lang="en-US" sz="1050" dirty="0"/>
              <a:t>Adapted with permission from </a:t>
            </a:r>
            <a:r>
              <a:rPr lang="en-US" sz="1050" dirty="0" err="1"/>
              <a:t>Heimel</a:t>
            </a:r>
            <a:r>
              <a:rPr lang="en-US" sz="1050" dirty="0"/>
              <a:t>, G.; </a:t>
            </a:r>
            <a:r>
              <a:rPr lang="en-US" sz="1050" dirty="0" err="1"/>
              <a:t>Romaner</a:t>
            </a:r>
            <a:r>
              <a:rPr lang="en-US" sz="1050" dirty="0"/>
              <a:t>, L.; </a:t>
            </a:r>
            <a:r>
              <a:rPr lang="en-US" sz="1050" dirty="0" err="1"/>
              <a:t>Bredas</a:t>
            </a:r>
            <a:r>
              <a:rPr lang="en-US" sz="1050" dirty="0"/>
              <a:t>, J.-L.; </a:t>
            </a:r>
            <a:r>
              <a:rPr lang="en-US" sz="1050" dirty="0" err="1"/>
              <a:t>Zojer</a:t>
            </a:r>
            <a:r>
              <a:rPr lang="en-US" sz="1050" dirty="0"/>
              <a:t>, E. </a:t>
            </a:r>
            <a:r>
              <a:rPr lang="en-US" sz="1050" dirty="0">
                <a:hlinkClick r:id="rId2"/>
              </a:rPr>
              <a:t>"Interface energetics and level alignment at covalent metal-molecule junctions: conjugated </a:t>
            </a:r>
            <a:r>
              <a:rPr lang="en-US" sz="1050" dirty="0" err="1">
                <a:hlinkClick r:id="rId2"/>
              </a:rPr>
              <a:t>thiols</a:t>
            </a:r>
            <a:r>
              <a:rPr lang="en-US" sz="1050" dirty="0">
                <a:hlinkClick r:id="rId2"/>
              </a:rPr>
              <a:t> on gold</a:t>
            </a:r>
            <a:r>
              <a:rPr lang="en-US" sz="1050" dirty="0"/>
              <a:t>". </a:t>
            </a:r>
            <a:r>
              <a:rPr lang="en-US" sz="1050" i="1" dirty="0"/>
              <a:t>Physical Review Letters</a:t>
            </a:r>
            <a:r>
              <a:rPr lang="en-US" sz="1050" dirty="0"/>
              <a:t> </a:t>
            </a:r>
            <a:r>
              <a:rPr lang="en-US" sz="1050" b="1" dirty="0"/>
              <a:t>2006</a:t>
            </a:r>
            <a:r>
              <a:rPr lang="en-US" sz="1050" dirty="0"/>
              <a:t>, </a:t>
            </a:r>
            <a:r>
              <a:rPr lang="en-US" sz="1050" i="1" dirty="0"/>
              <a:t>96</a:t>
            </a:r>
            <a:r>
              <a:rPr lang="en-US" sz="1050" dirty="0"/>
              <a:t>, 196806.</a:t>
            </a:r>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a:t>
            </a:r>
            <a:r>
              <a:rPr lang="en-US" sz="1050" i="1" dirty="0" smtClean="0"/>
              <a:t>Equilibrium Concepts and Kinetics</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15</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815840" y="3663204"/>
            <a:ext cx="4328160" cy="1107996"/>
          </a:xfrm>
          <a:prstGeom prst="rect">
            <a:avLst/>
          </a:prstGeom>
        </p:spPr>
        <p:txBody>
          <a:bodyPr wrap="square">
            <a:spAutoFit/>
          </a:bodyPr>
          <a:lstStyle/>
          <a:p>
            <a:r>
              <a:rPr lang="en-US" sz="1100" b="1" dirty="0"/>
              <a:t>Figure 2.3.</a:t>
            </a:r>
            <a:r>
              <a:rPr lang="en-US" sz="1100" dirty="0"/>
              <a:t> (a) The distribution of crystal potential of a 5-layer Au(111) slab. Also indicated is the metal Fermi energy , and its work function. (b) Potential of the self-assembled monolayers (SAM) adsorbed onto Au(111). The HOMO is located at </a:t>
            </a:r>
            <a:r>
              <a:rPr lang="en-US" sz="1100" i="1" dirty="0"/>
              <a:t> </a:t>
            </a:r>
            <a:r>
              <a:rPr lang="en-US" sz="1100" dirty="0"/>
              <a:t>below . Also indicated is the vacuum level, and the modified work function of Au depending on the end group at the SAM.  </a:t>
            </a:r>
          </a:p>
        </p:txBody>
      </p:sp>
      <p:pic>
        <p:nvPicPr>
          <p:cNvPr id="3074" name="Picture 2" descr="C:\Users\Journal\Dropbox\book energy\book complete\figs files\figs 2 basics\2 3.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788"/>
          <a:stretch/>
        </p:blipFill>
        <p:spPr bwMode="auto">
          <a:xfrm>
            <a:off x="4800600" y="1447800"/>
            <a:ext cx="4133508" cy="18948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43840" y="1748889"/>
            <a:ext cx="3337560" cy="738664"/>
          </a:xfrm>
          <a:prstGeom prst="rect">
            <a:avLst/>
          </a:prstGeom>
        </p:spPr>
        <p:txBody>
          <a:bodyPr wrap="square">
            <a:spAutoFit/>
          </a:bodyPr>
          <a:lstStyle/>
          <a:p>
            <a:r>
              <a:rPr lang="en-US" sz="1400" dirty="0"/>
              <a:t>the end group of the molecular layer is crucial to determine the Au slab work function. </a:t>
            </a:r>
          </a:p>
        </p:txBody>
      </p:sp>
    </p:spTree>
    <p:extLst>
      <p:ext uri="{BB962C8B-B14F-4D97-AF65-F5344CB8AC3E}">
        <p14:creationId xmlns:p14="http://schemas.microsoft.com/office/powerpoint/2010/main" val="14566586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867400"/>
            <a:ext cx="8229600" cy="884509"/>
          </a:xfrm>
        </p:spPr>
        <p:txBody>
          <a:bodyPr>
            <a:noAutofit/>
          </a:bodyPr>
          <a:lstStyle/>
          <a:p>
            <a:pPr algn="l"/>
            <a:r>
              <a:rPr lang="en-US" sz="1050" dirty="0"/>
              <a:t>Adapted with permission from </a:t>
            </a:r>
            <a:r>
              <a:rPr lang="en-US" sz="1050" dirty="0" smtClean="0"/>
              <a:t>Ishii, H.; Sugiyama, K.; Ito, E.; Seki, K. "</a:t>
            </a:r>
            <a:r>
              <a:rPr lang="en-US" sz="1050" dirty="0" smtClean="0">
                <a:hlinkClick r:id="rId3"/>
              </a:rPr>
              <a:t>Energy level alignment and interfacial electronic structures at organic/metal and organic/organic interfaces</a:t>
            </a:r>
            <a:r>
              <a:rPr lang="en-US" sz="1050" dirty="0" smtClean="0"/>
              <a:t>". </a:t>
            </a:r>
            <a:r>
              <a:rPr lang="en-US" sz="1050" i="1" dirty="0" smtClean="0"/>
              <a:t>Advanced Materials</a:t>
            </a:r>
            <a:r>
              <a:rPr lang="en-US" sz="1050" dirty="0" smtClean="0"/>
              <a:t> </a:t>
            </a:r>
            <a:r>
              <a:rPr lang="en-US" sz="1050" b="1" dirty="0" smtClean="0"/>
              <a:t>1999</a:t>
            </a:r>
            <a:r>
              <a:rPr lang="en-US" sz="1050" dirty="0" smtClean="0"/>
              <a:t>, </a:t>
            </a:r>
            <a:r>
              <a:rPr lang="en-US" sz="1050" i="1" dirty="0" smtClean="0"/>
              <a:t>11</a:t>
            </a:r>
            <a:r>
              <a:rPr lang="en-US" sz="1050" dirty="0" smtClean="0"/>
              <a:t>, 605.</a:t>
            </a:r>
            <a:r>
              <a:rPr lang="es-ES" sz="1050" dirty="0" smtClean="0"/>
              <a:t/>
            </a:r>
            <a:br>
              <a:rPr lang="es-ES" sz="1050" dirty="0" smtClean="0"/>
            </a:br>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a:t>
            </a:r>
            <a:r>
              <a:rPr lang="en-US" sz="1050" i="1" dirty="0" smtClean="0"/>
              <a:t>Equilibrium Concepts and Kinetics</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16</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08991" y="5405482"/>
            <a:ext cx="8126018" cy="430887"/>
          </a:xfrm>
          <a:prstGeom prst="rect">
            <a:avLst/>
          </a:prstGeom>
        </p:spPr>
        <p:txBody>
          <a:bodyPr wrap="square">
            <a:spAutoFit/>
          </a:bodyPr>
          <a:lstStyle/>
          <a:p>
            <a:r>
              <a:rPr lang="en-US" sz="1100" b="1" dirty="0"/>
              <a:t>Figure </a:t>
            </a:r>
            <a:r>
              <a:rPr lang="en-US" sz="1100" b="1" dirty="0" smtClean="0"/>
              <a:t>2.11.</a:t>
            </a:r>
            <a:r>
              <a:rPr lang="en-US" sz="1100" dirty="0" smtClean="0"/>
              <a:t> Energy diagram of an electron in and out of a metal crystal. The different crystal facets produce different surface dipole and change the work function ɸ.</a:t>
            </a:r>
            <a:endParaRPr lang="en-US" sz="1100" dirty="0"/>
          </a:p>
        </p:txBody>
      </p:sp>
      <p:pic>
        <p:nvPicPr>
          <p:cNvPr id="25602" name="Picture 2" descr="C:\Users\Carmen\Dropbox (DISPOSITIVOS FOTO)\book energy (1)\part 1\figs files\figs 2 basics\2 11.tif"/>
          <p:cNvPicPr>
            <a:picLocks noChangeAspect="1" noChangeArrowheads="1"/>
          </p:cNvPicPr>
          <p:nvPr/>
        </p:nvPicPr>
        <p:blipFill>
          <a:blip r:embed="rId4" cstate="print"/>
          <a:srcRect/>
          <a:stretch>
            <a:fillRect/>
          </a:stretch>
        </p:blipFill>
        <p:spPr bwMode="auto">
          <a:xfrm>
            <a:off x="4748809" y="1143000"/>
            <a:ext cx="3886200" cy="3696732"/>
          </a:xfrm>
          <a:prstGeom prst="rect">
            <a:avLst/>
          </a:prstGeom>
          <a:noFill/>
        </p:spPr>
      </p:pic>
      <p:sp>
        <p:nvSpPr>
          <p:cNvPr id="6" name="Rectangle 2"/>
          <p:cNvSpPr>
            <a:spLocks noChangeArrowheads="1"/>
          </p:cNvSpPr>
          <p:nvPr/>
        </p:nvSpPr>
        <p:spPr bwMode="auto">
          <a:xfrm>
            <a:off x="304800" y="1102667"/>
            <a:ext cx="34671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The surface dipole is indicated by a step change of the local electrostatic potential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930736710"/>
              </p:ext>
            </p:extLst>
          </p:nvPr>
        </p:nvGraphicFramePr>
        <p:xfrm>
          <a:off x="2362200" y="1354146"/>
          <a:ext cx="142875" cy="161925"/>
        </p:xfrm>
        <a:graphic>
          <a:graphicData uri="http://schemas.openxmlformats.org/presentationml/2006/ole">
            <mc:AlternateContent xmlns:mc="http://schemas.openxmlformats.org/markup-compatibility/2006">
              <mc:Choice xmlns:v="urn:schemas-microsoft-com:vml" Requires="v">
                <p:oleObj spid="_x0000_s45080" name="Equation" r:id="rId5" imgW="139579" imgH="164957" progId="Equation.3">
                  <p:embed/>
                </p:oleObj>
              </mc:Choice>
              <mc:Fallback>
                <p:oleObj name="Equation" r:id="rId5" imgW="139579" imgH="164957"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354146"/>
                        <a:ext cx="142875" cy="16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3"/>
          <p:cNvSpPr>
            <a:spLocks noChangeArrowheads="1"/>
          </p:cNvSpPr>
          <p:nvPr/>
        </p:nvSpPr>
        <p:spPr bwMode="auto">
          <a:xfrm>
            <a:off x="508990" y="1565214"/>
            <a:ext cx="524156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 and the corresponding step of the VL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791200"/>
            <a:ext cx="8229600" cy="960709"/>
          </a:xfrm>
        </p:spPr>
        <p:txBody>
          <a:bodyPr>
            <a:noAutofit/>
          </a:bodyPr>
          <a:lstStyle/>
          <a:p>
            <a:pPr algn="l"/>
            <a:r>
              <a:rPr lang="en-US" sz="1050" dirty="0" smtClean="0"/>
              <a:t>Reproduced with permission from </a:t>
            </a:r>
            <a:r>
              <a:rPr lang="en-US" sz="1050" dirty="0" err="1" smtClean="0"/>
              <a:t>Fukagawa</a:t>
            </a:r>
            <a:r>
              <a:rPr lang="en-US" sz="1050" dirty="0" smtClean="0"/>
              <a:t>, H.; Yamane, H.; </a:t>
            </a:r>
            <a:r>
              <a:rPr lang="en-US" sz="1050" dirty="0" err="1" smtClean="0"/>
              <a:t>Kera</a:t>
            </a:r>
            <a:r>
              <a:rPr lang="en-US" sz="1050" dirty="0" smtClean="0"/>
              <a:t>, S.; </a:t>
            </a:r>
            <a:r>
              <a:rPr lang="en-US" sz="1050" dirty="0" err="1" smtClean="0"/>
              <a:t>Okudaira</a:t>
            </a:r>
            <a:r>
              <a:rPr lang="en-US" sz="1050" dirty="0" smtClean="0"/>
              <a:t>, K. K.; Ueno, N. "</a:t>
            </a:r>
            <a:r>
              <a:rPr lang="en-US" sz="1050" dirty="0" smtClean="0">
                <a:hlinkClick r:id="rId3"/>
              </a:rPr>
              <a:t>Experimental estimation of the electric dipole moment and </a:t>
            </a:r>
            <a:r>
              <a:rPr lang="en-US" sz="1050" dirty="0" err="1" smtClean="0">
                <a:hlinkClick r:id="rId3"/>
              </a:rPr>
              <a:t>polarizability</a:t>
            </a:r>
            <a:r>
              <a:rPr lang="en-US" sz="1050" dirty="0" smtClean="0">
                <a:hlinkClick r:id="rId3"/>
              </a:rPr>
              <a:t> of </a:t>
            </a:r>
            <a:r>
              <a:rPr lang="en-US" sz="1050" dirty="0" err="1" smtClean="0">
                <a:hlinkClick r:id="rId3"/>
              </a:rPr>
              <a:t>titanyl</a:t>
            </a:r>
            <a:r>
              <a:rPr lang="en-US" sz="1050" dirty="0" smtClean="0">
                <a:hlinkClick r:id="rId3"/>
              </a:rPr>
              <a:t> </a:t>
            </a:r>
            <a:r>
              <a:rPr lang="en-US" sz="1050" dirty="0" err="1" smtClean="0">
                <a:hlinkClick r:id="rId3"/>
              </a:rPr>
              <a:t>phthalocyanine</a:t>
            </a:r>
            <a:r>
              <a:rPr lang="en-US" sz="1050" dirty="0" smtClean="0">
                <a:hlinkClick r:id="rId3"/>
              </a:rPr>
              <a:t> using ultraviolet photoelectron spectroscopy</a:t>
            </a:r>
            <a:r>
              <a:rPr lang="en-US" sz="1050" dirty="0" smtClean="0"/>
              <a:t>". </a:t>
            </a:r>
            <a:r>
              <a:rPr lang="en-US" sz="1050" i="1" dirty="0" smtClean="0"/>
              <a:t>Phys. Rev. B</a:t>
            </a:r>
            <a:r>
              <a:rPr lang="en-US" sz="1050" dirty="0" smtClean="0"/>
              <a:t> </a:t>
            </a:r>
            <a:r>
              <a:rPr lang="en-US" sz="1050" b="1" dirty="0" smtClean="0"/>
              <a:t>2006</a:t>
            </a:r>
            <a:r>
              <a:rPr lang="en-US" sz="1050" dirty="0" smtClean="0"/>
              <a:t>, </a:t>
            </a:r>
            <a:r>
              <a:rPr lang="en-US" sz="1050" i="1" dirty="0" smtClean="0"/>
              <a:t>73</a:t>
            </a:r>
            <a:r>
              <a:rPr lang="en-US" sz="1050" dirty="0" smtClean="0"/>
              <a:t>, 041302.</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a:t>
            </a:r>
            <a:r>
              <a:rPr lang="en-US" sz="1050" i="1" dirty="0" smtClean="0"/>
              <a:t>Equilibrium Concepts and Kinetics</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24600"/>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17</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08991" y="5029200"/>
            <a:ext cx="8126018" cy="769441"/>
          </a:xfrm>
          <a:prstGeom prst="rect">
            <a:avLst/>
          </a:prstGeom>
        </p:spPr>
        <p:txBody>
          <a:bodyPr wrap="square">
            <a:spAutoFit/>
          </a:bodyPr>
          <a:lstStyle/>
          <a:p>
            <a:r>
              <a:rPr lang="en-US" sz="1100" b="1" dirty="0"/>
              <a:t>Figure </a:t>
            </a:r>
            <a:r>
              <a:rPr lang="en-US" sz="1100" b="1" dirty="0" smtClean="0"/>
              <a:t>2.13. </a:t>
            </a:r>
            <a:r>
              <a:rPr lang="en-US" sz="1100" dirty="0" smtClean="0"/>
              <a:t>Dependence of work function on </a:t>
            </a:r>
            <a:r>
              <a:rPr lang="en-US" sz="1100" dirty="0" err="1" smtClean="0"/>
              <a:t>OTiPc</a:t>
            </a:r>
            <a:r>
              <a:rPr lang="en-US" sz="1100" dirty="0" smtClean="0"/>
              <a:t> coverage. This molecule has an electric dipole moment perpendicular to the molecular plane. The schematic representation of the molecular orientation and the direction of the dipole in the monolayer of </a:t>
            </a:r>
            <a:r>
              <a:rPr lang="en-US" sz="1100" dirty="0" err="1" smtClean="0"/>
              <a:t>OTiPc</a:t>
            </a:r>
            <a:r>
              <a:rPr lang="en-US" sz="1100" dirty="0" smtClean="0"/>
              <a:t> are indicated. In the low coverage region (    0.3 ML), the work function changes along the dashed line (a). The thin curves represent fitting curves to different models  model.  </a:t>
            </a:r>
            <a:endParaRPr lang="en-US" sz="1100" dirty="0"/>
          </a:p>
        </p:txBody>
      </p:sp>
      <p:pic>
        <p:nvPicPr>
          <p:cNvPr id="34817" name="Picture 1" descr="C:\Users\Carmen\Dropbox (DISPOSITIVOS FOTO)\book energy (1)\part 1\figs files\figs 2 basics\2 13.tif"/>
          <p:cNvPicPr>
            <a:picLocks noChangeAspect="1" noChangeArrowheads="1"/>
          </p:cNvPicPr>
          <p:nvPr/>
        </p:nvPicPr>
        <p:blipFill>
          <a:blip r:embed="rId4" cstate="print"/>
          <a:srcRect/>
          <a:stretch>
            <a:fillRect/>
          </a:stretch>
        </p:blipFill>
        <p:spPr bwMode="auto">
          <a:xfrm>
            <a:off x="1600200" y="228600"/>
            <a:ext cx="5772150" cy="4588859"/>
          </a:xfrm>
          <a:prstGeom prst="rect">
            <a:avLst/>
          </a:prstGeom>
          <a:noFill/>
        </p:spPr>
      </p:pic>
      <p:sp>
        <p:nvSpPr>
          <p:cNvPr id="34819"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34818" name="Object 2"/>
          <p:cNvGraphicFramePr>
            <a:graphicFrameLocks noChangeAspect="1"/>
          </p:cNvGraphicFramePr>
          <p:nvPr/>
        </p:nvGraphicFramePr>
        <p:xfrm>
          <a:off x="2057400" y="5438775"/>
          <a:ext cx="123825" cy="123825"/>
        </p:xfrm>
        <a:graphic>
          <a:graphicData uri="http://schemas.openxmlformats.org/presentationml/2006/ole">
            <mc:AlternateContent xmlns:mc="http://schemas.openxmlformats.org/markup-compatibility/2006">
              <mc:Choice xmlns:v="urn:schemas-microsoft-com:vml" Requires="v">
                <p:oleObj spid="_x0000_s34841" name="Ecuación" r:id="rId5" imgW="126725" imgH="126725" progId="Equation.3">
                  <p:embed/>
                </p:oleObj>
              </mc:Choice>
              <mc:Fallback>
                <p:oleObj name="Ecuación" r:id="rId5" imgW="126725" imgH="126725"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5438775"/>
                        <a:ext cx="123825" cy="123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539552" y="6324600"/>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18</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465017" y="4419600"/>
            <a:ext cx="4291609" cy="430887"/>
          </a:xfrm>
          <a:prstGeom prst="rect">
            <a:avLst/>
          </a:prstGeom>
        </p:spPr>
        <p:txBody>
          <a:bodyPr wrap="square">
            <a:spAutoFit/>
          </a:bodyPr>
          <a:lstStyle/>
          <a:p>
            <a:r>
              <a:rPr lang="en-US" sz="1100" b="1" dirty="0" smtClean="0"/>
              <a:t>Figure 2.14.</a:t>
            </a:r>
            <a:r>
              <a:rPr lang="en-US" sz="1100" dirty="0" smtClean="0"/>
              <a:t> Energy diagram of an electron in and out of a semiconductor crystal with a surface dipole.  </a:t>
            </a:r>
            <a:endParaRPr lang="es-ES" sz="1100" dirty="0" smtClean="0"/>
          </a:p>
        </p:txBody>
      </p:sp>
      <p:sp>
        <p:nvSpPr>
          <p:cNvPr id="12" name="Title 1"/>
          <p:cNvSpPr txBox="1">
            <a:spLocks/>
          </p:cNvSpPr>
          <p:nvPr/>
        </p:nvSpPr>
        <p:spPr>
          <a:xfrm>
            <a:off x="527026" y="6096000"/>
            <a:ext cx="8229600" cy="57970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smtClean="0">
                <a:ln>
                  <a:noFill/>
                </a:ln>
                <a:solidFill>
                  <a:schemeClr val="tx1"/>
                </a:solidFill>
                <a:effectLst/>
                <a:uLnTx/>
                <a:uFillTx/>
                <a:latin typeface="+mj-lt"/>
                <a:ea typeface="+mj-ea"/>
                <a:cs typeface="+mj-cs"/>
              </a:rPr>
              <a:t>© Juan Bisquert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Juan Bisquert  </a:t>
            </a:r>
            <a:r>
              <a:rPr kumimoji="0" lang="en-US" sz="1050" b="0" i="1" u="none" strike="noStrike" kern="1200" cap="none" spc="0" normalizeH="0" baseline="0" noProof="0" dirty="0" smtClean="0">
                <a:ln>
                  <a:noFill/>
                </a:ln>
                <a:solidFill>
                  <a:schemeClr val="tx1"/>
                </a:solidFill>
                <a:effectLst/>
                <a:uLnTx/>
                <a:uFillTx/>
                <a:latin typeface="+mj-lt"/>
                <a:ea typeface="+mj-ea"/>
                <a:cs typeface="+mj-cs"/>
              </a:rPr>
              <a:t>Nanostructured Energy Devices: Equilibrium Concepts and Kinetics</a:t>
            </a:r>
            <a:r>
              <a:rPr kumimoji="0" lang="en-US" sz="1050" b="0" i="0" u="none" strike="noStrike" kern="1200" cap="none" spc="0" normalizeH="0" baseline="0" noProof="0" dirty="0" smtClean="0">
                <a:ln>
                  <a:noFill/>
                </a:ln>
                <a:solidFill>
                  <a:schemeClr val="tx1"/>
                </a:solidFill>
                <a:effectLst/>
                <a:uLnTx/>
                <a:uFillTx/>
                <a:latin typeface="+mj-lt"/>
                <a:ea typeface="+mj-ea"/>
                <a:cs typeface="+mj-cs"/>
              </a:rPr>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CRC Press</a:t>
            </a:r>
            <a:endParaRPr kumimoji="0" lang="en-US" sz="1050" b="0" i="0" u="none" strike="noStrike" kern="1200" cap="none" spc="0" normalizeH="0" baseline="0" noProof="0" dirty="0">
              <a:ln>
                <a:noFill/>
              </a:ln>
              <a:solidFill>
                <a:schemeClr val="tx1"/>
              </a:solidFill>
              <a:effectLst/>
              <a:uLnTx/>
              <a:uFillTx/>
              <a:latin typeface="+mj-lt"/>
              <a:ea typeface="+mj-ea"/>
              <a:cs typeface="+mj-cs"/>
            </a:endParaRPr>
          </a:p>
        </p:txBody>
      </p:sp>
      <p:pic>
        <p:nvPicPr>
          <p:cNvPr id="33793" name="Picture 1" descr="C:\Users\Carmen\Dropbox (DISPOSITIVOS FOTO)\book energy (1)\part 1\figs files\figs 2 basics\2 14.tif"/>
          <p:cNvPicPr>
            <a:picLocks noChangeAspect="1" noChangeArrowheads="1"/>
          </p:cNvPicPr>
          <p:nvPr/>
        </p:nvPicPr>
        <p:blipFill>
          <a:blip r:embed="rId3" cstate="print"/>
          <a:srcRect/>
          <a:stretch>
            <a:fillRect/>
          </a:stretch>
        </p:blipFill>
        <p:spPr bwMode="auto">
          <a:xfrm>
            <a:off x="4343400" y="1371600"/>
            <a:ext cx="3971945" cy="2971800"/>
          </a:xfrm>
          <a:prstGeom prst="rect">
            <a:avLst/>
          </a:prstGeom>
          <a:noFill/>
        </p:spPr>
      </p:pic>
      <p:sp>
        <p:nvSpPr>
          <p:cNvPr id="2" name="Rectangle 1"/>
          <p:cNvSpPr/>
          <p:nvPr/>
        </p:nvSpPr>
        <p:spPr>
          <a:xfrm>
            <a:off x="35560" y="152400"/>
            <a:ext cx="2237857" cy="369332"/>
          </a:xfrm>
          <a:prstGeom prst="rect">
            <a:avLst/>
          </a:prstGeom>
        </p:spPr>
        <p:txBody>
          <a:bodyPr wrap="none">
            <a:spAutoFit/>
          </a:bodyPr>
          <a:lstStyle/>
          <a:p>
            <a:r>
              <a:rPr lang="en-US" b="1" dirty="0"/>
              <a:t>9. The Volta potential</a:t>
            </a: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545069344"/>
              </p:ext>
            </p:extLst>
          </p:nvPr>
        </p:nvGraphicFramePr>
        <p:xfrm>
          <a:off x="304800" y="1761530"/>
          <a:ext cx="3038475" cy="276225"/>
        </p:xfrm>
        <a:graphic>
          <a:graphicData uri="http://schemas.openxmlformats.org/presentationml/2006/ole">
            <mc:AlternateContent xmlns:mc="http://schemas.openxmlformats.org/markup-compatibility/2006">
              <mc:Choice xmlns:v="urn:schemas-microsoft-com:vml" Requires="v">
                <p:oleObj spid="_x0000_s46169" name="Equation" r:id="rId4" imgW="3022600" imgH="279400" progId="Equation.3">
                  <p:embed/>
                </p:oleObj>
              </mc:Choice>
              <mc:Fallback>
                <p:oleObj name="Equation" r:id="rId4" imgW="3022600" imgH="2794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761530"/>
                        <a:ext cx="303847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304800" y="685800"/>
            <a:ext cx="3657600" cy="1015663"/>
          </a:xfrm>
          <a:prstGeom prst="rect">
            <a:avLst/>
          </a:prstGeom>
        </p:spPr>
        <p:txBody>
          <a:bodyPr wrap="square">
            <a:spAutoFit/>
          </a:bodyPr>
          <a:lstStyle/>
          <a:p>
            <a:r>
              <a:rPr lang="en-US" sz="1200" dirty="0"/>
              <a:t>It is </a:t>
            </a:r>
            <a:r>
              <a:rPr lang="en-US" sz="1200" dirty="0" smtClean="0"/>
              <a:t>useful </a:t>
            </a:r>
            <a:r>
              <a:rPr lang="en-US" sz="1200" dirty="0"/>
              <a:t>to consider that the work function, which is the work to extract an electron from the material, consists of two parts: the specific binding energy of the electron in the bulk material, and the work required to move the electron across the surface dipole </a:t>
            </a:r>
            <a:r>
              <a:rPr lang="en-US" sz="1200" dirty="0" smtClean="0"/>
              <a:t>layer.</a:t>
            </a:r>
            <a:endParaRPr lang="en-US" sz="1200" dirty="0"/>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348784869"/>
              </p:ext>
            </p:extLst>
          </p:nvPr>
        </p:nvGraphicFramePr>
        <p:xfrm>
          <a:off x="340360" y="2514600"/>
          <a:ext cx="866775" cy="238125"/>
        </p:xfrm>
        <a:graphic>
          <a:graphicData uri="http://schemas.openxmlformats.org/presentationml/2006/ole">
            <mc:AlternateContent xmlns:mc="http://schemas.openxmlformats.org/markup-compatibility/2006">
              <mc:Choice xmlns:v="urn:schemas-microsoft-com:vml" Requires="v">
                <p:oleObj spid="_x0000_s46170" name="Equation" r:id="rId6" imgW="863225" imgH="241195" progId="Equation.3">
                  <p:embed/>
                </p:oleObj>
              </mc:Choice>
              <mc:Fallback>
                <p:oleObj name="Equation" r:id="rId6" imgW="863225" imgH="241195"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360" y="2514600"/>
                        <a:ext cx="8667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6"/>
          <p:cNvSpPr>
            <a:spLocks noChangeArrowheads="1"/>
          </p:cNvSpPr>
          <p:nvPr/>
        </p:nvSpPr>
        <p:spPr bwMode="auto">
          <a:xfrm>
            <a:off x="152400" y="2041267"/>
            <a:ext cx="36957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altLang="en-US" sz="1200" b="0" i="0" u="none" strike="noStrike" cap="none" normalizeH="0" baseline="0" dirty="0" smtClean="0">
                <a:ln>
                  <a:noFill/>
                </a:ln>
                <a:solidFill>
                  <a:schemeClr val="tx1"/>
                </a:solidFill>
                <a:effectLst/>
                <a:latin typeface="+mj-lt"/>
                <a:ea typeface="Times" pitchFamily="18" charset="0"/>
                <a:cs typeface="Times New Roman" pitchFamily="18" charset="0"/>
              </a:rPr>
              <a:t>so that it consists of an intrinsic work function </a:t>
            </a:r>
            <a:r>
              <a:rPr lang="en-US" altLang="en-US" sz="1200" dirty="0">
                <a:latin typeface="+mj-lt"/>
                <a:ea typeface="Times New Roman" pitchFamily="18" charset="0"/>
                <a:cs typeface="Arial" pitchFamily="34" charset="0"/>
              </a:rPr>
              <a:t>and the surface polarization term</a:t>
            </a:r>
            <a:r>
              <a:rPr kumimoji="0" lang="en-US" altLang="en-US" sz="1200" b="0" i="0" u="none" strike="noStrike" cap="none" normalizeH="0" baseline="0" dirty="0" smtClean="0">
                <a:ln>
                  <a:noFill/>
                </a:ln>
                <a:solidFill>
                  <a:schemeClr val="tx1"/>
                </a:solidFill>
                <a:effectLst/>
                <a:latin typeface="+mj-lt"/>
                <a:ea typeface="Times" pitchFamily="18" charset="0"/>
                <a:cs typeface="Times New Roman" pitchFamily="18" charset="0"/>
              </a:rPr>
              <a:t> </a:t>
            </a:r>
            <a:endParaRPr kumimoji="0" lang="en-US" altLang="en-US" sz="1800" b="0" i="0" u="none" strike="noStrike" cap="none" normalizeH="0" baseline="0" dirty="0" smtClean="0">
              <a:ln>
                <a:noFill/>
              </a:ln>
              <a:solidFill>
                <a:schemeClr val="tx1"/>
              </a:solidFill>
              <a:effectLst/>
              <a:latin typeface="+mj-lt"/>
              <a:cs typeface="Arial" pitchFamily="34" charset="0"/>
            </a:endParaRPr>
          </a:p>
        </p:txBody>
      </p:sp>
      <p:sp>
        <p:nvSpPr>
          <p:cNvPr id="14" name="Rectangle 7"/>
          <p:cNvSpPr>
            <a:spLocks noChangeArrowheads="1"/>
          </p:cNvSpPr>
          <p:nvPr/>
        </p:nvSpPr>
        <p:spPr bwMode="auto">
          <a:xfrm>
            <a:off x="-228600" y="557599"/>
            <a:ext cx="81534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9"/>
          <p:cNvSpPr>
            <a:spLocks noChangeArrowheads="1"/>
          </p:cNvSpPr>
          <p:nvPr/>
        </p:nvSpPr>
        <p:spPr bwMode="auto">
          <a:xfrm>
            <a:off x="294640" y="3200400"/>
            <a:ext cx="34391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The electrostatic potential, at the surface, is called </a:t>
            </a:r>
            <a:r>
              <a:rPr kumimoji="0" lang="en-US" altLang="en-US" sz="1200" b="0" i="1"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the Volta potential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185002051"/>
              </p:ext>
            </p:extLst>
          </p:nvPr>
        </p:nvGraphicFramePr>
        <p:xfrm>
          <a:off x="1600200" y="3436312"/>
          <a:ext cx="152400" cy="161925"/>
        </p:xfrm>
        <a:graphic>
          <a:graphicData uri="http://schemas.openxmlformats.org/presentationml/2006/ole">
            <mc:AlternateContent xmlns:mc="http://schemas.openxmlformats.org/markup-compatibility/2006">
              <mc:Choice xmlns:v="urn:schemas-microsoft-com:vml" Requires="v">
                <p:oleObj spid="_x0000_s46171" name="Equation" r:id="rId8" imgW="152268" imgH="164957" progId="Equation.3">
                  <p:embed/>
                </p:oleObj>
              </mc:Choice>
              <mc:Fallback>
                <p:oleObj name="Equation" r:id="rId8" imgW="152268" imgH="164957"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3436312"/>
                        <a:ext cx="152400" cy="16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0"/>
          <p:cNvSpPr>
            <a:spLocks noChangeArrowheads="1"/>
          </p:cNvSpPr>
          <p:nvPr/>
        </p:nvSpPr>
        <p:spPr bwMode="auto">
          <a:xfrm>
            <a:off x="0" y="23426"/>
            <a:ext cx="2231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3017821590"/>
              </p:ext>
            </p:extLst>
          </p:nvPr>
        </p:nvGraphicFramePr>
        <p:xfrm>
          <a:off x="527026" y="3810000"/>
          <a:ext cx="1181100" cy="238125"/>
        </p:xfrm>
        <a:graphic>
          <a:graphicData uri="http://schemas.openxmlformats.org/presentationml/2006/ole">
            <mc:AlternateContent xmlns:mc="http://schemas.openxmlformats.org/markup-compatibility/2006">
              <mc:Choice xmlns:v="urn:schemas-microsoft-com:vml" Requires="v">
                <p:oleObj spid="_x0000_s46172" name="Equation" r:id="rId10" imgW="1180588" imgH="241195" progId="Equation.3">
                  <p:embed/>
                </p:oleObj>
              </mc:Choice>
              <mc:Fallback>
                <p:oleObj name="Equation" r:id="rId10" imgW="1180588" imgH="241195" progId="Equation.3">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7026" y="3810000"/>
                        <a:ext cx="1181100"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19</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114799" y="5405482"/>
            <a:ext cx="4520209" cy="769441"/>
          </a:xfrm>
          <a:prstGeom prst="rect">
            <a:avLst/>
          </a:prstGeom>
        </p:spPr>
        <p:txBody>
          <a:bodyPr wrap="square">
            <a:spAutoFit/>
          </a:bodyPr>
          <a:lstStyle/>
          <a:p>
            <a:r>
              <a:rPr lang="en-US" sz="1100" b="1" dirty="0" smtClean="0"/>
              <a:t>Figure 2.15. </a:t>
            </a:r>
            <a:r>
              <a:rPr lang="en-US" sz="1100" dirty="0" smtClean="0"/>
              <a:t>(a) Metal blocks of different work function. (b) The Volta potentials        caused by net charges in each plate and the contact potential difference          between the two metals when the Fermi levels are in equilibrium. (c) The metal surfaces in contact.  </a:t>
            </a:r>
            <a:endParaRPr lang="es-ES" sz="1100" dirty="0" smtClean="0"/>
          </a:p>
        </p:txBody>
      </p:sp>
      <p:sp>
        <p:nvSpPr>
          <p:cNvPr id="12" name="Title 1"/>
          <p:cNvSpPr txBox="1">
            <a:spLocks/>
          </p:cNvSpPr>
          <p:nvPr/>
        </p:nvSpPr>
        <p:spPr>
          <a:xfrm>
            <a:off x="527026" y="6172200"/>
            <a:ext cx="8229600" cy="57970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smtClean="0">
                <a:ln>
                  <a:noFill/>
                </a:ln>
                <a:solidFill>
                  <a:schemeClr val="tx1"/>
                </a:solidFill>
                <a:effectLst/>
                <a:uLnTx/>
                <a:uFillTx/>
                <a:latin typeface="+mj-lt"/>
                <a:ea typeface="+mj-ea"/>
                <a:cs typeface="+mj-cs"/>
              </a:rPr>
              <a:t>© Juan Bisquert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Juan Bisquert  </a:t>
            </a:r>
            <a:r>
              <a:rPr kumimoji="0" lang="en-US" sz="1050" b="0" i="1" u="none" strike="noStrike" kern="1200" cap="none" spc="0" normalizeH="0" baseline="0" noProof="0" dirty="0" smtClean="0">
                <a:ln>
                  <a:noFill/>
                </a:ln>
                <a:solidFill>
                  <a:schemeClr val="tx1"/>
                </a:solidFill>
                <a:effectLst/>
                <a:uLnTx/>
                <a:uFillTx/>
                <a:latin typeface="+mj-lt"/>
                <a:ea typeface="+mj-ea"/>
                <a:cs typeface="+mj-cs"/>
              </a:rPr>
              <a:t>Nanostructured Energy Devices: Equilibrium Concepts and Kinetics</a:t>
            </a:r>
            <a:r>
              <a:rPr kumimoji="0" lang="en-US" sz="1050" b="0" i="0" u="none" strike="noStrike" kern="1200" cap="none" spc="0" normalizeH="0" baseline="0" noProof="0" dirty="0" smtClean="0">
                <a:ln>
                  <a:noFill/>
                </a:ln>
                <a:solidFill>
                  <a:schemeClr val="tx1"/>
                </a:solidFill>
                <a:effectLst/>
                <a:uLnTx/>
                <a:uFillTx/>
                <a:latin typeface="+mj-lt"/>
                <a:ea typeface="+mj-ea"/>
                <a:cs typeface="+mj-cs"/>
              </a:rPr>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CRC Press</a:t>
            </a:r>
            <a:endParaRPr kumimoji="0" lang="en-US" sz="1050" b="0" i="0" u="none" strike="noStrike" kern="1200" cap="none" spc="0" normalizeH="0" baseline="0" noProof="0" dirty="0">
              <a:ln>
                <a:noFill/>
              </a:ln>
              <a:solidFill>
                <a:schemeClr val="tx1"/>
              </a:solidFill>
              <a:effectLst/>
              <a:uLnTx/>
              <a:uFillTx/>
              <a:latin typeface="+mj-lt"/>
              <a:ea typeface="+mj-ea"/>
              <a:cs typeface="+mj-cs"/>
            </a:endParaRPr>
          </a:p>
        </p:txBody>
      </p:sp>
      <p:pic>
        <p:nvPicPr>
          <p:cNvPr id="35842" name="Picture 2" descr="C:\Users\Carmen\Dropbox (DISPOSITIVOS FOTO)\book energy (1)\part 1\figs files\figs 2 basics\2 15.tif"/>
          <p:cNvPicPr>
            <a:picLocks noChangeAspect="1" noChangeArrowheads="1"/>
          </p:cNvPicPr>
          <p:nvPr/>
        </p:nvPicPr>
        <p:blipFill>
          <a:blip r:embed="rId3" cstate="print"/>
          <a:srcRect/>
          <a:stretch>
            <a:fillRect/>
          </a:stretch>
        </p:blipFill>
        <p:spPr bwMode="auto">
          <a:xfrm>
            <a:off x="3871716" y="833482"/>
            <a:ext cx="4899198" cy="4572000"/>
          </a:xfrm>
          <a:prstGeom prst="rect">
            <a:avLst/>
          </a:prstGeom>
          <a:noFill/>
        </p:spPr>
      </p:pic>
      <p:graphicFrame>
        <p:nvGraphicFramePr>
          <p:cNvPr id="35843" name="Object 3"/>
          <p:cNvGraphicFramePr>
            <a:graphicFrameLocks noChangeAspect="1"/>
          </p:cNvGraphicFramePr>
          <p:nvPr/>
        </p:nvGraphicFramePr>
        <p:xfrm>
          <a:off x="5181600" y="5486400"/>
          <a:ext cx="152400" cy="165100"/>
        </p:xfrm>
        <a:graphic>
          <a:graphicData uri="http://schemas.openxmlformats.org/presentationml/2006/ole">
            <mc:AlternateContent xmlns:mc="http://schemas.openxmlformats.org/markup-compatibility/2006">
              <mc:Choice xmlns:v="urn:schemas-microsoft-com:vml" Requires="v">
                <p:oleObj spid="_x0000_s35955" name="Ecuación" r:id="rId4" imgW="152268" imgH="164957" progId="Equation.3">
                  <p:embed/>
                </p:oleObj>
              </mc:Choice>
              <mc:Fallback>
                <p:oleObj name="Ecuación" r:id="rId4" imgW="152268" imgH="164957"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486400"/>
                        <a:ext cx="1524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44" name="Object 4"/>
          <p:cNvGraphicFramePr>
            <a:graphicFrameLocks noChangeAspect="1"/>
          </p:cNvGraphicFramePr>
          <p:nvPr>
            <p:extLst>
              <p:ext uri="{D42A27DB-BD31-4B8C-83A1-F6EECF244321}">
                <p14:modId xmlns:p14="http://schemas.microsoft.com/office/powerpoint/2010/main" val="1440109032"/>
              </p:ext>
            </p:extLst>
          </p:nvPr>
        </p:nvGraphicFramePr>
        <p:xfrm>
          <a:off x="4800600" y="5790202"/>
          <a:ext cx="241300" cy="203200"/>
        </p:xfrm>
        <a:graphic>
          <a:graphicData uri="http://schemas.openxmlformats.org/presentationml/2006/ole">
            <mc:AlternateContent xmlns:mc="http://schemas.openxmlformats.org/markup-compatibility/2006">
              <mc:Choice xmlns:v="urn:schemas-microsoft-com:vml" Requires="v">
                <p:oleObj spid="_x0000_s35956" name="Ecuación" r:id="rId6" imgW="241195" imgH="203112" progId="Equation.3">
                  <p:embed/>
                </p:oleObj>
              </mc:Choice>
              <mc:Fallback>
                <p:oleObj name="Ecuación" r:id="rId6" imgW="241195" imgH="203112"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5790202"/>
                        <a:ext cx="2413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p:cNvSpPr/>
          <p:nvPr/>
        </p:nvSpPr>
        <p:spPr>
          <a:xfrm>
            <a:off x="0" y="0"/>
            <a:ext cx="8458200" cy="369332"/>
          </a:xfrm>
          <a:prstGeom prst="rect">
            <a:avLst/>
          </a:prstGeom>
        </p:spPr>
        <p:txBody>
          <a:bodyPr wrap="square">
            <a:spAutoFit/>
          </a:bodyPr>
          <a:lstStyle/>
          <a:p>
            <a:r>
              <a:rPr lang="en-US" b="1" dirty="0"/>
              <a:t>10. Equalization of Fermi levels of two electronic conductors in </a:t>
            </a:r>
            <a:r>
              <a:rPr lang="en-US" b="1" dirty="0" smtClean="0"/>
              <a:t>contact</a:t>
            </a:r>
          </a:p>
        </p:txBody>
      </p:sp>
      <p:sp>
        <p:nvSpPr>
          <p:cNvPr id="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027482282"/>
              </p:ext>
            </p:extLst>
          </p:nvPr>
        </p:nvGraphicFramePr>
        <p:xfrm>
          <a:off x="53777" y="990600"/>
          <a:ext cx="485775" cy="209550"/>
        </p:xfrm>
        <a:graphic>
          <a:graphicData uri="http://schemas.openxmlformats.org/presentationml/2006/ole">
            <mc:AlternateContent xmlns:mc="http://schemas.openxmlformats.org/markup-compatibility/2006">
              <mc:Choice xmlns:v="urn:schemas-microsoft-com:vml" Requires="v">
                <p:oleObj spid="_x0000_s35957" name="Equation" r:id="rId8" imgW="494870" imgH="215713" progId="Equation.3">
                  <p:embed/>
                </p:oleObj>
              </mc:Choice>
              <mc:Fallback>
                <p:oleObj name="Equation" r:id="rId8" imgW="494870" imgH="215713" progId="Equation.3">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77" y="990600"/>
                        <a:ext cx="485775" cy="20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902643607"/>
              </p:ext>
            </p:extLst>
          </p:nvPr>
        </p:nvGraphicFramePr>
        <p:xfrm>
          <a:off x="-20320" y="1371600"/>
          <a:ext cx="828675" cy="238125"/>
        </p:xfrm>
        <a:graphic>
          <a:graphicData uri="http://schemas.openxmlformats.org/presentationml/2006/ole">
            <mc:AlternateContent xmlns:mc="http://schemas.openxmlformats.org/markup-compatibility/2006">
              <mc:Choice xmlns:v="urn:schemas-microsoft-com:vml" Requires="v">
                <p:oleObj spid="_x0000_s35958" name="Equation" r:id="rId10" imgW="787400" imgH="228600" progId="Equation.3">
                  <p:embed/>
                </p:oleObj>
              </mc:Choice>
              <mc:Fallback>
                <p:oleObj name="Equation" r:id="rId10" imgW="787400" imgH="228600" progId="Equation.3">
                  <p:embed/>
                  <p:pic>
                    <p:nvPicPr>
                      <p:cNvPr id="0"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320" y="1371600"/>
                        <a:ext cx="8286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18"/>
          <p:cNvSpPr>
            <a:spLocks noChangeArrowheads="1"/>
          </p:cNvSpPr>
          <p:nvPr/>
        </p:nvSpPr>
        <p:spPr bwMode="auto">
          <a:xfrm>
            <a:off x="20320" y="1981200"/>
            <a:ext cx="318008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 </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If two electronic systems come into contact, as shown in Fig. 2.15, and the electrons have different electrochemical potentials in the two systems, there will be a transference of electrons from the system with the higher electrochemical potential to that with the lower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183200046"/>
              </p:ext>
            </p:extLst>
          </p:nvPr>
        </p:nvGraphicFramePr>
        <p:xfrm>
          <a:off x="1369060" y="3124200"/>
          <a:ext cx="190500" cy="228600"/>
        </p:xfrm>
        <a:graphic>
          <a:graphicData uri="http://schemas.openxmlformats.org/presentationml/2006/ole">
            <mc:AlternateContent xmlns:mc="http://schemas.openxmlformats.org/markup-compatibility/2006">
              <mc:Choice xmlns:v="urn:schemas-microsoft-com:vml" Requires="v">
                <p:oleObj spid="_x0000_s35959" name="Equation" r:id="rId12" imgW="190500" imgH="228600" progId="Equation.3">
                  <p:embed/>
                </p:oleObj>
              </mc:Choice>
              <mc:Fallback>
                <p:oleObj name="Equation" r:id="rId12" imgW="190500" imgH="228600" progId="Equation.3">
                  <p:embed/>
                  <p:pic>
                    <p:nvPicPr>
                      <p:cNvPr id="0" name="Object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9060" y="3124200"/>
                        <a:ext cx="1905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9"/>
          <p:cNvSpPr>
            <a:spLocks noChangeArrowheads="1"/>
          </p:cNvSpPr>
          <p:nvPr/>
        </p:nvSpPr>
        <p:spPr bwMode="auto">
          <a:xfrm>
            <a:off x="0" y="22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1600" dirty="0"/>
              <a:t>Juan Bisquert  </a:t>
            </a:r>
            <a:r>
              <a:rPr lang="en-US" sz="1600" dirty="0" smtClean="0"/>
              <a:t/>
            </a:r>
            <a:br>
              <a:rPr lang="en-US" sz="1600" dirty="0" smtClean="0"/>
            </a:br>
            <a:r>
              <a:rPr lang="en-US" sz="1600" b="1" i="1" dirty="0" smtClean="0"/>
              <a:t>Nanostructured </a:t>
            </a:r>
            <a:r>
              <a:rPr lang="en-US" sz="1600" b="1" i="1" dirty="0"/>
              <a:t>Energy Devices:  </a:t>
            </a:r>
            <a:r>
              <a:rPr lang="en-US" sz="1600" b="1" i="1" dirty="0" smtClean="0"/>
              <a:t>Equilibrium Concepts and Kinetics</a:t>
            </a:r>
            <a:r>
              <a:rPr lang="en-US" sz="1600" dirty="0"/>
              <a:t/>
            </a:r>
            <a:br>
              <a:rPr lang="en-US" sz="1600" dirty="0"/>
            </a:br>
            <a:r>
              <a:rPr lang="en-US" sz="1200" dirty="0" smtClean="0"/>
              <a:t>CRC Press</a:t>
            </a:r>
            <a:endParaRPr lang="en-US" sz="1200" dirty="0"/>
          </a:p>
        </p:txBody>
      </p:sp>
      <p:sp>
        <p:nvSpPr>
          <p:cNvPr id="2" name="Content Placeholder 1"/>
          <p:cNvSpPr>
            <a:spLocks noGrp="1"/>
          </p:cNvSpPr>
          <p:nvPr>
            <p:ph idx="1"/>
          </p:nvPr>
        </p:nvSpPr>
        <p:spPr/>
        <p:txBody>
          <a:bodyPr>
            <a:normAutofit fontScale="55000" lnSpcReduction="20000"/>
          </a:bodyPr>
          <a:lstStyle/>
          <a:p>
            <a:pPr marL="0" indent="0">
              <a:buNone/>
            </a:pPr>
            <a:r>
              <a:rPr lang="en-US" sz="3400" b="1" dirty="0"/>
              <a:t>Chapter </a:t>
            </a:r>
            <a:r>
              <a:rPr lang="en-US" sz="3400" b="1" dirty="0" smtClean="0"/>
              <a:t>1</a:t>
            </a:r>
            <a:endParaRPr lang="en-US" sz="3400" b="1" dirty="0"/>
          </a:p>
          <a:p>
            <a:pPr marL="0" indent="0">
              <a:buNone/>
            </a:pPr>
            <a:r>
              <a:rPr lang="en-US" sz="3400" b="1" dirty="0"/>
              <a:t>Electrostatic and </a:t>
            </a:r>
            <a:r>
              <a:rPr lang="en-US" sz="3400" b="1" dirty="0" smtClean="0"/>
              <a:t>thermodynamic potentials </a:t>
            </a:r>
            <a:r>
              <a:rPr lang="en-US" sz="3400" b="1" dirty="0"/>
              <a:t>of electrons in </a:t>
            </a:r>
            <a:r>
              <a:rPr lang="en-US" sz="3400" b="1" dirty="0" smtClean="0"/>
              <a:t>materials</a:t>
            </a:r>
          </a:p>
          <a:p>
            <a:pPr marL="0" indent="0">
              <a:buNone/>
            </a:pPr>
            <a:r>
              <a:rPr lang="en-US" dirty="0"/>
              <a:t>1. Electrostatic potential	</a:t>
            </a:r>
          </a:p>
          <a:p>
            <a:pPr marL="0" indent="0">
              <a:buNone/>
            </a:pPr>
            <a:r>
              <a:rPr lang="en-US" dirty="0"/>
              <a:t>2. Energies of free electrons and holes	</a:t>
            </a:r>
          </a:p>
          <a:p>
            <a:pPr marL="0" indent="0">
              <a:buNone/>
            </a:pPr>
            <a:r>
              <a:rPr lang="en-US" dirty="0"/>
              <a:t>3. Potential energy of the electrons in the semiconductor	</a:t>
            </a:r>
          </a:p>
          <a:p>
            <a:pPr marL="0" indent="0">
              <a:buNone/>
            </a:pPr>
            <a:r>
              <a:rPr lang="en-US" dirty="0"/>
              <a:t>4. The vacuum level	</a:t>
            </a:r>
          </a:p>
          <a:p>
            <a:pPr marL="0" indent="0">
              <a:buNone/>
            </a:pPr>
            <a:r>
              <a:rPr lang="en-US" dirty="0"/>
              <a:t>5. The Fermi level and the work function	</a:t>
            </a:r>
          </a:p>
          <a:p>
            <a:pPr marL="0" indent="0">
              <a:buNone/>
            </a:pPr>
            <a:r>
              <a:rPr lang="en-US" dirty="0"/>
              <a:t>6. The chemical potential of electrons	</a:t>
            </a:r>
          </a:p>
          <a:p>
            <a:pPr marL="0" indent="0">
              <a:buNone/>
            </a:pPr>
            <a:r>
              <a:rPr lang="en-US" dirty="0"/>
              <a:t>7. Potential step of a dipole layer or a double layer	</a:t>
            </a:r>
          </a:p>
          <a:p>
            <a:pPr marL="0" indent="0">
              <a:buNone/>
            </a:pPr>
            <a:r>
              <a:rPr lang="en-US" dirty="0"/>
              <a:t>8. Origin of surface dipoles	</a:t>
            </a:r>
          </a:p>
          <a:p>
            <a:pPr marL="0" indent="0">
              <a:buNone/>
            </a:pPr>
            <a:r>
              <a:rPr lang="en-US" dirty="0"/>
              <a:t>9. The Volta potential	</a:t>
            </a:r>
          </a:p>
          <a:p>
            <a:pPr marL="0" indent="0">
              <a:buNone/>
            </a:pPr>
            <a:r>
              <a:rPr lang="en-US" dirty="0"/>
              <a:t>10. Equalization of Fermi levels of two electronic conductor in contact	</a:t>
            </a:r>
          </a:p>
          <a:p>
            <a:pPr marL="0" indent="0">
              <a:buNone/>
            </a:pPr>
            <a:r>
              <a:rPr lang="en-US" dirty="0"/>
              <a:t>11. Equilibration of metal junctions and the contact potential difference	</a:t>
            </a:r>
          </a:p>
          <a:p>
            <a:pPr marL="0" indent="0">
              <a:buNone/>
            </a:pPr>
            <a:r>
              <a:rPr lang="en-US" dirty="0"/>
              <a:t>12. Equilibrium across the semiconductor junction	</a:t>
            </a:r>
          </a:p>
        </p:txBody>
      </p:sp>
      <p:sp>
        <p:nvSpPr>
          <p:cNvPr id="4" name="Title 1"/>
          <p:cNvSpPr txBox="1">
            <a:spLocks/>
          </p:cNvSpPr>
          <p:nvPr/>
        </p:nvSpPr>
        <p:spPr>
          <a:xfrm>
            <a:off x="527026" y="6405859"/>
            <a:ext cx="8229600"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dirty="0"/>
          </a:p>
        </p:txBody>
      </p:sp>
      <p:cxnSp>
        <p:nvCxnSpPr>
          <p:cNvPr id="5" name="Straight Connector 4"/>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31514D3E-DFA2-41DA-9E70-573401C2683A}" type="slidenum">
              <a:rPr lang="en-US" smtClean="0"/>
              <a:pPr/>
              <a:t>2</a:t>
            </a:fld>
            <a:endParaRPr lang="en-US"/>
          </a:p>
        </p:txBody>
      </p:sp>
    </p:spTree>
    <p:extLst>
      <p:ext uri="{BB962C8B-B14F-4D97-AF65-F5344CB8AC3E}">
        <p14:creationId xmlns:p14="http://schemas.microsoft.com/office/powerpoint/2010/main" val="9128211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20</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114799" y="5405482"/>
            <a:ext cx="4520209" cy="769441"/>
          </a:xfrm>
          <a:prstGeom prst="rect">
            <a:avLst/>
          </a:prstGeom>
        </p:spPr>
        <p:txBody>
          <a:bodyPr wrap="square">
            <a:spAutoFit/>
          </a:bodyPr>
          <a:lstStyle/>
          <a:p>
            <a:r>
              <a:rPr lang="en-US" sz="1100" b="1" dirty="0" smtClean="0"/>
              <a:t>Figure 2.15. </a:t>
            </a:r>
            <a:r>
              <a:rPr lang="en-US" sz="1100" dirty="0" smtClean="0"/>
              <a:t>(a) Metal blocks of different work function. (b) The Volta potentials        caused by net charges in each plate and the contact potential difference          between the two metals when the Fermi levels are in equilibrium. (c) The metal surfaces in contact.  </a:t>
            </a:r>
            <a:endParaRPr lang="es-ES" sz="1100" dirty="0" smtClean="0"/>
          </a:p>
        </p:txBody>
      </p:sp>
      <p:sp>
        <p:nvSpPr>
          <p:cNvPr id="12" name="Title 1"/>
          <p:cNvSpPr txBox="1">
            <a:spLocks/>
          </p:cNvSpPr>
          <p:nvPr/>
        </p:nvSpPr>
        <p:spPr>
          <a:xfrm>
            <a:off x="527026" y="6172200"/>
            <a:ext cx="8229600" cy="57970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smtClean="0">
                <a:ln>
                  <a:noFill/>
                </a:ln>
                <a:solidFill>
                  <a:schemeClr val="tx1"/>
                </a:solidFill>
                <a:effectLst/>
                <a:uLnTx/>
                <a:uFillTx/>
                <a:latin typeface="+mj-lt"/>
                <a:ea typeface="+mj-ea"/>
                <a:cs typeface="+mj-cs"/>
              </a:rPr>
              <a:t>© Juan Bisquert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Juan Bisquert  </a:t>
            </a:r>
            <a:r>
              <a:rPr kumimoji="0" lang="en-US" sz="1050" b="0" i="1" u="none" strike="noStrike" kern="1200" cap="none" spc="0" normalizeH="0" baseline="0" noProof="0" dirty="0" smtClean="0">
                <a:ln>
                  <a:noFill/>
                </a:ln>
                <a:solidFill>
                  <a:schemeClr val="tx1"/>
                </a:solidFill>
                <a:effectLst/>
                <a:uLnTx/>
                <a:uFillTx/>
                <a:latin typeface="+mj-lt"/>
                <a:ea typeface="+mj-ea"/>
                <a:cs typeface="+mj-cs"/>
              </a:rPr>
              <a:t>Nanostructured Energy Devices: Equilibrium Concepts and Kinetics</a:t>
            </a:r>
            <a:r>
              <a:rPr kumimoji="0" lang="en-US" sz="1050" b="0" i="0" u="none" strike="noStrike" kern="1200" cap="none" spc="0" normalizeH="0" baseline="0" noProof="0" dirty="0" smtClean="0">
                <a:ln>
                  <a:noFill/>
                </a:ln>
                <a:solidFill>
                  <a:schemeClr val="tx1"/>
                </a:solidFill>
                <a:effectLst/>
                <a:uLnTx/>
                <a:uFillTx/>
                <a:latin typeface="+mj-lt"/>
                <a:ea typeface="+mj-ea"/>
                <a:cs typeface="+mj-cs"/>
              </a:rPr>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CRC Press</a:t>
            </a:r>
            <a:endParaRPr kumimoji="0" lang="en-US" sz="1050" b="0" i="0" u="none" strike="noStrike" kern="1200" cap="none" spc="0" normalizeH="0" baseline="0" noProof="0" dirty="0">
              <a:ln>
                <a:noFill/>
              </a:ln>
              <a:solidFill>
                <a:schemeClr val="tx1"/>
              </a:solidFill>
              <a:effectLst/>
              <a:uLnTx/>
              <a:uFillTx/>
              <a:latin typeface="+mj-lt"/>
              <a:ea typeface="+mj-ea"/>
              <a:cs typeface="+mj-cs"/>
            </a:endParaRPr>
          </a:p>
        </p:txBody>
      </p:sp>
      <p:pic>
        <p:nvPicPr>
          <p:cNvPr id="35842" name="Picture 2" descr="C:\Users\Carmen\Dropbox (DISPOSITIVOS FOTO)\book energy (1)\part 1\figs files\figs 2 basics\2 15.tif"/>
          <p:cNvPicPr>
            <a:picLocks noChangeAspect="1" noChangeArrowheads="1"/>
          </p:cNvPicPr>
          <p:nvPr/>
        </p:nvPicPr>
        <p:blipFill>
          <a:blip r:embed="rId3" cstate="print"/>
          <a:srcRect/>
          <a:stretch>
            <a:fillRect/>
          </a:stretch>
        </p:blipFill>
        <p:spPr bwMode="auto">
          <a:xfrm>
            <a:off x="3429000" y="608985"/>
            <a:ext cx="4899198" cy="4572000"/>
          </a:xfrm>
          <a:prstGeom prst="rect">
            <a:avLst/>
          </a:prstGeom>
          <a:noFill/>
        </p:spPr>
      </p:pic>
      <p:graphicFrame>
        <p:nvGraphicFramePr>
          <p:cNvPr id="35843" name="Object 3"/>
          <p:cNvGraphicFramePr>
            <a:graphicFrameLocks noChangeAspect="1"/>
          </p:cNvGraphicFramePr>
          <p:nvPr/>
        </p:nvGraphicFramePr>
        <p:xfrm>
          <a:off x="5181600" y="5486400"/>
          <a:ext cx="152400" cy="165100"/>
        </p:xfrm>
        <a:graphic>
          <a:graphicData uri="http://schemas.openxmlformats.org/presentationml/2006/ole">
            <mc:AlternateContent xmlns:mc="http://schemas.openxmlformats.org/markup-compatibility/2006">
              <mc:Choice xmlns:v="urn:schemas-microsoft-com:vml" Requires="v">
                <p:oleObj spid="_x0000_s47221" name="Ecuación" r:id="rId4" imgW="152268" imgH="164957" progId="Equation.3">
                  <p:embed/>
                </p:oleObj>
              </mc:Choice>
              <mc:Fallback>
                <p:oleObj name="Ecuación" r:id="rId4" imgW="152268" imgH="16495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486400"/>
                        <a:ext cx="1524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44" name="Object 4"/>
          <p:cNvGraphicFramePr>
            <a:graphicFrameLocks noChangeAspect="1"/>
          </p:cNvGraphicFramePr>
          <p:nvPr>
            <p:extLst>
              <p:ext uri="{D42A27DB-BD31-4B8C-83A1-F6EECF244321}">
                <p14:modId xmlns:p14="http://schemas.microsoft.com/office/powerpoint/2010/main" val="3410046000"/>
              </p:ext>
            </p:extLst>
          </p:nvPr>
        </p:nvGraphicFramePr>
        <p:xfrm>
          <a:off x="4800600" y="5790202"/>
          <a:ext cx="241300" cy="203200"/>
        </p:xfrm>
        <a:graphic>
          <a:graphicData uri="http://schemas.openxmlformats.org/presentationml/2006/ole">
            <mc:AlternateContent xmlns:mc="http://schemas.openxmlformats.org/markup-compatibility/2006">
              <mc:Choice xmlns:v="urn:schemas-microsoft-com:vml" Requires="v">
                <p:oleObj spid="_x0000_s47222" name="Ecuación" r:id="rId6" imgW="241195" imgH="203112" progId="Equation.3">
                  <p:embed/>
                </p:oleObj>
              </mc:Choice>
              <mc:Fallback>
                <p:oleObj name="Ecuación" r:id="rId6" imgW="241195" imgH="203112"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5790202"/>
                        <a:ext cx="2413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p:cNvSpPr/>
          <p:nvPr/>
        </p:nvSpPr>
        <p:spPr>
          <a:xfrm>
            <a:off x="0" y="0"/>
            <a:ext cx="8458200" cy="646331"/>
          </a:xfrm>
          <a:prstGeom prst="rect">
            <a:avLst/>
          </a:prstGeom>
        </p:spPr>
        <p:txBody>
          <a:bodyPr wrap="square">
            <a:spAutoFit/>
          </a:bodyPr>
          <a:lstStyle/>
          <a:p>
            <a:r>
              <a:rPr lang="en-US" b="1" dirty="0" smtClean="0"/>
              <a:t>11</a:t>
            </a:r>
            <a:r>
              <a:rPr lang="en-US" b="1" dirty="0"/>
              <a:t>. Equilibration of metal junctions and the contact potential difference</a:t>
            </a:r>
          </a:p>
          <a:p>
            <a:endParaRPr lang="en-US" b="1" dirty="0"/>
          </a:p>
        </p:txBody>
      </p:sp>
      <p:sp>
        <p:nvSpPr>
          <p:cNvPr id="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9"/>
          <p:cNvSpPr>
            <a:spLocks noChangeArrowheads="1"/>
          </p:cNvSpPr>
          <p:nvPr/>
        </p:nvSpPr>
        <p:spPr bwMode="auto">
          <a:xfrm>
            <a:off x="0" y="22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3195530131"/>
              </p:ext>
            </p:extLst>
          </p:nvPr>
        </p:nvGraphicFramePr>
        <p:xfrm>
          <a:off x="152400" y="990600"/>
          <a:ext cx="1133475" cy="228600"/>
        </p:xfrm>
        <a:graphic>
          <a:graphicData uri="http://schemas.openxmlformats.org/presentationml/2006/ole">
            <mc:AlternateContent xmlns:mc="http://schemas.openxmlformats.org/markup-compatibility/2006">
              <mc:Choice xmlns:v="urn:schemas-microsoft-com:vml" Requires="v">
                <p:oleObj spid="_x0000_s47223" name="Equation" r:id="rId8" imgW="1130300" imgH="228600" progId="Equation.3">
                  <p:embed/>
                </p:oleObj>
              </mc:Choice>
              <mc:Fallback>
                <p:oleObj name="Equation" r:id="rId8" imgW="1130300" imgH="228600" progId="Equation.3">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990600"/>
                        <a:ext cx="11334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126227671"/>
              </p:ext>
            </p:extLst>
          </p:nvPr>
        </p:nvGraphicFramePr>
        <p:xfrm>
          <a:off x="152400" y="1295400"/>
          <a:ext cx="1181100" cy="228600"/>
        </p:xfrm>
        <a:graphic>
          <a:graphicData uri="http://schemas.openxmlformats.org/presentationml/2006/ole">
            <mc:AlternateContent xmlns:mc="http://schemas.openxmlformats.org/markup-compatibility/2006">
              <mc:Choice xmlns:v="urn:schemas-microsoft-com:vml" Requires="v">
                <p:oleObj spid="_x0000_s47224" name="Equation" r:id="rId10" imgW="1181100" imgH="228600" progId="Equation.3">
                  <p:embed/>
                </p:oleObj>
              </mc:Choice>
              <mc:Fallback>
                <p:oleObj name="Equation" r:id="rId10" imgW="1181100" imgH="228600" progId="Equation.3">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295400"/>
                        <a:ext cx="11811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2722011361"/>
              </p:ext>
            </p:extLst>
          </p:nvPr>
        </p:nvGraphicFramePr>
        <p:xfrm>
          <a:off x="169416" y="1877199"/>
          <a:ext cx="1714500" cy="438150"/>
        </p:xfrm>
        <a:graphic>
          <a:graphicData uri="http://schemas.openxmlformats.org/presentationml/2006/ole">
            <mc:AlternateContent xmlns:mc="http://schemas.openxmlformats.org/markup-compatibility/2006">
              <mc:Choice xmlns:v="urn:schemas-microsoft-com:vml" Requires="v">
                <p:oleObj spid="_x0000_s47225" name="Equation" r:id="rId12" imgW="1701800" imgH="431800" progId="Equation.3">
                  <p:embed/>
                </p:oleObj>
              </mc:Choice>
              <mc:Fallback>
                <p:oleObj name="Equation" r:id="rId12" imgW="1701800" imgH="431800" progId="Equation.3">
                  <p:embed/>
                  <p:pic>
                    <p:nvPicPr>
                      <p:cNvPr id="0"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9416" y="1877199"/>
                        <a:ext cx="171450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19"/>
          <p:cNvSpPr/>
          <p:nvPr/>
        </p:nvSpPr>
        <p:spPr>
          <a:xfrm>
            <a:off x="109660" y="1600200"/>
            <a:ext cx="2562112" cy="276999"/>
          </a:xfrm>
          <a:prstGeom prst="rect">
            <a:avLst/>
          </a:prstGeom>
        </p:spPr>
        <p:txBody>
          <a:bodyPr wrap="none">
            <a:spAutoFit/>
          </a:bodyPr>
          <a:lstStyle/>
          <a:p>
            <a:r>
              <a:rPr lang="en-US" sz="1200" dirty="0"/>
              <a:t>the </a:t>
            </a:r>
            <a:r>
              <a:rPr lang="en-US" sz="1200" i="1" dirty="0"/>
              <a:t>contact potential difference</a:t>
            </a:r>
            <a:r>
              <a:rPr lang="en-US" sz="1200" dirty="0"/>
              <a:t> (CPD).</a:t>
            </a:r>
          </a:p>
        </p:txBody>
      </p:sp>
      <p:sp>
        <p:nvSpPr>
          <p:cNvPr id="2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1040345397"/>
              </p:ext>
            </p:extLst>
          </p:nvPr>
        </p:nvGraphicFramePr>
        <p:xfrm>
          <a:off x="109660" y="2756897"/>
          <a:ext cx="2409825" cy="428625"/>
        </p:xfrm>
        <a:graphic>
          <a:graphicData uri="http://schemas.openxmlformats.org/presentationml/2006/ole">
            <mc:AlternateContent xmlns:mc="http://schemas.openxmlformats.org/markup-compatibility/2006">
              <mc:Choice xmlns:v="urn:schemas-microsoft-com:vml" Requires="v">
                <p:oleObj spid="_x0000_s47226" name="Equation" r:id="rId14" imgW="2400300" imgH="431800" progId="Equation.3">
                  <p:embed/>
                </p:oleObj>
              </mc:Choice>
              <mc:Fallback>
                <p:oleObj name="Equation" r:id="rId14" imgW="2400300" imgH="431800" progId="Equation.3">
                  <p:embed/>
                  <p:pic>
                    <p:nvPicPr>
                      <p:cNvPr id="0"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660" y="2756897"/>
                        <a:ext cx="240982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22"/>
          <p:cNvSpPr/>
          <p:nvPr/>
        </p:nvSpPr>
        <p:spPr>
          <a:xfrm>
            <a:off x="113086" y="2286000"/>
            <a:ext cx="3070008" cy="276999"/>
          </a:xfrm>
          <a:prstGeom prst="rect">
            <a:avLst/>
          </a:prstGeom>
        </p:spPr>
        <p:txBody>
          <a:bodyPr wrap="none">
            <a:spAutoFit/>
          </a:bodyPr>
          <a:lstStyle/>
          <a:p>
            <a:r>
              <a:rPr lang="en-US" sz="1200" dirty="0"/>
              <a:t>The built-in potential is the final step of the VL</a:t>
            </a:r>
          </a:p>
        </p:txBody>
      </p:sp>
    </p:spTree>
    <p:extLst>
      <p:ext uri="{BB962C8B-B14F-4D97-AF65-F5344CB8AC3E}">
        <p14:creationId xmlns:p14="http://schemas.microsoft.com/office/powerpoint/2010/main" val="33707605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21</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136111" y="4572000"/>
            <a:ext cx="4977409" cy="430887"/>
          </a:xfrm>
          <a:prstGeom prst="rect">
            <a:avLst/>
          </a:prstGeom>
        </p:spPr>
        <p:txBody>
          <a:bodyPr wrap="square">
            <a:spAutoFit/>
          </a:bodyPr>
          <a:lstStyle/>
          <a:p>
            <a:r>
              <a:rPr lang="en-US" sz="1100" b="1" dirty="0" smtClean="0"/>
              <a:t>Figure 2.16. </a:t>
            </a:r>
            <a:r>
              <a:rPr lang="en-US" sz="1100" dirty="0" smtClean="0"/>
              <a:t>Energy diagram of potentials, vacuum levels, and Fermi levels, in two metal crystals.  </a:t>
            </a:r>
            <a:endParaRPr lang="es-ES" sz="1100" dirty="0" smtClean="0"/>
          </a:p>
        </p:txBody>
      </p:sp>
      <p:sp>
        <p:nvSpPr>
          <p:cNvPr id="12" name="Title 1"/>
          <p:cNvSpPr txBox="1">
            <a:spLocks/>
          </p:cNvSpPr>
          <p:nvPr/>
        </p:nvSpPr>
        <p:spPr>
          <a:xfrm>
            <a:off x="527026" y="6172200"/>
            <a:ext cx="8229600" cy="57970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smtClean="0">
                <a:ln>
                  <a:noFill/>
                </a:ln>
                <a:solidFill>
                  <a:schemeClr val="tx1"/>
                </a:solidFill>
                <a:effectLst/>
                <a:uLnTx/>
                <a:uFillTx/>
                <a:latin typeface="+mj-lt"/>
                <a:ea typeface="+mj-ea"/>
                <a:cs typeface="+mj-cs"/>
              </a:rPr>
              <a:t>© Juan Bisquert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Juan Bisquert  </a:t>
            </a:r>
            <a:r>
              <a:rPr kumimoji="0" lang="en-US" sz="1050" b="0" i="1" u="none" strike="noStrike" kern="1200" cap="none" spc="0" normalizeH="0" baseline="0" noProof="0" dirty="0" smtClean="0">
                <a:ln>
                  <a:noFill/>
                </a:ln>
                <a:solidFill>
                  <a:schemeClr val="tx1"/>
                </a:solidFill>
                <a:effectLst/>
                <a:uLnTx/>
                <a:uFillTx/>
                <a:latin typeface="+mj-lt"/>
                <a:ea typeface="+mj-ea"/>
                <a:cs typeface="+mj-cs"/>
              </a:rPr>
              <a:t>Nanostructured Energy Devices: Equilibrium Concepts and Kinetics</a:t>
            </a:r>
            <a:r>
              <a:rPr kumimoji="0" lang="en-US" sz="1050" b="0" i="0" u="none" strike="noStrike" kern="1200" cap="none" spc="0" normalizeH="0" baseline="0" noProof="0" dirty="0" smtClean="0">
                <a:ln>
                  <a:noFill/>
                </a:ln>
                <a:solidFill>
                  <a:schemeClr val="tx1"/>
                </a:solidFill>
                <a:effectLst/>
                <a:uLnTx/>
                <a:uFillTx/>
                <a:latin typeface="+mj-lt"/>
                <a:ea typeface="+mj-ea"/>
                <a:cs typeface="+mj-cs"/>
              </a:rPr>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CRC Press</a:t>
            </a:r>
            <a:endParaRPr kumimoji="0" lang="en-US" sz="1050" b="0" i="0" u="none" strike="noStrike" kern="1200" cap="none" spc="0" normalizeH="0" baseline="0" noProof="0" dirty="0">
              <a:ln>
                <a:noFill/>
              </a:ln>
              <a:solidFill>
                <a:schemeClr val="tx1"/>
              </a:solidFill>
              <a:effectLst/>
              <a:uLnTx/>
              <a:uFillTx/>
              <a:latin typeface="+mj-lt"/>
              <a:ea typeface="+mj-ea"/>
              <a:cs typeface="+mj-cs"/>
            </a:endParaRPr>
          </a:p>
        </p:txBody>
      </p:sp>
      <p:pic>
        <p:nvPicPr>
          <p:cNvPr id="36866" name="Picture 2" descr="C:\Users\Carmen\Dropbox (DISPOSITIVOS FOTO)\book energy (1)\part 1\figs files\figs 2 basics\2 16.tif"/>
          <p:cNvPicPr>
            <a:picLocks noChangeAspect="1" noChangeArrowheads="1"/>
          </p:cNvPicPr>
          <p:nvPr/>
        </p:nvPicPr>
        <p:blipFill>
          <a:blip r:embed="rId3" cstate="print"/>
          <a:srcRect/>
          <a:stretch>
            <a:fillRect/>
          </a:stretch>
        </p:blipFill>
        <p:spPr bwMode="auto">
          <a:xfrm>
            <a:off x="4167932" y="1600200"/>
            <a:ext cx="4476750" cy="2624137"/>
          </a:xfrm>
          <a:prstGeom prst="rect">
            <a:avLst/>
          </a:prstGeom>
          <a:noFill/>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101835373"/>
              </p:ext>
            </p:extLst>
          </p:nvPr>
        </p:nvGraphicFramePr>
        <p:xfrm>
          <a:off x="527026" y="2057400"/>
          <a:ext cx="962025" cy="219075"/>
        </p:xfrm>
        <a:graphic>
          <a:graphicData uri="http://schemas.openxmlformats.org/presentationml/2006/ole">
            <mc:AlternateContent xmlns:mc="http://schemas.openxmlformats.org/markup-compatibility/2006">
              <mc:Choice xmlns:v="urn:schemas-microsoft-com:vml" Requires="v">
                <p:oleObj spid="_x0000_s48186" name="Equation" r:id="rId4" imgW="964781" imgH="215806" progId="Equation.3">
                  <p:embed/>
                </p:oleObj>
              </mc:Choice>
              <mc:Fallback>
                <p:oleObj name="Equation" r:id="rId4" imgW="964781" imgH="215806"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026" y="2057400"/>
                        <a:ext cx="96202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5"/>
          <p:cNvSpPr>
            <a:spLocks noChangeArrowheads="1"/>
          </p:cNvSpPr>
          <p:nvPr/>
        </p:nvSpPr>
        <p:spPr bwMode="auto">
          <a:xfrm>
            <a:off x="381000" y="1660267"/>
            <a:ext cx="8077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 </a:t>
            </a:r>
            <a:r>
              <a:rPr lang="en-US" altLang="en-US" sz="1200" dirty="0">
                <a:latin typeface="Times New Roman" pitchFamily="18" charset="0"/>
                <a:ea typeface="Times" pitchFamily="18" charset="0"/>
                <a:cs typeface="Times New Roman" pitchFamily="18" charset="0"/>
              </a:rPr>
              <a:t>The difference of the Volta potentials </a:t>
            </a:r>
            <a:endParaRPr lang="en-US" altLang="en-US"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itchFamily="18" charset="0"/>
                <a:ea typeface="Times" pitchFamily="18" charset="0"/>
                <a:cs typeface="Times New Roman" pitchFamily="18" charset="0"/>
              </a:rPr>
              <a:t>can be measured</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07452705"/>
              </p:ext>
            </p:extLst>
          </p:nvPr>
        </p:nvGraphicFramePr>
        <p:xfrm>
          <a:off x="1481538" y="3276600"/>
          <a:ext cx="276225" cy="200025"/>
        </p:xfrm>
        <a:graphic>
          <a:graphicData uri="http://schemas.openxmlformats.org/presentationml/2006/ole">
            <mc:AlternateContent xmlns:mc="http://schemas.openxmlformats.org/markup-compatibility/2006">
              <mc:Choice xmlns:v="urn:schemas-microsoft-com:vml" Requires="v">
                <p:oleObj spid="_x0000_s48187" name="Equation" r:id="rId6" imgW="279279" imgH="203112" progId="Equation.3">
                  <p:embed/>
                </p:oleObj>
              </mc:Choice>
              <mc:Fallback>
                <p:oleObj name="Equation" r:id="rId6" imgW="279279" imgH="203112"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1538" y="3276600"/>
                        <a:ext cx="276225"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11"/>
          <p:cNvSpPr>
            <a:spLocks noChangeArrowheads="1"/>
          </p:cNvSpPr>
          <p:nvPr/>
        </p:nvSpPr>
        <p:spPr bwMode="auto">
          <a:xfrm>
            <a:off x="15240" y="2667000"/>
            <a:ext cx="320882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altLang="en-US" sz="1200" b="0" i="0" u="none" strike="noStrike" cap="none" normalizeH="0" baseline="0" dirty="0" smtClean="0">
                <a:ln>
                  <a:noFill/>
                </a:ln>
                <a:solidFill>
                  <a:schemeClr val="tx1"/>
                </a:solidFill>
                <a:effectLst/>
                <a:latin typeface="+mj-lt"/>
                <a:ea typeface="Times" pitchFamily="18" charset="0"/>
                <a:cs typeface="Times New Roman" pitchFamily="18" charset="0"/>
              </a:rPr>
              <a:t> </a:t>
            </a:r>
            <a:r>
              <a:rPr lang="en-US" sz="1200" dirty="0">
                <a:latin typeface="+mj-lt"/>
              </a:rPr>
              <a:t>In </a:t>
            </a:r>
            <a:r>
              <a:rPr lang="en-US" sz="1200" dirty="0" smtClean="0">
                <a:latin typeface="+mj-lt"/>
              </a:rPr>
              <a:t>the </a:t>
            </a:r>
            <a:r>
              <a:rPr lang="en-US" sz="1200" dirty="0">
                <a:latin typeface="+mj-lt"/>
              </a:rPr>
              <a:t>case </a:t>
            </a:r>
            <a:r>
              <a:rPr lang="en-US" sz="1200" dirty="0" smtClean="0">
                <a:latin typeface="+mj-lt"/>
              </a:rPr>
              <a:t>that the </a:t>
            </a:r>
            <a:r>
              <a:rPr lang="en-US" sz="1200" dirty="0">
                <a:latin typeface="+mj-lt"/>
              </a:rPr>
              <a:t>Fermi levels line up</a:t>
            </a:r>
            <a:r>
              <a:rPr lang="en-US" sz="1200" dirty="0" smtClean="0">
                <a:latin typeface="+mj-lt"/>
              </a:rPr>
              <a:t>,          </a:t>
            </a:r>
            <a:r>
              <a:rPr lang="en-US" sz="1200" dirty="0">
                <a:latin typeface="+mj-lt"/>
              </a:rPr>
              <a:t>is measured by Kelvin probe method or photoelectron spectroscopies </a:t>
            </a:r>
            <a:r>
              <a:rPr lang="en-US" sz="1200" dirty="0" smtClean="0">
                <a:latin typeface="+mj-lt"/>
              </a:rPr>
              <a:t>. </a:t>
            </a:r>
            <a:r>
              <a:rPr lang="en-US" altLang="en-US" sz="1200" dirty="0" smtClean="0">
                <a:latin typeface="+mj-lt"/>
                <a:ea typeface="Times" pitchFamily="18" charset="0"/>
                <a:cs typeface="Times New Roman" pitchFamily="18" charset="0"/>
              </a:rPr>
              <a:t>The </a:t>
            </a:r>
            <a:r>
              <a:rPr lang="en-US" altLang="en-US" sz="1200" dirty="0">
                <a:latin typeface="+mj-lt"/>
                <a:ea typeface="Times" pitchFamily="18" charset="0"/>
                <a:cs typeface="Times New Roman" pitchFamily="18" charset="0"/>
              </a:rPr>
              <a:t>Volta potential difference </a:t>
            </a:r>
            <a:endParaRPr lang="en-US" altLang="en-US" dirty="0">
              <a:latin typeface="+mj-lt"/>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mj-lt"/>
                <a:ea typeface="Times" pitchFamily="18" charset="0"/>
                <a:cs typeface="Times New Roman" pitchFamily="18" charset="0"/>
              </a:rPr>
              <a:t>corresponds rigorously with the CPD </a:t>
            </a:r>
            <a:endParaRPr kumimoji="0" lang="en-US" altLang="en-US" sz="1800" b="0" i="0" u="none" strike="noStrike" cap="none" normalizeH="0" baseline="0" dirty="0" smtClean="0">
              <a:ln>
                <a:noFill/>
              </a:ln>
              <a:solidFill>
                <a:schemeClr val="tx1"/>
              </a:solidFill>
              <a:effectLst/>
              <a:latin typeface="+mj-lt"/>
              <a:cs typeface="Arial" pitchFamily="34" charset="0"/>
            </a:endParaRPr>
          </a:p>
        </p:txBody>
      </p:sp>
      <p:sp>
        <p:nvSpPr>
          <p:cNvPr id="11"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2822355129"/>
              </p:ext>
            </p:extLst>
          </p:nvPr>
        </p:nvGraphicFramePr>
        <p:xfrm>
          <a:off x="2667000" y="2712243"/>
          <a:ext cx="276225" cy="200025"/>
        </p:xfrm>
        <a:graphic>
          <a:graphicData uri="http://schemas.openxmlformats.org/presentationml/2006/ole">
            <mc:AlternateContent xmlns:mc="http://schemas.openxmlformats.org/markup-compatibility/2006">
              <mc:Choice xmlns:v="urn:schemas-microsoft-com:vml" Requires="v">
                <p:oleObj spid="_x0000_s48188" name="Equation" r:id="rId8" imgW="279279" imgH="203112" progId="Equation.3">
                  <p:embed/>
                </p:oleObj>
              </mc:Choice>
              <mc:Fallback>
                <p:oleObj name="Equation" r:id="rId8" imgW="279279" imgH="203112" progId="Equation.3">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2712243"/>
                        <a:ext cx="276225"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08991" y="4953000"/>
            <a:ext cx="8126018" cy="1107996"/>
          </a:xfrm>
          <a:prstGeom prst="rect">
            <a:avLst/>
          </a:prstGeom>
        </p:spPr>
        <p:txBody>
          <a:bodyPr wrap="square">
            <a:spAutoFit/>
          </a:bodyPr>
          <a:lstStyle/>
          <a:p>
            <a:r>
              <a:rPr lang="en-US" sz="1100" b="1" dirty="0" smtClean="0"/>
              <a:t>Figure 2.17. </a:t>
            </a:r>
            <a:r>
              <a:rPr lang="en-US" sz="1100" dirty="0" smtClean="0"/>
              <a:t>Energy diagram of two semiconductors in contact in different situations: (a) </a:t>
            </a:r>
            <a:r>
              <a:rPr lang="en-US" sz="1100" dirty="0" err="1" smtClean="0"/>
              <a:t>Nonequilibrium</a:t>
            </a:r>
            <a:r>
              <a:rPr lang="en-US" sz="1100" dirty="0" smtClean="0"/>
              <a:t> situation. The two materials are not in equilibrium as the electron Fermi level  </a:t>
            </a:r>
            <a:r>
              <a:rPr lang="en-US" sz="1100" i="1" dirty="0" err="1" smtClean="0"/>
              <a:t>E</a:t>
            </a:r>
            <a:r>
              <a:rPr lang="en-US" sz="1100" i="1" baseline="-25000" dirty="0" err="1" smtClean="0"/>
              <a:t>Fn</a:t>
            </a:r>
            <a:r>
              <a:rPr lang="en-US" sz="1100" dirty="0" smtClean="0"/>
              <a:t> is higher in the material at the left side. This causes electron transfer towards the material at the right side. (b) Equilibrium situation. The electron transfer causes a rearrangement of the potential difference between the materials that is reflected in the step of the vacuum energy, which equals de difference of the work functions of the materials, and a change in the conduction band offset </a:t>
            </a:r>
            <a:r>
              <a:rPr lang="en-US" sz="1100" i="1" dirty="0" smtClean="0"/>
              <a:t>E</a:t>
            </a:r>
            <a:r>
              <a:rPr lang="en-US" sz="1100" i="1" baseline="-25000" dirty="0" smtClean="0"/>
              <a:t>c2</a:t>
            </a:r>
            <a:r>
              <a:rPr lang="en-US" sz="1100" i="1" dirty="0" smtClean="0"/>
              <a:t> – E</a:t>
            </a:r>
            <a:r>
              <a:rPr lang="en-US" sz="1100" i="1" baseline="-25000" dirty="0" smtClean="0"/>
              <a:t>c1</a:t>
            </a:r>
            <a:r>
              <a:rPr lang="en-US" sz="1100" dirty="0" smtClean="0"/>
              <a:t>. Now electrons have the same free energy at both sides of the interface and the net flux across the interface is zero.</a:t>
            </a:r>
            <a:r>
              <a:rPr lang="en-US" sz="1100" b="1" dirty="0" smtClean="0"/>
              <a:t> </a:t>
            </a:r>
            <a:r>
              <a:rPr lang="en-US" sz="1100" dirty="0" smtClean="0"/>
              <a:t>  </a:t>
            </a:r>
            <a:endParaRPr lang="es-ES" sz="1100" dirty="0" smtClean="0"/>
          </a:p>
        </p:txBody>
      </p:sp>
      <p:sp>
        <p:nvSpPr>
          <p:cNvPr id="12" name="Title 1"/>
          <p:cNvSpPr txBox="1">
            <a:spLocks/>
          </p:cNvSpPr>
          <p:nvPr/>
        </p:nvSpPr>
        <p:spPr>
          <a:xfrm>
            <a:off x="527026" y="6172200"/>
            <a:ext cx="8229600" cy="57970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smtClean="0">
                <a:ln>
                  <a:noFill/>
                </a:ln>
                <a:solidFill>
                  <a:schemeClr val="tx1"/>
                </a:solidFill>
                <a:effectLst/>
                <a:uLnTx/>
                <a:uFillTx/>
                <a:latin typeface="+mj-lt"/>
                <a:ea typeface="+mj-ea"/>
                <a:cs typeface="+mj-cs"/>
              </a:rPr>
              <a:t>© Juan Bisquert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Juan Bisquert  </a:t>
            </a:r>
            <a:r>
              <a:rPr kumimoji="0" lang="en-US" sz="1050" b="0" i="1" u="none" strike="noStrike" kern="1200" cap="none" spc="0" normalizeH="0" baseline="0" noProof="0" dirty="0" smtClean="0">
                <a:ln>
                  <a:noFill/>
                </a:ln>
                <a:solidFill>
                  <a:schemeClr val="tx1"/>
                </a:solidFill>
                <a:effectLst/>
                <a:uLnTx/>
                <a:uFillTx/>
                <a:latin typeface="+mj-lt"/>
                <a:ea typeface="+mj-ea"/>
                <a:cs typeface="+mj-cs"/>
              </a:rPr>
              <a:t>Nanostructured Energy Devices: Equilibrium Concepts and Kinetics</a:t>
            </a:r>
            <a:r>
              <a:rPr kumimoji="0" lang="en-US" sz="1050" b="0" i="0" u="none" strike="noStrike" kern="1200" cap="none" spc="0" normalizeH="0" baseline="0" noProof="0" dirty="0" smtClean="0">
                <a:ln>
                  <a:noFill/>
                </a:ln>
                <a:solidFill>
                  <a:schemeClr val="tx1"/>
                </a:solidFill>
                <a:effectLst/>
                <a:uLnTx/>
                <a:uFillTx/>
                <a:latin typeface="+mj-lt"/>
                <a:ea typeface="+mj-ea"/>
                <a:cs typeface="+mj-cs"/>
              </a:rPr>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CRC Press</a:t>
            </a:r>
            <a:endParaRPr kumimoji="0" lang="en-US" sz="1050" b="0" i="0" u="none" strike="noStrike" kern="1200" cap="none" spc="0" normalizeH="0" baseline="0" noProof="0" dirty="0">
              <a:ln>
                <a:noFill/>
              </a:ln>
              <a:solidFill>
                <a:schemeClr val="tx1"/>
              </a:solidFill>
              <a:effectLst/>
              <a:uLnTx/>
              <a:uFillTx/>
              <a:latin typeface="+mj-lt"/>
              <a:ea typeface="+mj-ea"/>
              <a:cs typeface="+mj-cs"/>
            </a:endParaRPr>
          </a:p>
        </p:txBody>
      </p:sp>
      <p:pic>
        <p:nvPicPr>
          <p:cNvPr id="37890" name="Picture 2" descr="C:\Users\Carmen\Dropbox (DISPOSITIVOS FOTO)\book energy (1)\part 1\figs files\figs 2 basics\2 17.tif"/>
          <p:cNvPicPr>
            <a:picLocks noChangeAspect="1" noChangeArrowheads="1"/>
          </p:cNvPicPr>
          <p:nvPr/>
        </p:nvPicPr>
        <p:blipFill>
          <a:blip r:embed="rId2" cstate="print"/>
          <a:srcRect/>
          <a:stretch>
            <a:fillRect/>
          </a:stretch>
        </p:blipFill>
        <p:spPr bwMode="auto">
          <a:xfrm>
            <a:off x="1143000" y="1066800"/>
            <a:ext cx="6650950" cy="289560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08991" y="4572000"/>
            <a:ext cx="8126018" cy="600164"/>
          </a:xfrm>
          <a:prstGeom prst="rect">
            <a:avLst/>
          </a:prstGeom>
        </p:spPr>
        <p:txBody>
          <a:bodyPr wrap="square">
            <a:spAutoFit/>
          </a:bodyPr>
          <a:lstStyle/>
          <a:p>
            <a:r>
              <a:rPr lang="en-US" sz="1100" b="1" dirty="0" smtClean="0"/>
              <a:t>Figure 2.18. </a:t>
            </a:r>
            <a:r>
              <a:rPr lang="en-US" sz="1100" dirty="0" smtClean="0"/>
              <a:t>Energy diagram of two pieces of semiconductor with different doping that form a </a:t>
            </a:r>
            <a:r>
              <a:rPr lang="en-US" sz="1100" i="1" dirty="0" smtClean="0"/>
              <a:t>p-n</a:t>
            </a:r>
            <a:r>
              <a:rPr lang="en-US" sz="1100" dirty="0" smtClean="0"/>
              <a:t> junction. (a) The left  piece is </a:t>
            </a:r>
            <a:r>
              <a:rPr lang="en-US" sz="1100" i="1" dirty="0" smtClean="0"/>
              <a:t>n</a:t>
            </a:r>
            <a:r>
              <a:rPr lang="en-US" sz="1100" dirty="0" smtClean="0"/>
              <a:t>-doped, and the right one is </a:t>
            </a:r>
            <a:r>
              <a:rPr lang="en-US" sz="1100" i="1" dirty="0" smtClean="0"/>
              <a:t>p</a:t>
            </a:r>
            <a:r>
              <a:rPr lang="en-US" sz="1100" dirty="0" smtClean="0"/>
              <a:t>-doped. (b) When the materials come to contact, electronic equilibrium is established equalizing the Fermi level by means of a space charge region that produces band bending at the junction.</a:t>
            </a:r>
            <a:endParaRPr lang="es-ES" sz="1100" dirty="0" smtClean="0"/>
          </a:p>
        </p:txBody>
      </p:sp>
      <p:sp>
        <p:nvSpPr>
          <p:cNvPr id="12" name="Title 1"/>
          <p:cNvSpPr txBox="1">
            <a:spLocks/>
          </p:cNvSpPr>
          <p:nvPr/>
        </p:nvSpPr>
        <p:spPr>
          <a:xfrm>
            <a:off x="527026" y="6172200"/>
            <a:ext cx="8229600" cy="57970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smtClean="0">
                <a:ln>
                  <a:noFill/>
                </a:ln>
                <a:solidFill>
                  <a:schemeClr val="tx1"/>
                </a:solidFill>
                <a:effectLst/>
                <a:uLnTx/>
                <a:uFillTx/>
                <a:latin typeface="+mj-lt"/>
                <a:ea typeface="+mj-ea"/>
                <a:cs typeface="+mj-cs"/>
              </a:rPr>
              <a:t>© Juan Bisquert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Juan Bisquert  </a:t>
            </a:r>
            <a:r>
              <a:rPr kumimoji="0" lang="en-US" sz="1050" b="0" i="1" u="none" strike="noStrike" kern="1200" cap="none" spc="0" normalizeH="0" baseline="0" noProof="0" dirty="0" smtClean="0">
                <a:ln>
                  <a:noFill/>
                </a:ln>
                <a:solidFill>
                  <a:schemeClr val="tx1"/>
                </a:solidFill>
                <a:effectLst/>
                <a:uLnTx/>
                <a:uFillTx/>
                <a:latin typeface="+mj-lt"/>
                <a:ea typeface="+mj-ea"/>
                <a:cs typeface="+mj-cs"/>
              </a:rPr>
              <a:t>Nanostructured Energy Devices: Equilibrium Concepts and Kinetics</a:t>
            </a:r>
            <a:r>
              <a:rPr kumimoji="0" lang="en-US" sz="1050" b="0" i="0" u="none" strike="noStrike" kern="1200" cap="none" spc="0" normalizeH="0" baseline="0" noProof="0" dirty="0" smtClean="0">
                <a:ln>
                  <a:noFill/>
                </a:ln>
                <a:solidFill>
                  <a:schemeClr val="tx1"/>
                </a:solidFill>
                <a:effectLst/>
                <a:uLnTx/>
                <a:uFillTx/>
                <a:latin typeface="+mj-lt"/>
                <a:ea typeface="+mj-ea"/>
                <a:cs typeface="+mj-cs"/>
              </a:rPr>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CRC Press</a:t>
            </a:r>
            <a:endParaRPr kumimoji="0" lang="en-US" sz="1050" b="0" i="0" u="none" strike="noStrike" kern="1200" cap="none" spc="0" normalizeH="0" baseline="0" noProof="0" dirty="0">
              <a:ln>
                <a:noFill/>
              </a:ln>
              <a:solidFill>
                <a:schemeClr val="tx1"/>
              </a:solidFill>
              <a:effectLst/>
              <a:uLnTx/>
              <a:uFillTx/>
              <a:latin typeface="+mj-lt"/>
              <a:ea typeface="+mj-ea"/>
              <a:cs typeface="+mj-cs"/>
            </a:endParaRPr>
          </a:p>
        </p:txBody>
      </p:sp>
      <p:pic>
        <p:nvPicPr>
          <p:cNvPr id="38914" name="Picture 2" descr="C:\Users\Carmen\Dropbox (DISPOSITIVOS FOTO)\book energy (1)\part 1\figs files\figs 2 basics\2 18.tif"/>
          <p:cNvPicPr>
            <a:picLocks noChangeAspect="1" noChangeArrowheads="1"/>
          </p:cNvPicPr>
          <p:nvPr/>
        </p:nvPicPr>
        <p:blipFill>
          <a:blip r:embed="rId2" cstate="print"/>
          <a:srcRect/>
          <a:stretch>
            <a:fillRect/>
          </a:stretch>
        </p:blipFill>
        <p:spPr bwMode="auto">
          <a:xfrm>
            <a:off x="990600" y="1370013"/>
            <a:ext cx="7116998" cy="3049587"/>
          </a:xfrm>
          <a:prstGeom prst="rect">
            <a:avLst/>
          </a:prstGeom>
          <a:noFill/>
        </p:spPr>
      </p:pic>
      <p:sp>
        <p:nvSpPr>
          <p:cNvPr id="2" name="Rectangle 1"/>
          <p:cNvSpPr/>
          <p:nvPr/>
        </p:nvSpPr>
        <p:spPr>
          <a:xfrm>
            <a:off x="64746" y="76200"/>
            <a:ext cx="6717054" cy="369332"/>
          </a:xfrm>
          <a:prstGeom prst="rect">
            <a:avLst/>
          </a:prstGeom>
        </p:spPr>
        <p:txBody>
          <a:bodyPr wrap="square">
            <a:spAutoFit/>
          </a:bodyPr>
          <a:lstStyle/>
          <a:p>
            <a:r>
              <a:rPr lang="en-US" b="1" dirty="0"/>
              <a:t>12. Equilibrium across the semiconductor junction</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24</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 name="Title 1"/>
          <p:cNvSpPr txBox="1">
            <a:spLocks/>
          </p:cNvSpPr>
          <p:nvPr/>
        </p:nvSpPr>
        <p:spPr>
          <a:xfrm>
            <a:off x="527026" y="6172200"/>
            <a:ext cx="8229600" cy="57970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smtClean="0">
                <a:ln>
                  <a:noFill/>
                </a:ln>
                <a:solidFill>
                  <a:schemeClr val="tx1"/>
                </a:solidFill>
                <a:effectLst/>
                <a:uLnTx/>
                <a:uFillTx/>
                <a:latin typeface="+mj-lt"/>
                <a:ea typeface="+mj-ea"/>
                <a:cs typeface="+mj-cs"/>
              </a:rPr>
              <a:t>© Juan Bisquert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Juan Bisquert  </a:t>
            </a:r>
            <a:r>
              <a:rPr kumimoji="0" lang="en-US" sz="1050" b="0" i="1" u="none" strike="noStrike" kern="1200" cap="none" spc="0" normalizeH="0" baseline="0" noProof="0" dirty="0" smtClean="0">
                <a:ln>
                  <a:noFill/>
                </a:ln>
                <a:solidFill>
                  <a:schemeClr val="tx1"/>
                </a:solidFill>
                <a:effectLst/>
                <a:uLnTx/>
                <a:uFillTx/>
                <a:latin typeface="+mj-lt"/>
                <a:ea typeface="+mj-ea"/>
                <a:cs typeface="+mj-cs"/>
              </a:rPr>
              <a:t>Nanostructured Energy Devices: Equilibrium Concepts and Kinetics</a:t>
            </a:r>
            <a:r>
              <a:rPr kumimoji="0" lang="en-US" sz="1050" b="0" i="0" u="none" strike="noStrike" kern="1200" cap="none" spc="0" normalizeH="0" baseline="0" noProof="0" dirty="0" smtClean="0">
                <a:ln>
                  <a:noFill/>
                </a:ln>
                <a:solidFill>
                  <a:schemeClr val="tx1"/>
                </a:solidFill>
                <a:effectLst/>
                <a:uLnTx/>
                <a:uFillTx/>
                <a:latin typeface="+mj-lt"/>
                <a:ea typeface="+mj-ea"/>
                <a:cs typeface="+mj-cs"/>
              </a:rPr>
              <a:t/>
            </a:r>
            <a:br>
              <a:rPr kumimoji="0" lang="en-US" sz="1050" b="0" i="0" u="none" strike="noStrike" kern="1200" cap="none" spc="0" normalizeH="0" baseline="0" noProof="0" dirty="0" smtClean="0">
                <a:ln>
                  <a:noFill/>
                </a:ln>
                <a:solidFill>
                  <a:schemeClr val="tx1"/>
                </a:solidFill>
                <a:effectLst/>
                <a:uLnTx/>
                <a:uFillTx/>
                <a:latin typeface="+mj-lt"/>
                <a:ea typeface="+mj-ea"/>
                <a:cs typeface="+mj-cs"/>
              </a:rPr>
            </a:br>
            <a:r>
              <a:rPr kumimoji="0" lang="en-US" sz="1050" b="0" i="0" u="none" strike="noStrike" kern="1200" cap="none" spc="0" normalizeH="0" baseline="0" noProof="0" dirty="0" smtClean="0">
                <a:ln>
                  <a:noFill/>
                </a:ln>
                <a:solidFill>
                  <a:schemeClr val="tx1"/>
                </a:solidFill>
                <a:effectLst/>
                <a:uLnTx/>
                <a:uFillTx/>
                <a:latin typeface="+mj-lt"/>
                <a:ea typeface="+mj-ea"/>
                <a:cs typeface="+mj-cs"/>
              </a:rPr>
              <a:t>CRC Press</a:t>
            </a:r>
            <a:endParaRPr kumimoji="0" lang="en-US" sz="105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1"/>
          <p:cNvSpPr>
            <a:spLocks noChangeArrowheads="1"/>
          </p:cNvSpPr>
          <p:nvPr/>
        </p:nvSpPr>
        <p:spPr bwMode="auto">
          <a:xfrm>
            <a:off x="228600" y="871954"/>
            <a:ext cx="6934200" cy="31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88872" rIns="91440" bIns="47610" numCol="1" anchor="ctr" anchorCtr="0" compatLnSpc="1">
            <a:prstTxWarp prst="textNoShape">
              <a:avLst/>
            </a:prstTxWarp>
            <a:spAutoFit/>
          </a:bodyPr>
          <a:lstStyle/>
          <a:p>
            <a:pPr marL="0" marR="0" lvl="0" indent="215900" algn="just" defTabSz="914400" rtl="0" eaLnBrk="1" fontAlgn="base" latinLnBrk="0" hangingPunct="1">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chemeClr val="tx1"/>
                </a:solidFill>
                <a:effectLst/>
                <a:latin typeface="Arial" pitchFamily="34" charset="0"/>
                <a:ea typeface="Times" pitchFamily="18" charset="0"/>
                <a:cs typeface="Arial" pitchFamily="34" charset="0"/>
              </a:rPr>
              <a:t>Recommended </a:t>
            </a:r>
            <a:r>
              <a:rPr kumimoji="0" lang="en-US" altLang="en-US" sz="1200" b="1" i="1" u="none" strike="noStrike" cap="none" normalizeH="0" baseline="0" dirty="0" smtClean="0" bmk="">
                <a:ln>
                  <a:noFill/>
                </a:ln>
                <a:solidFill>
                  <a:schemeClr val="tx1"/>
                </a:solidFill>
                <a:effectLst/>
                <a:latin typeface="Arial" pitchFamily="34" charset="0"/>
                <a:ea typeface="Times" pitchFamily="18" charset="0"/>
                <a:cs typeface="Arial" pitchFamily="34" charset="0"/>
              </a:rPr>
              <a:t>References</a:t>
            </a:r>
            <a:endParaRPr kumimoji="0" lang="en-US" altLang="en-US"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215900" algn="just" defTabSz="914400" rtl="0" eaLnBrk="0" fontAlgn="base" latinLnBrk="0" hangingPunct="0">
              <a:lnSpc>
                <a:spcPct val="100000"/>
              </a:lnSpc>
              <a:spcBef>
                <a:spcPct val="0"/>
              </a:spcBef>
              <a:spcAft>
                <a:spcPct val="0"/>
              </a:spcAft>
              <a:buClrTx/>
              <a:buSzTx/>
              <a:buFontTx/>
              <a:buNone/>
              <a:tabLst/>
            </a:pPr>
            <a:endParaRPr lang="en-US" altLang="en-US" sz="1200" dirty="0">
              <a:latin typeface="Arial" pitchFamily="34" charset="0"/>
              <a:cs typeface="Arial" pitchFamily="34" charset="0"/>
            </a:endParaRPr>
          </a:p>
          <a:p>
            <a:pPr indent="215900" algn="just" eaLnBrk="0" fontAlgn="base" hangingPunct="0">
              <a:spcBef>
                <a:spcPct val="0"/>
              </a:spcBef>
              <a:spcAft>
                <a:spcPct val="0"/>
              </a:spcAft>
            </a:pPr>
            <a:r>
              <a:rPr lang="en-US" sz="1400" dirty="0"/>
              <a:t>Guggenheim, E. A. "The conceptions of electrical potential difference between two phases and the individual activities of ions". </a:t>
            </a:r>
            <a:r>
              <a:rPr lang="en-US" sz="1400" i="1" dirty="0"/>
              <a:t>The Journal of Physical Chemistry</a:t>
            </a:r>
            <a:r>
              <a:rPr lang="en-US" sz="1400" dirty="0"/>
              <a:t> </a:t>
            </a:r>
            <a:r>
              <a:rPr lang="en-US" sz="1400" b="1" dirty="0"/>
              <a:t>1929</a:t>
            </a:r>
            <a:r>
              <a:rPr lang="en-US" sz="1400" dirty="0"/>
              <a:t>, </a:t>
            </a:r>
            <a:r>
              <a:rPr lang="en-US" sz="1400" i="1" dirty="0"/>
              <a:t>33</a:t>
            </a:r>
            <a:r>
              <a:rPr lang="en-US" sz="1400" dirty="0"/>
              <a:t>, 842.</a:t>
            </a:r>
          </a:p>
          <a:p>
            <a:pPr indent="215900" algn="just" eaLnBrk="0" fontAlgn="base" hangingPunct="0">
              <a:spcBef>
                <a:spcPct val="0"/>
              </a:spcBef>
              <a:spcAft>
                <a:spcPct val="0"/>
              </a:spcAft>
            </a:pPr>
            <a:endParaRPr lang="en-US" sz="1400" dirty="0" smtClean="0"/>
          </a:p>
          <a:p>
            <a:pPr indent="215900" algn="just" eaLnBrk="0" fontAlgn="base" hangingPunct="0">
              <a:spcBef>
                <a:spcPct val="0"/>
              </a:spcBef>
              <a:spcAft>
                <a:spcPct val="0"/>
              </a:spcAft>
            </a:pPr>
            <a:r>
              <a:rPr lang="en-US" sz="1400" dirty="0" smtClean="0"/>
              <a:t>Ishii</a:t>
            </a:r>
            <a:r>
              <a:rPr lang="en-US" sz="1400" dirty="0"/>
              <a:t>, H.; Sugiyama, K.; Ito, E.; Seki, K. "Energy level alignment and interfacial electronic structures at organic/metal and organic/organic interfaces". </a:t>
            </a:r>
            <a:r>
              <a:rPr lang="en-US" sz="1400" i="1" dirty="0"/>
              <a:t>Advanced Materials</a:t>
            </a:r>
            <a:r>
              <a:rPr lang="en-US" sz="1400" dirty="0"/>
              <a:t> </a:t>
            </a:r>
            <a:r>
              <a:rPr lang="en-US" sz="1400" b="1" dirty="0"/>
              <a:t>1999</a:t>
            </a:r>
            <a:r>
              <a:rPr lang="en-US" sz="1400" dirty="0"/>
              <a:t>, </a:t>
            </a:r>
            <a:r>
              <a:rPr lang="en-US" sz="1400" i="1" dirty="0"/>
              <a:t>11</a:t>
            </a:r>
            <a:r>
              <a:rPr lang="en-US" sz="1400" dirty="0"/>
              <a:t>, </a:t>
            </a:r>
            <a:r>
              <a:rPr lang="en-US" sz="1400" dirty="0" smtClean="0"/>
              <a:t>605.</a:t>
            </a:r>
          </a:p>
          <a:p>
            <a:pPr indent="215900" algn="just" eaLnBrk="0" fontAlgn="base" hangingPunct="0">
              <a:spcBef>
                <a:spcPct val="0"/>
              </a:spcBef>
              <a:spcAft>
                <a:spcPct val="0"/>
              </a:spcAft>
            </a:pPr>
            <a:endParaRPr lang="en-US" sz="1400" dirty="0"/>
          </a:p>
          <a:p>
            <a:pPr indent="215900" algn="just" eaLnBrk="0" fontAlgn="base" hangingPunct="0">
              <a:spcBef>
                <a:spcPct val="0"/>
              </a:spcBef>
              <a:spcAft>
                <a:spcPct val="0"/>
              </a:spcAft>
            </a:pPr>
            <a:r>
              <a:rPr lang="en-US" sz="1400" dirty="0" err="1" smtClean="0"/>
              <a:t>Marshak</a:t>
            </a:r>
            <a:r>
              <a:rPr lang="en-US" sz="1400" dirty="0"/>
              <a:t>, A. H. "Modeling Semiconductor Devices with Position-Dependent Material Parameters". </a:t>
            </a:r>
            <a:r>
              <a:rPr lang="en-US" sz="1400" i="1" dirty="0"/>
              <a:t>IEEE Trans. El. Dev.</a:t>
            </a:r>
            <a:r>
              <a:rPr lang="en-US" sz="1400" dirty="0"/>
              <a:t> </a:t>
            </a:r>
            <a:r>
              <a:rPr lang="en-US" sz="1400" b="1" dirty="0"/>
              <a:t>1989</a:t>
            </a:r>
            <a:r>
              <a:rPr lang="en-US" sz="1400" dirty="0"/>
              <a:t>, </a:t>
            </a:r>
            <a:r>
              <a:rPr lang="en-US" sz="1400" i="1" dirty="0"/>
              <a:t>36</a:t>
            </a:r>
            <a:r>
              <a:rPr lang="en-US" sz="1400" dirty="0"/>
              <a:t>, 1764-1772.</a:t>
            </a:r>
          </a:p>
          <a:p>
            <a:pPr indent="215900" algn="just" eaLnBrk="0" fontAlgn="base" hangingPunct="0">
              <a:spcBef>
                <a:spcPct val="0"/>
              </a:spcBef>
              <a:spcAft>
                <a:spcPct val="0"/>
              </a:spcAft>
            </a:pPr>
            <a:endParaRPr lang="en-US" sz="1400" dirty="0" smtClean="0"/>
          </a:p>
          <a:p>
            <a:pPr indent="215900" algn="just" eaLnBrk="0" fontAlgn="base" hangingPunct="0">
              <a:spcBef>
                <a:spcPct val="0"/>
              </a:spcBef>
              <a:spcAft>
                <a:spcPct val="0"/>
              </a:spcAft>
            </a:pPr>
            <a:r>
              <a:rPr lang="en-US" sz="1400" dirty="0" err="1" smtClean="0"/>
              <a:t>Würfel</a:t>
            </a:r>
            <a:r>
              <a:rPr lang="en-US" sz="1400" dirty="0"/>
              <a:t>, P. </a:t>
            </a:r>
            <a:r>
              <a:rPr lang="en-US" sz="1400" i="1" dirty="0"/>
              <a:t>Physics of Solar Cells. From Principles to New Concepts</a:t>
            </a:r>
            <a:r>
              <a:rPr lang="en-US" sz="1400" dirty="0"/>
              <a:t>; Wiley: </a:t>
            </a:r>
            <a:r>
              <a:rPr lang="en-US" sz="1400" dirty="0" err="1"/>
              <a:t>Weinheim</a:t>
            </a:r>
            <a:r>
              <a:rPr lang="en-US" sz="1400" dirty="0"/>
              <a:t>, 2005.</a:t>
            </a:r>
          </a:p>
          <a:p>
            <a:pPr marL="0" marR="0" lvl="0" indent="21590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11584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a:t>
            </a:r>
            <a:r>
              <a:rPr lang="en-US" sz="1050" dirty="0" smtClean="0"/>
              <a:t>Equilibrium Concepts and Kinetics</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034430" y="5006132"/>
            <a:ext cx="5109570" cy="938719"/>
          </a:xfrm>
          <a:prstGeom prst="rect">
            <a:avLst/>
          </a:prstGeom>
        </p:spPr>
        <p:txBody>
          <a:bodyPr wrap="square">
            <a:spAutoFit/>
          </a:bodyPr>
          <a:lstStyle/>
          <a:p>
            <a:r>
              <a:rPr lang="en-US" sz="1100" b="1" dirty="0"/>
              <a:t>Figure 2.1.</a:t>
            </a:r>
            <a:r>
              <a:rPr lang="en-US" sz="1100" dirty="0"/>
              <a:t> Energy diagram of an </a:t>
            </a:r>
            <a:r>
              <a:rPr lang="en-US" sz="1100" i="1" dirty="0"/>
              <a:t>n</a:t>
            </a:r>
            <a:r>
              <a:rPr lang="en-US" sz="1100" dirty="0"/>
              <a:t>-type doped semiconductor showing upward bandbending at the surface. (a) Reference energy level , local vacuum level , energy band edges  and , the Fermi level , the chemical potential , the electron affinity , work function  and ionization energy  (hole affinity ). The subscript s denotes the value at the surface. (b) Local electric potential.</a:t>
            </a:r>
          </a:p>
        </p:txBody>
      </p:sp>
      <p:pic>
        <p:nvPicPr>
          <p:cNvPr id="1026" name="Picture 2" descr="C:\Users\Journal\Dropbox\book energy\book complete\figs files\figs 2 basics\2 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04800"/>
            <a:ext cx="2928766" cy="47165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796950555"/>
              </p:ext>
            </p:extLst>
          </p:nvPr>
        </p:nvGraphicFramePr>
        <p:xfrm>
          <a:off x="762000" y="1447800"/>
          <a:ext cx="733425" cy="438150"/>
        </p:xfrm>
        <a:graphic>
          <a:graphicData uri="http://schemas.openxmlformats.org/presentationml/2006/ole">
            <mc:AlternateContent xmlns:mc="http://schemas.openxmlformats.org/markup-compatibility/2006">
              <mc:Choice xmlns:v="urn:schemas-microsoft-com:vml" Requires="v">
                <p:oleObj spid="_x0000_s36937" name="Equation" r:id="rId4" imgW="736280" imgH="444307" progId="Equation.3">
                  <p:embed/>
                </p:oleObj>
              </mc:Choice>
              <mc:Fallback>
                <p:oleObj name="Equation" r:id="rId4" imgW="736280" imgH="444307"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447800"/>
                        <a:ext cx="73342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248507133"/>
              </p:ext>
            </p:extLst>
          </p:nvPr>
        </p:nvGraphicFramePr>
        <p:xfrm>
          <a:off x="762000" y="2209800"/>
          <a:ext cx="1009650" cy="228600"/>
        </p:xfrm>
        <a:graphic>
          <a:graphicData uri="http://schemas.openxmlformats.org/presentationml/2006/ole">
            <mc:AlternateContent xmlns:mc="http://schemas.openxmlformats.org/markup-compatibility/2006">
              <mc:Choice xmlns:v="urn:schemas-microsoft-com:vml" Requires="v">
                <p:oleObj spid="_x0000_s36938" name="Equation" r:id="rId6" imgW="1002865" imgH="228501" progId="Equation.3">
                  <p:embed/>
                </p:oleObj>
              </mc:Choice>
              <mc:Fallback>
                <p:oleObj name="Equation" r:id="rId6" imgW="1002865" imgH="228501"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2209800"/>
                        <a:ext cx="100965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07556902"/>
              </p:ext>
            </p:extLst>
          </p:nvPr>
        </p:nvGraphicFramePr>
        <p:xfrm>
          <a:off x="762000" y="2667000"/>
          <a:ext cx="895350" cy="419100"/>
        </p:xfrm>
        <a:graphic>
          <a:graphicData uri="http://schemas.openxmlformats.org/presentationml/2006/ole">
            <mc:AlternateContent xmlns:mc="http://schemas.openxmlformats.org/markup-compatibility/2006">
              <mc:Choice xmlns:v="urn:schemas-microsoft-com:vml" Requires="v">
                <p:oleObj spid="_x0000_s36939" name="Equation" r:id="rId8" imgW="889000" imgH="419100" progId="Equation.3">
                  <p:embed/>
                </p:oleObj>
              </mc:Choice>
              <mc:Fallback>
                <p:oleObj name="Equation" r:id="rId8" imgW="889000" imgH="4191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2667000"/>
                        <a:ext cx="8953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p:cNvSpPr/>
          <p:nvPr/>
        </p:nvSpPr>
        <p:spPr>
          <a:xfrm>
            <a:off x="539552" y="228600"/>
            <a:ext cx="2561663" cy="369332"/>
          </a:xfrm>
          <a:prstGeom prst="rect">
            <a:avLst/>
          </a:prstGeom>
        </p:spPr>
        <p:txBody>
          <a:bodyPr wrap="none">
            <a:spAutoFit/>
          </a:bodyPr>
          <a:lstStyle/>
          <a:p>
            <a:r>
              <a:rPr lang="en-US" b="1" dirty="0"/>
              <a:t>1. Electrostatic potential </a:t>
            </a:r>
          </a:p>
        </p:txBody>
      </p:sp>
    </p:spTree>
    <p:extLst>
      <p:ext uri="{BB962C8B-B14F-4D97-AF65-F5344CB8AC3E}">
        <p14:creationId xmlns:p14="http://schemas.microsoft.com/office/powerpoint/2010/main" val="2763698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a:t>
            </a:r>
            <a:r>
              <a:rPr lang="en-US" sz="1050" i="1" dirty="0" smtClean="0"/>
              <a:t>Equilibrium Concepts and Kinetics</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4</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76200" y="3581400"/>
            <a:ext cx="5073848" cy="938719"/>
          </a:xfrm>
          <a:prstGeom prst="rect">
            <a:avLst/>
          </a:prstGeom>
        </p:spPr>
        <p:txBody>
          <a:bodyPr wrap="square">
            <a:spAutoFit/>
          </a:bodyPr>
          <a:lstStyle/>
          <a:p>
            <a:r>
              <a:rPr lang="en-US" sz="1100" b="1" dirty="0"/>
              <a:t>Figure 2.2.</a:t>
            </a:r>
            <a:r>
              <a:rPr lang="en-US" sz="1100" dirty="0"/>
              <a:t> (a) Energy of the conduction band (edge energy ) and valence band (edge energy ) electronic states, as a function of electron momentum, in a semiconductor of bandgap energy . The vertical arrows indicate photoexcitation events that promote electrons from the valence band to the conduction band. (b) The density of states in the conduction band, showing the states filled with electrons up to the Fermi level at .</a:t>
            </a:r>
          </a:p>
        </p:txBody>
      </p:sp>
      <p:pic>
        <p:nvPicPr>
          <p:cNvPr id="2050" name="Picture 2" descr="C:\Users\Journal\Dropbox\book energy\book complete\figs files\figs 2 basics\2 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121" y="1012483"/>
            <a:ext cx="4343400" cy="22281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49851939"/>
              </p:ext>
            </p:extLst>
          </p:nvPr>
        </p:nvGraphicFramePr>
        <p:xfrm>
          <a:off x="6781800" y="533400"/>
          <a:ext cx="876300" cy="238125"/>
        </p:xfrm>
        <a:graphic>
          <a:graphicData uri="http://schemas.openxmlformats.org/presentationml/2006/ole">
            <mc:AlternateContent xmlns:mc="http://schemas.openxmlformats.org/markup-compatibility/2006">
              <mc:Choice xmlns:v="urn:schemas-microsoft-com:vml" Requires="v">
                <p:oleObj spid="_x0000_s38075" name="Equation" r:id="rId4" imgW="876300" imgH="241300" progId="Equation.3">
                  <p:embed/>
                </p:oleObj>
              </mc:Choice>
              <mc:Fallback>
                <p:oleObj name="Equation" r:id="rId4" imgW="876300" imgH="2413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533400"/>
                        <a:ext cx="876300"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4250352770"/>
              </p:ext>
            </p:extLst>
          </p:nvPr>
        </p:nvGraphicFramePr>
        <p:xfrm>
          <a:off x="6781800" y="1066800"/>
          <a:ext cx="1019175" cy="485775"/>
        </p:xfrm>
        <a:graphic>
          <a:graphicData uri="http://schemas.openxmlformats.org/presentationml/2006/ole">
            <mc:AlternateContent xmlns:mc="http://schemas.openxmlformats.org/markup-compatibility/2006">
              <mc:Choice xmlns:v="urn:schemas-microsoft-com:vml" Requires="v">
                <p:oleObj spid="_x0000_s38076" name="Equation" r:id="rId6" imgW="1028254" imgH="482391" progId="Equation.3">
                  <p:embed/>
                </p:oleObj>
              </mc:Choice>
              <mc:Fallback>
                <p:oleObj name="Equation" r:id="rId6" imgW="1028254" imgH="482391"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1066800"/>
                        <a:ext cx="1019175"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950025745"/>
              </p:ext>
            </p:extLst>
          </p:nvPr>
        </p:nvGraphicFramePr>
        <p:xfrm>
          <a:off x="6781800" y="1926541"/>
          <a:ext cx="762000" cy="400050"/>
        </p:xfrm>
        <a:graphic>
          <a:graphicData uri="http://schemas.openxmlformats.org/presentationml/2006/ole">
            <mc:AlternateContent xmlns:mc="http://schemas.openxmlformats.org/markup-compatibility/2006">
              <mc:Choice xmlns:v="urn:schemas-microsoft-com:vml" Requires="v">
                <p:oleObj spid="_x0000_s38077" name="Equation" r:id="rId8" imgW="761669" imgH="393529" progId="Equation.3">
                  <p:embed/>
                </p:oleObj>
              </mc:Choice>
              <mc:Fallback>
                <p:oleObj name="Equation" r:id="rId8" imgW="761669" imgH="393529"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1800" y="1926541"/>
                        <a:ext cx="762000"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956338391"/>
              </p:ext>
            </p:extLst>
          </p:nvPr>
        </p:nvGraphicFramePr>
        <p:xfrm>
          <a:off x="6172200" y="2667000"/>
          <a:ext cx="2371725" cy="476250"/>
        </p:xfrm>
        <a:graphic>
          <a:graphicData uri="http://schemas.openxmlformats.org/presentationml/2006/ole">
            <mc:AlternateContent xmlns:mc="http://schemas.openxmlformats.org/markup-compatibility/2006">
              <mc:Choice xmlns:v="urn:schemas-microsoft-com:vml" Requires="v">
                <p:oleObj spid="_x0000_s38078" name="Equation" r:id="rId10" imgW="2362200" imgH="469900" progId="Equation.3">
                  <p:embed/>
                </p:oleObj>
              </mc:Choice>
              <mc:Fallback>
                <p:oleObj name="Equation" r:id="rId10" imgW="2362200" imgH="469900"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2667000"/>
                        <a:ext cx="237172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365992102"/>
              </p:ext>
            </p:extLst>
          </p:nvPr>
        </p:nvGraphicFramePr>
        <p:xfrm>
          <a:off x="5943600" y="4525199"/>
          <a:ext cx="1771650" cy="219075"/>
        </p:xfrm>
        <a:graphic>
          <a:graphicData uri="http://schemas.openxmlformats.org/presentationml/2006/ole">
            <mc:AlternateContent xmlns:mc="http://schemas.openxmlformats.org/markup-compatibility/2006">
              <mc:Choice xmlns:v="urn:schemas-microsoft-com:vml" Requires="v">
                <p:oleObj spid="_x0000_s38079" name="Equation" r:id="rId12" imgW="1764534" imgH="215806" progId="Equation.3">
                  <p:embed/>
                </p:oleObj>
              </mc:Choice>
              <mc:Fallback>
                <p:oleObj name="Equation" r:id="rId12" imgW="1764534" imgH="215806"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3600" y="4525199"/>
                        <a:ext cx="177165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996758481"/>
              </p:ext>
            </p:extLst>
          </p:nvPr>
        </p:nvGraphicFramePr>
        <p:xfrm>
          <a:off x="6019800" y="4025359"/>
          <a:ext cx="723900" cy="219075"/>
        </p:xfrm>
        <a:graphic>
          <a:graphicData uri="http://schemas.openxmlformats.org/presentationml/2006/ole">
            <mc:AlternateContent xmlns:mc="http://schemas.openxmlformats.org/markup-compatibility/2006">
              <mc:Choice xmlns:v="urn:schemas-microsoft-com:vml" Requires="v">
                <p:oleObj spid="_x0000_s38080" name="Equation" r:id="rId14" imgW="723586" imgH="215806" progId="Equation.3">
                  <p:embed/>
                </p:oleObj>
              </mc:Choice>
              <mc:Fallback>
                <p:oleObj name="Equation" r:id="rId14" imgW="723586" imgH="215806" progId="Equation.3">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4025359"/>
                        <a:ext cx="7239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4"/>
          <p:cNvSpPr>
            <a:spLocks noChangeArrowheads="1"/>
          </p:cNvSpPr>
          <p:nvPr/>
        </p:nvSpPr>
        <p:spPr bwMode="auto">
          <a:xfrm>
            <a:off x="5464076" y="3480129"/>
            <a:ext cx="38546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altLang="en-US" sz="1200" dirty="0">
                <a:latin typeface="Arial" pitchFamily="34" charset="0"/>
                <a:ea typeface="Times New Roman" pitchFamily="18" charset="0"/>
                <a:cs typeface="Arial" pitchFamily="34" charset="0"/>
              </a:rPr>
              <a:t>The occupancy probability of a level at energy </a:t>
            </a:r>
            <a:endParaRPr lang="en-US" altLang="en-US"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  is given by the Fermi-Dirac distribution function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15"/>
          <p:cNvSpPr>
            <a:spLocks noChangeArrowheads="1"/>
          </p:cNvSpPr>
          <p:nvPr/>
        </p:nvSpPr>
        <p:spPr bwMode="auto">
          <a:xfrm>
            <a:off x="0" y="242501"/>
            <a:ext cx="2279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272081175"/>
              </p:ext>
            </p:extLst>
          </p:nvPr>
        </p:nvGraphicFramePr>
        <p:xfrm>
          <a:off x="6019800" y="5410200"/>
          <a:ext cx="1552575" cy="504825"/>
        </p:xfrm>
        <a:graphic>
          <a:graphicData uri="http://schemas.openxmlformats.org/presentationml/2006/ole">
            <mc:AlternateContent xmlns:mc="http://schemas.openxmlformats.org/markup-compatibility/2006">
              <mc:Choice xmlns:v="urn:schemas-microsoft-com:vml" Requires="v">
                <p:oleObj spid="_x0000_s38081" name="Equation" r:id="rId16" imgW="1548728" imgH="495085" progId="Equation.3">
                  <p:embed/>
                </p:oleObj>
              </mc:Choice>
              <mc:Fallback>
                <p:oleObj name="Equation" r:id="rId16" imgW="1548728" imgH="495085" progId="Equation.3">
                  <p:embed/>
                  <p:pic>
                    <p:nvPicPr>
                      <p:cNvPr id="0" name="Object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9800" y="5410200"/>
                        <a:ext cx="155257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22"/>
          <p:cNvSpPr/>
          <p:nvPr/>
        </p:nvSpPr>
        <p:spPr>
          <a:xfrm>
            <a:off x="5791200" y="5105400"/>
            <a:ext cx="1796004" cy="276999"/>
          </a:xfrm>
          <a:prstGeom prst="rect">
            <a:avLst/>
          </a:prstGeom>
        </p:spPr>
        <p:txBody>
          <a:bodyPr wrap="none">
            <a:spAutoFit/>
          </a:bodyPr>
          <a:lstStyle/>
          <a:p>
            <a:r>
              <a:rPr lang="en-US" sz="1200" i="1" dirty="0"/>
              <a:t>effective density of states </a:t>
            </a:r>
            <a:endParaRPr lang="en-US" sz="1200" dirty="0"/>
          </a:p>
        </p:txBody>
      </p:sp>
      <p:sp>
        <p:nvSpPr>
          <p:cNvPr id="24" name="Rectangle 23"/>
          <p:cNvSpPr/>
          <p:nvPr/>
        </p:nvSpPr>
        <p:spPr>
          <a:xfrm>
            <a:off x="149534" y="150168"/>
            <a:ext cx="5614101" cy="646331"/>
          </a:xfrm>
          <a:prstGeom prst="rect">
            <a:avLst/>
          </a:prstGeom>
        </p:spPr>
        <p:txBody>
          <a:bodyPr wrap="none">
            <a:spAutoFit/>
          </a:bodyPr>
          <a:lstStyle/>
          <a:p>
            <a:r>
              <a:rPr lang="en-US" b="1" dirty="0"/>
              <a:t>2. Energies of free electrons and </a:t>
            </a:r>
            <a:r>
              <a:rPr lang="en-US" b="1" dirty="0" smtClean="0"/>
              <a:t>holes</a:t>
            </a:r>
          </a:p>
          <a:p>
            <a:r>
              <a:rPr lang="en-US" b="1" dirty="0"/>
              <a:t>3. Potential energy of the electrons in the semiconductor</a:t>
            </a:r>
          </a:p>
        </p:txBody>
      </p:sp>
      <p:graphicFrame>
        <p:nvGraphicFramePr>
          <p:cNvPr id="28" name="Object 27"/>
          <p:cNvGraphicFramePr>
            <a:graphicFrameLocks noChangeAspect="1"/>
          </p:cNvGraphicFramePr>
          <p:nvPr>
            <p:extLst>
              <p:ext uri="{D42A27DB-BD31-4B8C-83A1-F6EECF244321}">
                <p14:modId xmlns:p14="http://schemas.microsoft.com/office/powerpoint/2010/main" val="3942125725"/>
              </p:ext>
            </p:extLst>
          </p:nvPr>
        </p:nvGraphicFramePr>
        <p:xfrm>
          <a:off x="2416139" y="5347900"/>
          <a:ext cx="276225" cy="228600"/>
        </p:xfrm>
        <a:graphic>
          <a:graphicData uri="http://schemas.openxmlformats.org/presentationml/2006/ole">
            <mc:AlternateContent xmlns:mc="http://schemas.openxmlformats.org/markup-compatibility/2006">
              <mc:Choice xmlns:v="urn:schemas-microsoft-com:vml" Requires="v">
                <p:oleObj spid="_x0000_s38082" name="Equation" r:id="rId18" imgW="279400" imgH="228600" progId="Equation.3">
                  <p:embed/>
                </p:oleObj>
              </mc:Choice>
              <mc:Fallback>
                <p:oleObj name="Equation" r:id="rId18" imgW="279400" imgH="2286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16139" y="5347900"/>
                        <a:ext cx="2762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Rectangle 28"/>
          <p:cNvSpPr/>
          <p:nvPr/>
        </p:nvSpPr>
        <p:spPr>
          <a:xfrm>
            <a:off x="2263739" y="4966900"/>
            <a:ext cx="2371162" cy="276999"/>
          </a:xfrm>
          <a:prstGeom prst="rect">
            <a:avLst/>
          </a:prstGeom>
        </p:spPr>
        <p:txBody>
          <a:bodyPr wrap="none">
            <a:spAutoFit/>
          </a:bodyPr>
          <a:lstStyle/>
          <a:p>
            <a:pPr fontAlgn="base">
              <a:spcBef>
                <a:spcPct val="0"/>
              </a:spcBef>
              <a:spcAft>
                <a:spcPct val="0"/>
              </a:spcAft>
            </a:pPr>
            <a:r>
              <a:rPr lang="en-US" altLang="en-US" sz="1200" dirty="0">
                <a:latin typeface="Arial" pitchFamily="34" charset="0"/>
                <a:ea typeface="Times New Roman" pitchFamily="18" charset="0"/>
                <a:cs typeface="Arial" pitchFamily="34" charset="0"/>
              </a:rPr>
              <a:t>the </a:t>
            </a:r>
            <a:r>
              <a:rPr lang="en-US" altLang="en-US" sz="1200" i="1" dirty="0">
                <a:latin typeface="Arial" pitchFamily="34" charset="0"/>
                <a:ea typeface="Times New Roman" pitchFamily="18" charset="0"/>
                <a:cs typeface="Arial" pitchFamily="34" charset="0"/>
              </a:rPr>
              <a:t>Fermi level </a:t>
            </a:r>
            <a:r>
              <a:rPr lang="en-US" altLang="en-US" sz="1200" dirty="0">
                <a:latin typeface="Arial" pitchFamily="34" charset="0"/>
                <a:ea typeface="Times New Roman" pitchFamily="18" charset="0"/>
                <a:cs typeface="Arial" pitchFamily="34" charset="0"/>
              </a:rPr>
              <a:t>of the electrons, </a:t>
            </a: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570" y="5958251"/>
            <a:ext cx="8070826" cy="8845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a:t>
            </a:r>
            <a:r>
              <a:rPr lang="en-US" sz="1050" i="1" dirty="0" smtClean="0"/>
              <a:t>Equilibrium Concepts and Kinetics</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5</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800600" y="4793520"/>
            <a:ext cx="4328160" cy="1615827"/>
          </a:xfrm>
          <a:prstGeom prst="rect">
            <a:avLst/>
          </a:prstGeom>
        </p:spPr>
        <p:txBody>
          <a:bodyPr wrap="square">
            <a:spAutoFit/>
          </a:bodyPr>
          <a:lstStyle/>
          <a:p>
            <a:r>
              <a:rPr lang="en-US" sz="1100" b="1" dirty="0"/>
              <a:t>Figure 2.3.</a:t>
            </a:r>
            <a:r>
              <a:rPr lang="en-US" sz="1100" dirty="0"/>
              <a:t> (a) The distribution of crystal potential of a 5-layer Au(111) slab. Also indicated is the metal Fermi energy , and its work function. (b) Potential of the self-assembled monolayers (SAM) adsorbed onto Au(111). The HOMO is located at </a:t>
            </a:r>
            <a:r>
              <a:rPr lang="en-US" sz="1100" i="1" dirty="0"/>
              <a:t> </a:t>
            </a:r>
            <a:r>
              <a:rPr lang="en-US" sz="1100" dirty="0"/>
              <a:t>below . Also indicated is the vacuum level, and the modified work function of Au depending on the end group at the SAM. Adapted with permission from </a:t>
            </a:r>
            <a:r>
              <a:rPr lang="en-US" sz="1100" dirty="0" err="1"/>
              <a:t>Heimel</a:t>
            </a:r>
            <a:r>
              <a:rPr lang="en-US" sz="1100" dirty="0"/>
              <a:t>, G.; </a:t>
            </a:r>
            <a:r>
              <a:rPr lang="en-US" sz="1100" dirty="0" err="1"/>
              <a:t>Romaner</a:t>
            </a:r>
            <a:r>
              <a:rPr lang="en-US" sz="1100" dirty="0"/>
              <a:t>, L.; </a:t>
            </a:r>
            <a:r>
              <a:rPr lang="en-US" sz="1100" dirty="0" err="1"/>
              <a:t>Bredas</a:t>
            </a:r>
            <a:r>
              <a:rPr lang="en-US" sz="1100" dirty="0"/>
              <a:t>, J.-L.; </a:t>
            </a:r>
            <a:r>
              <a:rPr lang="en-US" sz="1100" dirty="0" err="1"/>
              <a:t>Zojer</a:t>
            </a:r>
            <a:r>
              <a:rPr lang="en-US" sz="1100" dirty="0"/>
              <a:t>, E. </a:t>
            </a:r>
            <a:r>
              <a:rPr lang="en-US" sz="1100" dirty="0">
                <a:hlinkClick r:id="rId2"/>
              </a:rPr>
              <a:t>"Interface energetics and level alignment at covalent metal-molecule junctions: conjugated </a:t>
            </a:r>
            <a:r>
              <a:rPr lang="en-US" sz="1100" dirty="0" err="1">
                <a:hlinkClick r:id="rId2"/>
              </a:rPr>
              <a:t>thiols</a:t>
            </a:r>
            <a:r>
              <a:rPr lang="en-US" sz="1100" dirty="0">
                <a:hlinkClick r:id="rId2"/>
              </a:rPr>
              <a:t> on gold</a:t>
            </a:r>
            <a:r>
              <a:rPr lang="en-US" sz="1100" dirty="0"/>
              <a:t>". </a:t>
            </a:r>
            <a:r>
              <a:rPr lang="en-US" sz="1100" i="1" dirty="0"/>
              <a:t>Physical Review Letters</a:t>
            </a:r>
            <a:r>
              <a:rPr lang="en-US" sz="1100" dirty="0"/>
              <a:t> </a:t>
            </a:r>
            <a:r>
              <a:rPr lang="en-US" sz="1100" b="1" dirty="0"/>
              <a:t>2006</a:t>
            </a:r>
            <a:r>
              <a:rPr lang="en-US" sz="1100" dirty="0"/>
              <a:t>, </a:t>
            </a:r>
            <a:r>
              <a:rPr lang="en-US" sz="1100" i="1" dirty="0"/>
              <a:t>96</a:t>
            </a:r>
            <a:r>
              <a:rPr lang="en-US" sz="1100" dirty="0"/>
              <a:t>, 196806.</a:t>
            </a:r>
          </a:p>
        </p:txBody>
      </p:sp>
      <p:pic>
        <p:nvPicPr>
          <p:cNvPr id="3074" name="Picture 2" descr="C:\Users\Journal\Dropbox\book energy\book complete\figs files\figs 2 basics\2 3.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4728"/>
          <a:stretch/>
        </p:blipFill>
        <p:spPr bwMode="auto">
          <a:xfrm>
            <a:off x="4897926" y="1752600"/>
            <a:ext cx="4133508" cy="23164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2209800"/>
            <a:ext cx="4572000" cy="461665"/>
          </a:xfrm>
          <a:prstGeom prst="rect">
            <a:avLst/>
          </a:prstGeom>
        </p:spPr>
        <p:txBody>
          <a:bodyPr>
            <a:spAutoFit/>
          </a:bodyPr>
          <a:lstStyle/>
          <a:p>
            <a:r>
              <a:rPr lang="en-US" sz="1200" dirty="0" smtClean="0"/>
              <a:t>The crystal </a:t>
            </a:r>
            <a:r>
              <a:rPr lang="en-US" sz="1200" dirty="0"/>
              <a:t>forms a quantum well so that the energy of the electrons is lower inside the material than when extracted outside the surface</a:t>
            </a:r>
          </a:p>
        </p:txBody>
      </p:sp>
      <p:sp>
        <p:nvSpPr>
          <p:cNvPr id="6" name="Rectangle 5"/>
          <p:cNvSpPr/>
          <p:nvPr/>
        </p:nvSpPr>
        <p:spPr>
          <a:xfrm>
            <a:off x="213360" y="1229380"/>
            <a:ext cx="7269480" cy="523220"/>
          </a:xfrm>
          <a:prstGeom prst="rect">
            <a:avLst/>
          </a:prstGeom>
        </p:spPr>
        <p:txBody>
          <a:bodyPr wrap="square">
            <a:spAutoFit/>
          </a:bodyPr>
          <a:lstStyle/>
          <a:p>
            <a:r>
              <a:rPr lang="en-US" sz="1400" dirty="0"/>
              <a:t>The analysis of changes of energies of electrons across different phases needs to be based on thermodynamic states of the electrons. </a:t>
            </a:r>
            <a:endParaRPr lang="en-US" sz="1400" b="1" dirty="0"/>
          </a:p>
        </p:txBody>
      </p:sp>
      <p:sp>
        <p:nvSpPr>
          <p:cNvPr id="7" name="Rectangle 6"/>
          <p:cNvSpPr/>
          <p:nvPr/>
        </p:nvSpPr>
        <p:spPr>
          <a:xfrm>
            <a:off x="177800" y="228600"/>
            <a:ext cx="4042517" cy="923330"/>
          </a:xfrm>
          <a:prstGeom prst="rect">
            <a:avLst/>
          </a:prstGeom>
        </p:spPr>
        <p:txBody>
          <a:bodyPr wrap="none">
            <a:spAutoFit/>
          </a:bodyPr>
          <a:lstStyle/>
          <a:p>
            <a:r>
              <a:rPr lang="en-US" b="1" dirty="0"/>
              <a:t>4. The vacuum </a:t>
            </a:r>
            <a:r>
              <a:rPr lang="en-US" b="1" dirty="0" smtClean="0"/>
              <a:t>level</a:t>
            </a:r>
          </a:p>
          <a:p>
            <a:r>
              <a:rPr lang="en-US" b="1" dirty="0"/>
              <a:t>5. The Fermi level and the work function</a:t>
            </a:r>
          </a:p>
          <a:p>
            <a:endParaRPr lang="en-US" b="1" dirty="0"/>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a:t>
            </a:r>
            <a:r>
              <a:rPr lang="en-US" sz="1050" i="1" dirty="0" smtClean="0"/>
              <a:t>Equilibrium Concepts and Kinetics</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6</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267200" y="4572000"/>
            <a:ext cx="4977409" cy="600164"/>
          </a:xfrm>
          <a:prstGeom prst="rect">
            <a:avLst/>
          </a:prstGeom>
        </p:spPr>
        <p:txBody>
          <a:bodyPr wrap="square">
            <a:spAutoFit/>
          </a:bodyPr>
          <a:lstStyle/>
          <a:p>
            <a:r>
              <a:rPr lang="en-US" sz="1100" b="1" dirty="0"/>
              <a:t>Figure </a:t>
            </a:r>
            <a:r>
              <a:rPr lang="en-US" sz="1100" b="1" dirty="0" smtClean="0"/>
              <a:t>2.4.</a:t>
            </a:r>
            <a:r>
              <a:rPr lang="en-US" sz="1100" dirty="0" smtClean="0"/>
              <a:t> Energy diagram of a metal, showing the crystal potential </a:t>
            </a:r>
            <a:r>
              <a:rPr lang="en-US" sz="1100" i="1" dirty="0" smtClean="0"/>
              <a:t>ɸ(x)</a:t>
            </a:r>
            <a:r>
              <a:rPr lang="en-US" sz="1100" dirty="0" smtClean="0"/>
              <a:t>, and the local (Galvani) potential due to surface dipole and unscreened charge</a:t>
            </a:r>
            <a:r>
              <a:rPr lang="en-US" sz="1100" dirty="0" smtClean="0">
                <a:latin typeface="Symbol" panose="05050102010706020507" pitchFamily="18" charset="2"/>
              </a:rPr>
              <a:t>, </a:t>
            </a:r>
            <a:r>
              <a:rPr lang="en-US" sz="1100" i="1" dirty="0" smtClean="0">
                <a:latin typeface="Symbol" panose="05050102010706020507" pitchFamily="18" charset="2"/>
              </a:rPr>
              <a:t>j</a:t>
            </a:r>
            <a:r>
              <a:rPr lang="en-US" sz="1100" i="1" dirty="0" smtClean="0"/>
              <a:t>(x)</a:t>
            </a:r>
            <a:r>
              <a:rPr lang="en-US" sz="1100" dirty="0" smtClean="0"/>
              <a:t>,  that changes the local vacuum level.</a:t>
            </a:r>
            <a:endParaRPr lang="en-US" sz="1100" dirty="0"/>
          </a:p>
        </p:txBody>
      </p:sp>
      <p:pic>
        <p:nvPicPr>
          <p:cNvPr id="1026" name="Picture 2" descr="C:\Users\Carmen\Dropbox (DISPOSITIVOS FOTO)\book energy (1)\part 1\figs files\figs 2 basics\2 4.tif"/>
          <p:cNvPicPr>
            <a:picLocks noChangeAspect="1" noChangeArrowheads="1"/>
          </p:cNvPicPr>
          <p:nvPr/>
        </p:nvPicPr>
        <p:blipFill>
          <a:blip r:embed="rId2" cstate="print"/>
          <a:srcRect/>
          <a:stretch>
            <a:fillRect/>
          </a:stretch>
        </p:blipFill>
        <p:spPr bwMode="auto">
          <a:xfrm>
            <a:off x="4800600" y="1219200"/>
            <a:ext cx="4073956" cy="3060000"/>
          </a:xfrm>
          <a:prstGeom prst="rect">
            <a:avLst/>
          </a:prstGeom>
          <a:noFill/>
        </p:spPr>
      </p:pic>
      <p:sp>
        <p:nvSpPr>
          <p:cNvPr id="7" name="Rectangle 3"/>
          <p:cNvSpPr>
            <a:spLocks noChangeArrowheads="1"/>
          </p:cNvSpPr>
          <p:nvPr/>
        </p:nvSpPr>
        <p:spPr bwMode="auto">
          <a:xfrm>
            <a:off x="0" y="787568"/>
            <a:ext cx="3886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we normally simplify the energy diagram of a metal as shown in Fig. 2.4, that illustrates the crystal potential </a:t>
            </a:r>
            <a:r>
              <a:rPr lang="en-US" altLang="en-US" dirty="0">
                <a:latin typeface="Arial" pitchFamily="34" charset="0"/>
                <a:ea typeface="Times New Roman" pitchFamily="18" charset="0"/>
                <a:cs typeface="Arial" pitchFamily="34" charset="0"/>
              </a:rPr>
              <a:t> </a:t>
            </a:r>
            <a:r>
              <a:rPr lang="en-US" altLang="en-US" sz="1100" dirty="0">
                <a:latin typeface="Arial" pitchFamily="34" charset="0"/>
                <a:ea typeface="Times New Roman" pitchFamily="18" charset="0"/>
                <a:cs typeface="Arial" pitchFamily="34" charset="0"/>
              </a:rPr>
              <a:t>as well as the local electrostatic potential </a:t>
            </a:r>
            <a:endParaRPr lang="en-US" altLang="en-US" sz="1600"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5"/>
          <p:cNvSpPr>
            <a:spLocks noChangeArrowheads="1"/>
          </p:cNvSpPr>
          <p:nvPr/>
        </p:nvSpPr>
        <p:spPr bwMode="auto">
          <a:xfrm>
            <a:off x="-76200" y="1660267"/>
            <a:ext cx="3505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horizontal part outside of the solid is the VL. If the electron gains enough energy to overcome the VL, it can escape from the solid.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a:t>
            </a:r>
            <a:r>
              <a:rPr lang="en-US" sz="1050" i="1" dirty="0" smtClean="0"/>
              <a:t>Equilibrium Concepts and Kinetics</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7</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486400" y="3352800"/>
            <a:ext cx="3529609" cy="1107996"/>
          </a:xfrm>
          <a:prstGeom prst="rect">
            <a:avLst/>
          </a:prstGeom>
        </p:spPr>
        <p:txBody>
          <a:bodyPr wrap="square">
            <a:spAutoFit/>
          </a:bodyPr>
          <a:lstStyle/>
          <a:p>
            <a:r>
              <a:rPr lang="en-US" sz="1100" b="1" dirty="0"/>
              <a:t>Figure </a:t>
            </a:r>
            <a:r>
              <a:rPr lang="en-US" sz="1100" b="1" dirty="0" smtClean="0"/>
              <a:t>2.5.</a:t>
            </a:r>
            <a:r>
              <a:rPr lang="en-US" sz="1100" dirty="0" smtClean="0"/>
              <a:t> (a) Energy diagram of a semiconductor indicating the energy  band edges </a:t>
            </a:r>
            <a:r>
              <a:rPr lang="en-US" sz="1100" i="1" dirty="0" smtClean="0"/>
              <a:t>E</a:t>
            </a:r>
            <a:r>
              <a:rPr lang="en-US" sz="1100" i="1" baseline="-25000" dirty="0" smtClean="0"/>
              <a:t>C</a:t>
            </a:r>
            <a:r>
              <a:rPr lang="en-US" sz="1100" i="1" dirty="0" smtClean="0"/>
              <a:t> </a:t>
            </a:r>
            <a:r>
              <a:rPr lang="en-US" sz="1100" dirty="0" smtClean="0"/>
              <a:t>and </a:t>
            </a:r>
            <a:r>
              <a:rPr lang="en-US" sz="1100" i="1" dirty="0" smtClean="0"/>
              <a:t>E</a:t>
            </a:r>
            <a:r>
              <a:rPr lang="en-US" sz="1100" i="1" baseline="-25000" dirty="0" smtClean="0"/>
              <a:t>V</a:t>
            </a:r>
            <a:r>
              <a:rPr lang="en-US" sz="1100" dirty="0" smtClean="0"/>
              <a:t>, vacuum level </a:t>
            </a:r>
            <a:r>
              <a:rPr lang="en-US" sz="1100" i="1" dirty="0" err="1" smtClean="0"/>
              <a:t>E</a:t>
            </a:r>
            <a:r>
              <a:rPr lang="en-US" sz="1100" i="1" baseline="-25000" dirty="0" err="1" smtClean="0"/>
              <a:t>vac</a:t>
            </a:r>
            <a:r>
              <a:rPr lang="en-US" sz="1100" dirty="0" smtClean="0"/>
              <a:t>, the Fermi level </a:t>
            </a:r>
            <a:r>
              <a:rPr lang="en-US" sz="1100" i="1" dirty="0" err="1" smtClean="0"/>
              <a:t>E</a:t>
            </a:r>
            <a:r>
              <a:rPr lang="en-US" sz="1100" i="1" baseline="-25000" dirty="0" err="1" smtClean="0"/>
              <a:t>Fn</a:t>
            </a:r>
            <a:r>
              <a:rPr lang="en-US" sz="1100" dirty="0" smtClean="0"/>
              <a:t>, the electron affinity        , work function </a:t>
            </a:r>
            <a:r>
              <a:rPr lang="en-US" sz="1100" dirty="0" err="1" smtClean="0"/>
              <a:t>ɸ</a:t>
            </a:r>
            <a:r>
              <a:rPr lang="en-US" sz="1100" baseline="-25000" dirty="0" err="1" smtClean="0"/>
              <a:t>sc</a:t>
            </a:r>
            <a:r>
              <a:rPr lang="en-US" sz="1100" baseline="-25000" dirty="0" smtClean="0"/>
              <a:t> </a:t>
            </a:r>
            <a:r>
              <a:rPr lang="en-US" sz="1100" dirty="0" smtClean="0"/>
              <a:t>and ionization energy      . (b) The local, surface and infinite vacuum level.</a:t>
            </a:r>
            <a:endParaRPr lang="es-ES" sz="1100" dirty="0" smtClean="0"/>
          </a:p>
          <a:p>
            <a:endParaRPr lang="en-US" sz="1100" dirty="0"/>
          </a:p>
        </p:txBody>
      </p:sp>
      <p:pic>
        <p:nvPicPr>
          <p:cNvPr id="2053" name="Picture 5" descr="C:\Users\Carmen\Dropbox (DISPOSITIVOS FOTO)\book energy (1)\part 1\figs files\figs 2 basics\2 5.tif"/>
          <p:cNvPicPr>
            <a:picLocks noChangeAspect="1" noChangeArrowheads="1"/>
          </p:cNvPicPr>
          <p:nvPr/>
        </p:nvPicPr>
        <p:blipFill rotWithShape="1">
          <a:blip r:embed="rId3" cstate="print"/>
          <a:srcRect r="47767"/>
          <a:stretch/>
        </p:blipFill>
        <p:spPr bwMode="auto">
          <a:xfrm>
            <a:off x="5111287" y="406400"/>
            <a:ext cx="3565169" cy="2484000"/>
          </a:xfrm>
          <a:prstGeom prst="rect">
            <a:avLst/>
          </a:prstGeom>
          <a:noFill/>
        </p:spPr>
      </p:pic>
      <p:graphicFrame>
        <p:nvGraphicFramePr>
          <p:cNvPr id="2054" name="Object 6"/>
          <p:cNvGraphicFramePr>
            <a:graphicFrameLocks noChangeAspect="1"/>
          </p:cNvGraphicFramePr>
          <p:nvPr>
            <p:extLst>
              <p:ext uri="{D42A27DB-BD31-4B8C-83A1-F6EECF244321}">
                <p14:modId xmlns:p14="http://schemas.microsoft.com/office/powerpoint/2010/main" val="513497983"/>
              </p:ext>
            </p:extLst>
          </p:nvPr>
        </p:nvGraphicFramePr>
        <p:xfrm>
          <a:off x="8077200" y="3678198"/>
          <a:ext cx="190500" cy="228600"/>
        </p:xfrm>
        <a:graphic>
          <a:graphicData uri="http://schemas.openxmlformats.org/presentationml/2006/ole">
            <mc:AlternateContent xmlns:mc="http://schemas.openxmlformats.org/markup-compatibility/2006">
              <mc:Choice xmlns:v="urn:schemas-microsoft-com:vml" Requires="v">
                <p:oleObj spid="_x0000_s2186" name="Ecuación" r:id="rId4" imgW="190500" imgH="228600" progId="Equation.3">
                  <p:embed/>
                </p:oleObj>
              </mc:Choice>
              <mc:Fallback>
                <p:oleObj name="Ecuación" r:id="rId4" imgW="190500" imgH="228600" progId="Equation.3">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3678198"/>
                        <a:ext cx="1905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017289864"/>
              </p:ext>
            </p:extLst>
          </p:nvPr>
        </p:nvGraphicFramePr>
        <p:xfrm>
          <a:off x="762000" y="2156975"/>
          <a:ext cx="981075" cy="266700"/>
        </p:xfrm>
        <a:graphic>
          <a:graphicData uri="http://schemas.openxmlformats.org/presentationml/2006/ole">
            <mc:AlternateContent xmlns:mc="http://schemas.openxmlformats.org/markup-compatibility/2006">
              <mc:Choice xmlns:v="urn:schemas-microsoft-com:vml" Requires="v">
                <p:oleObj spid="_x0000_s2187" name="Equation" r:id="rId6" imgW="977476" imgH="266584" progId="Equation.3">
                  <p:embed/>
                </p:oleObj>
              </mc:Choice>
              <mc:Fallback>
                <p:oleObj name="Equation" r:id="rId6" imgW="977476" imgH="266584" progId="Equation.3">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2156975"/>
                        <a:ext cx="98107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680890649"/>
              </p:ext>
            </p:extLst>
          </p:nvPr>
        </p:nvGraphicFramePr>
        <p:xfrm>
          <a:off x="762000" y="2614175"/>
          <a:ext cx="1343025" cy="276225"/>
        </p:xfrm>
        <a:graphic>
          <a:graphicData uri="http://schemas.openxmlformats.org/presentationml/2006/ole">
            <mc:AlternateContent xmlns:mc="http://schemas.openxmlformats.org/markup-compatibility/2006">
              <mc:Choice xmlns:v="urn:schemas-microsoft-com:vml" Requires="v">
                <p:oleObj spid="_x0000_s2188" name="Equation" r:id="rId8" imgW="1346200" imgH="279400" progId="Equation.3">
                  <p:embed/>
                </p:oleObj>
              </mc:Choice>
              <mc:Fallback>
                <p:oleObj name="Equation" r:id="rId8" imgW="1346200" imgH="279400" progId="Equation.3">
                  <p:embed/>
                  <p:pic>
                    <p:nvPicPr>
                      <p:cNvPr id="0"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2614175"/>
                        <a:ext cx="13430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422936640"/>
              </p:ext>
            </p:extLst>
          </p:nvPr>
        </p:nvGraphicFramePr>
        <p:xfrm>
          <a:off x="762000" y="3046550"/>
          <a:ext cx="904875" cy="247650"/>
        </p:xfrm>
        <a:graphic>
          <a:graphicData uri="http://schemas.openxmlformats.org/presentationml/2006/ole">
            <mc:AlternateContent xmlns:mc="http://schemas.openxmlformats.org/markup-compatibility/2006">
              <mc:Choice xmlns:v="urn:schemas-microsoft-com:vml" Requires="v">
                <p:oleObj spid="_x0000_s2189" name="Equation" r:id="rId10" imgW="914400" imgH="241300" progId="Equation.3">
                  <p:embed/>
                </p:oleObj>
              </mc:Choice>
              <mc:Fallback>
                <p:oleObj name="Equation" r:id="rId10" imgW="914400" imgH="241300" progId="Equation.3">
                  <p:embed/>
                  <p:pic>
                    <p:nvPicPr>
                      <p:cNvPr id="0"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3046550"/>
                        <a:ext cx="904875"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61"/>
          <p:cNvSpPr>
            <a:spLocks noChangeArrowheads="1"/>
          </p:cNvSpPr>
          <p:nvPr/>
        </p:nvSpPr>
        <p:spPr bwMode="auto">
          <a:xfrm>
            <a:off x="76200" y="514625"/>
            <a:ext cx="35814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a:t>
            </a:r>
            <a:r>
              <a:rPr kumimoji="0" lang="en-US" altLang="en-U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electron affinity</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4143266306"/>
              </p:ext>
            </p:extLst>
          </p:nvPr>
        </p:nvGraphicFramePr>
        <p:xfrm>
          <a:off x="1524000" y="538824"/>
          <a:ext cx="219075" cy="228600"/>
        </p:xfrm>
        <a:graphic>
          <a:graphicData uri="http://schemas.openxmlformats.org/presentationml/2006/ole">
            <mc:AlternateContent xmlns:mc="http://schemas.openxmlformats.org/markup-compatibility/2006">
              <mc:Choice xmlns:v="urn:schemas-microsoft-com:vml" Requires="v">
                <p:oleObj spid="_x0000_s2190" name="Equation" r:id="rId12" imgW="215806" imgH="228501" progId="Equation.3">
                  <p:embed/>
                </p:oleObj>
              </mc:Choice>
              <mc:Fallback>
                <p:oleObj name="Equation" r:id="rId12" imgW="215806" imgH="228501" progId="Equation.3">
                  <p:embed/>
                  <p:pic>
                    <p:nvPicPr>
                      <p:cNvPr id="0" name="Object 6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538824"/>
                        <a:ext cx="2190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62"/>
          <p:cNvSpPr>
            <a:spLocks noChangeArrowheads="1"/>
          </p:cNvSpPr>
          <p:nvPr/>
        </p:nvSpPr>
        <p:spPr bwMode="auto">
          <a:xfrm>
            <a:off x="0" y="707667"/>
            <a:ext cx="4267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is the energy required to excite an electron from the conduction band to the VL</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a:t>
            </a:r>
            <a:r>
              <a:rPr lang="en-US" sz="1050" i="1" dirty="0" smtClean="0"/>
              <a:t>Equilibrium Concepts and Kinetics</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8</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14391" y="4114800"/>
            <a:ext cx="3529609" cy="1107996"/>
          </a:xfrm>
          <a:prstGeom prst="rect">
            <a:avLst/>
          </a:prstGeom>
        </p:spPr>
        <p:txBody>
          <a:bodyPr wrap="square">
            <a:spAutoFit/>
          </a:bodyPr>
          <a:lstStyle/>
          <a:p>
            <a:r>
              <a:rPr lang="en-US" sz="1100" b="1" dirty="0"/>
              <a:t>Figure </a:t>
            </a:r>
            <a:r>
              <a:rPr lang="en-US" sz="1100" b="1" dirty="0" smtClean="0"/>
              <a:t>2.5.</a:t>
            </a:r>
            <a:r>
              <a:rPr lang="en-US" sz="1100" dirty="0" smtClean="0"/>
              <a:t> (a) Energy diagram of a semiconductor indicating the energy  band edges </a:t>
            </a:r>
            <a:r>
              <a:rPr lang="en-US" sz="1100" i="1" dirty="0" smtClean="0"/>
              <a:t>E</a:t>
            </a:r>
            <a:r>
              <a:rPr lang="en-US" sz="1100" i="1" baseline="-25000" dirty="0" smtClean="0"/>
              <a:t>C</a:t>
            </a:r>
            <a:r>
              <a:rPr lang="en-US" sz="1100" i="1" dirty="0" smtClean="0"/>
              <a:t> </a:t>
            </a:r>
            <a:r>
              <a:rPr lang="en-US" sz="1100" dirty="0" smtClean="0"/>
              <a:t>and </a:t>
            </a:r>
            <a:r>
              <a:rPr lang="en-US" sz="1100" i="1" dirty="0" smtClean="0"/>
              <a:t>E</a:t>
            </a:r>
            <a:r>
              <a:rPr lang="en-US" sz="1100" i="1" baseline="-25000" dirty="0" smtClean="0"/>
              <a:t>V</a:t>
            </a:r>
            <a:r>
              <a:rPr lang="en-US" sz="1100" dirty="0" smtClean="0"/>
              <a:t>, vacuum level </a:t>
            </a:r>
            <a:r>
              <a:rPr lang="en-US" sz="1100" i="1" dirty="0" err="1" smtClean="0"/>
              <a:t>E</a:t>
            </a:r>
            <a:r>
              <a:rPr lang="en-US" sz="1100" i="1" baseline="-25000" dirty="0" err="1" smtClean="0"/>
              <a:t>vac</a:t>
            </a:r>
            <a:r>
              <a:rPr lang="en-US" sz="1100" dirty="0" smtClean="0"/>
              <a:t>, the Fermi level </a:t>
            </a:r>
            <a:r>
              <a:rPr lang="en-US" sz="1100" i="1" dirty="0" err="1" smtClean="0"/>
              <a:t>E</a:t>
            </a:r>
            <a:r>
              <a:rPr lang="en-US" sz="1100" i="1" baseline="-25000" dirty="0" err="1" smtClean="0"/>
              <a:t>Fn</a:t>
            </a:r>
            <a:r>
              <a:rPr lang="en-US" sz="1100" dirty="0" smtClean="0"/>
              <a:t>, the electron affinity        , work function </a:t>
            </a:r>
            <a:r>
              <a:rPr lang="en-US" sz="1100" dirty="0" err="1" smtClean="0"/>
              <a:t>ɸ</a:t>
            </a:r>
            <a:r>
              <a:rPr lang="en-US" sz="1100" baseline="-25000" dirty="0" err="1" smtClean="0"/>
              <a:t>sc</a:t>
            </a:r>
            <a:r>
              <a:rPr lang="en-US" sz="1100" baseline="-25000" dirty="0" smtClean="0"/>
              <a:t> </a:t>
            </a:r>
            <a:r>
              <a:rPr lang="en-US" sz="1100" dirty="0" smtClean="0"/>
              <a:t>and ionization energy      . (b) The local, surface and infinite vacuum level.</a:t>
            </a:r>
            <a:endParaRPr lang="es-ES" sz="1100" dirty="0" smtClean="0"/>
          </a:p>
          <a:p>
            <a:endParaRPr lang="en-US" sz="1100" dirty="0"/>
          </a:p>
        </p:txBody>
      </p:sp>
      <p:graphicFrame>
        <p:nvGraphicFramePr>
          <p:cNvPr id="2054" name="Object 6"/>
          <p:cNvGraphicFramePr>
            <a:graphicFrameLocks noChangeAspect="1"/>
          </p:cNvGraphicFramePr>
          <p:nvPr>
            <p:extLst>
              <p:ext uri="{D42A27DB-BD31-4B8C-83A1-F6EECF244321}">
                <p14:modId xmlns:p14="http://schemas.microsoft.com/office/powerpoint/2010/main" val="1932791010"/>
              </p:ext>
            </p:extLst>
          </p:nvPr>
        </p:nvGraphicFramePr>
        <p:xfrm>
          <a:off x="8229600" y="4440198"/>
          <a:ext cx="190500" cy="228600"/>
        </p:xfrm>
        <a:graphic>
          <a:graphicData uri="http://schemas.openxmlformats.org/presentationml/2006/ole">
            <mc:AlternateContent xmlns:mc="http://schemas.openxmlformats.org/markup-compatibility/2006">
              <mc:Choice xmlns:v="urn:schemas-microsoft-com:vml" Requires="v">
                <p:oleObj spid="_x0000_s40006" name="Ecuación" r:id="rId3" imgW="190500" imgH="228600" progId="Equation.3">
                  <p:embed/>
                </p:oleObj>
              </mc:Choice>
              <mc:Fallback>
                <p:oleObj name="Ecuación" r:id="rId3" imgW="1905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4440198"/>
                        <a:ext cx="1905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 name="Picture 5" descr="C:\Users\Carmen\Dropbox (DISPOSITIVOS FOTO)\book energy (1)\part 1\figs files\figs 2 basics\2 5.tif"/>
          <p:cNvPicPr>
            <a:picLocks noChangeAspect="1" noChangeArrowheads="1"/>
          </p:cNvPicPr>
          <p:nvPr/>
        </p:nvPicPr>
        <p:blipFill rotWithShape="1">
          <a:blip r:embed="rId5" cstate="print"/>
          <a:srcRect l="51786"/>
          <a:stretch/>
        </p:blipFill>
        <p:spPr bwMode="auto">
          <a:xfrm>
            <a:off x="5496062" y="1214004"/>
            <a:ext cx="3290849" cy="2484000"/>
          </a:xfrm>
          <a:prstGeom prst="rect">
            <a:avLst/>
          </a:prstGeom>
          <a:noFill/>
        </p:spPr>
      </p:pic>
      <p:sp>
        <p:nvSpPr>
          <p:cNvPr id="4"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9938" name="Picture 2" descr="C:\Users\Journal\Desktop\ch 2 basics.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94" y="-172605"/>
            <a:ext cx="5521325" cy="384520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3753530826"/>
              </p:ext>
            </p:extLst>
          </p:nvPr>
        </p:nvGraphicFramePr>
        <p:xfrm>
          <a:off x="1676716" y="4140200"/>
          <a:ext cx="1104900" cy="276225"/>
        </p:xfrm>
        <a:graphic>
          <a:graphicData uri="http://schemas.openxmlformats.org/presentationml/2006/ole">
            <mc:AlternateContent xmlns:mc="http://schemas.openxmlformats.org/markup-compatibility/2006">
              <mc:Choice xmlns:v="urn:schemas-microsoft-com:vml" Requires="v">
                <p:oleObj spid="_x0000_s40007" name="Equation" r:id="rId7" imgW="1091726" imgH="279279" progId="Equation.3">
                  <p:embed/>
                </p:oleObj>
              </mc:Choice>
              <mc:Fallback>
                <p:oleObj name="Equation" r:id="rId7" imgW="1091726" imgH="279279"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716" y="4140200"/>
                        <a:ext cx="1104900"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4"/>
          <p:cNvSpPr/>
          <p:nvPr/>
        </p:nvSpPr>
        <p:spPr>
          <a:xfrm>
            <a:off x="609600" y="3827641"/>
            <a:ext cx="4572000" cy="276999"/>
          </a:xfrm>
          <a:prstGeom prst="rect">
            <a:avLst/>
          </a:prstGeom>
        </p:spPr>
        <p:txBody>
          <a:bodyPr>
            <a:spAutoFit/>
          </a:bodyPr>
          <a:lstStyle/>
          <a:p>
            <a:r>
              <a:rPr lang="en-US" sz="1200" dirty="0"/>
              <a:t>in many applications the zero of energy scale is placed at </a:t>
            </a:r>
          </a:p>
        </p:txBody>
      </p:sp>
      <p:sp>
        <p:nvSpPr>
          <p:cNvPr id="24" name="Rectangle 7"/>
          <p:cNvSpPr>
            <a:spLocks noChangeArrowheads="1"/>
          </p:cNvSpPr>
          <p:nvPr/>
        </p:nvSpPr>
        <p:spPr bwMode="auto">
          <a:xfrm>
            <a:off x="701356" y="4807297"/>
            <a:ext cx="419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altLang="en-US" sz="1200" dirty="0">
                <a:latin typeface="Arial" pitchFamily="34" charset="0"/>
                <a:ea typeface="Times New Roman" pitchFamily="18" charset="0"/>
                <a:cs typeface="Arial" pitchFamily="34" charset="0"/>
              </a:rPr>
              <a:t>The </a:t>
            </a:r>
            <a:r>
              <a:rPr lang="en-US" altLang="en-US" sz="1200" b="1" i="1" dirty="0">
                <a:latin typeface="Arial" pitchFamily="34" charset="0"/>
                <a:ea typeface="Times New Roman" pitchFamily="18" charset="0"/>
                <a:cs typeface="Arial" pitchFamily="34" charset="0"/>
              </a:rPr>
              <a:t>work function</a:t>
            </a:r>
            <a:r>
              <a:rPr lang="en-US" altLang="en-US" sz="1200" dirty="0">
                <a:latin typeface="Arial" pitchFamily="34" charset="0"/>
                <a:ea typeface="Times New Roman" pitchFamily="18" charset="0"/>
                <a:cs typeface="Arial" pitchFamily="34" charset="0"/>
              </a:rPr>
              <a:t>, </a:t>
            </a:r>
            <a:endParaRPr lang="en-US" altLang="en-US"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difference in energy of an electron at rest in vacuum </a:t>
            </a:r>
            <a:r>
              <a:rPr kumimoji="0" lang="en-US" altLang="en-US"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just outside the surface</a:t>
            </a: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an electron at the Fermi energy into the solid</a:t>
            </a:r>
            <a:r>
              <a:rPr kumimoji="0" lang="en-US" altLang="en-US" sz="6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1832396629"/>
              </p:ext>
            </p:extLst>
          </p:nvPr>
        </p:nvGraphicFramePr>
        <p:xfrm>
          <a:off x="2133600" y="4807297"/>
          <a:ext cx="161925" cy="152400"/>
        </p:xfrm>
        <a:graphic>
          <a:graphicData uri="http://schemas.openxmlformats.org/presentationml/2006/ole">
            <mc:AlternateContent xmlns:mc="http://schemas.openxmlformats.org/markup-compatibility/2006">
              <mc:Choice xmlns:v="urn:schemas-microsoft-com:vml" Requires="v">
                <p:oleObj spid="_x0000_s40008" name="Equation" r:id="rId9" imgW="164957" imgH="152268" progId="Equation.3">
                  <p:embed/>
                </p:oleObj>
              </mc:Choice>
              <mc:Fallback>
                <p:oleObj name="Equation" r:id="rId9" imgW="164957" imgH="152268"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4807297"/>
                        <a:ext cx="161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01746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a:t>
            </a:r>
            <a:r>
              <a:rPr lang="en-US" sz="1050" i="1" dirty="0" smtClean="0"/>
              <a:t>Equilibrium Concepts and Kinetics</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9</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152400" y="457200"/>
            <a:ext cx="3224809" cy="1277273"/>
          </a:xfrm>
          <a:prstGeom prst="rect">
            <a:avLst/>
          </a:prstGeom>
        </p:spPr>
        <p:txBody>
          <a:bodyPr wrap="square">
            <a:spAutoFit/>
          </a:bodyPr>
          <a:lstStyle/>
          <a:p>
            <a:r>
              <a:rPr lang="en-US" sz="1100" b="1" dirty="0"/>
              <a:t>Figure </a:t>
            </a:r>
            <a:r>
              <a:rPr lang="en-US" sz="1100" b="1" dirty="0" smtClean="0"/>
              <a:t>2.7.</a:t>
            </a:r>
            <a:r>
              <a:rPr lang="en-US" sz="1100" dirty="0" smtClean="0"/>
              <a:t> Work functions of metals and contact materials, energy levels of inorganic and organic semiconductors and photoactive molecules, </a:t>
            </a:r>
            <a:r>
              <a:rPr lang="en-US" sz="1100" dirty="0" err="1" smtClean="0"/>
              <a:t>redox</a:t>
            </a:r>
            <a:r>
              <a:rPr lang="en-US" sz="1100" dirty="0" smtClean="0"/>
              <a:t> level of electrode materials, reactions in aqueous solution, and reference electrodes.</a:t>
            </a:r>
            <a:endParaRPr lang="es-ES" sz="1100" dirty="0" smtClean="0"/>
          </a:p>
          <a:p>
            <a:r>
              <a:rPr lang="en-US" sz="1100" dirty="0" smtClean="0"/>
              <a:t> </a:t>
            </a:r>
            <a:endParaRPr lang="es-ES" sz="1100" dirty="0" smtClean="0"/>
          </a:p>
          <a:p>
            <a:endParaRPr lang="en-US" sz="1100" dirty="0"/>
          </a:p>
        </p:txBody>
      </p:sp>
      <p:sp>
        <p:nvSpPr>
          <p:cNvPr id="308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3082"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21510" name="Picture 6" descr="C:\Users\Carmen\Dropbox (DISPOSITIVOS FOTO)\book energy (1)\part 1\figs files\figs 2 basics\2 7.TIF"/>
          <p:cNvPicPr>
            <a:picLocks noChangeAspect="1" noChangeArrowheads="1"/>
          </p:cNvPicPr>
          <p:nvPr/>
        </p:nvPicPr>
        <p:blipFill>
          <a:blip r:embed="rId2" cstate="print"/>
          <a:srcRect/>
          <a:stretch>
            <a:fillRect/>
          </a:stretch>
        </p:blipFill>
        <p:spPr bwMode="auto">
          <a:xfrm>
            <a:off x="3377209" y="360680"/>
            <a:ext cx="5319567" cy="6297104"/>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637</TotalTime>
  <Words>2278</Words>
  <Application>Microsoft Office PowerPoint</Application>
  <PresentationFormat>On-screen Show (4:3)</PresentationFormat>
  <Paragraphs>161</Paragraphs>
  <Slides>24</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27" baseType="lpstr">
      <vt:lpstr>Office Theme</vt:lpstr>
      <vt:lpstr>Equation</vt:lpstr>
      <vt:lpstr>Ecuación</vt:lpstr>
      <vt:lpstr>Juan Bisquert   Nanostructured Energy Devices:  Equilibrium Concepts and Kinetics CRC Press</vt:lpstr>
      <vt:lpstr>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Reproduced with permission from Crispin, X.; Geskin, V.; Crispin, A.; Cornil, J.; Lazzaroni, R.; Salaneck, W. R.; Bredas, J.-L. "Characterization of the interface dipole at organic/metal interfaces". J. Am. Chem. Soc. 2002, 124, 8131-8141.  Juan Bisquert  Nanostructured Energy Devices: Equilibrium Concepts and Kinetics CRC Press</vt:lpstr>
      <vt:lpstr>Adapted with permission from Heimel, G.; Romaner, L.; Bredas, J.-L.; Zojer, E. "Interface energetics and level alignment at covalent metal-molecule junctions: conjugated thiols on gold". Physical Review Letters 2006, 96, 196806.  Juan Bisquert  Nanostructured Energy Devices: Equilibrium Concepts and Kinetics CRC Press</vt:lpstr>
      <vt:lpstr>Adapted with permission from Ishii, H.; Sugiyama, K.; Ito, E.; Seki, K. "Energy level alignment and interfacial electronic structures at organic/metal and organic/organic interfaces". Advanced Materials 1999, 11, 605.   Juan Bisquert  Nanostructured Energy Devices: Equilibrium Concepts and Kinetics CRC Press</vt:lpstr>
      <vt:lpstr>Reproduced with permission from Fukagawa, H.; Yamane, H.; Kera, S.; Okudaira, K. K.; Ueno, N. "Experimental estimation of the electric dipole moment and polarizability of titanyl phthalocyanine using ultraviolet photoelectron spectroscopy". Phys. Rev. B 2006, 73, 041302.  Juan Bisquert  Nanostructured Energy Devices: Equilibrium Concepts and Kinetics CRC Press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Juan Bisquert  Nanostructured Energy Devices: Principles and Applications Taylor &amp; Francis Books, Inc.</dc:title>
  <dc:creator>Journal</dc:creator>
  <cp:lastModifiedBy>Juan</cp:lastModifiedBy>
  <cp:revision>117</cp:revision>
  <dcterms:created xsi:type="dcterms:W3CDTF">2012-04-28T07:58:05Z</dcterms:created>
  <dcterms:modified xsi:type="dcterms:W3CDTF">2014-12-01T18:43:50Z</dcterms:modified>
</cp:coreProperties>
</file>